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9" r:id="rId5"/>
    <p:sldId id="265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FD74E4-0A23-1971-DE7B-9AE9DCBCF250}" v="2463" dt="2025-02-25T07:00:53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106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460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59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91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71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171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916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99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01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56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638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079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1" r:id="rId3"/>
    <p:sldLayoutId id="2147483680" r:id="rId4"/>
    <p:sldLayoutId id="2147483679" r:id="rId5"/>
    <p:sldLayoutId id="2147483678" r:id="rId6"/>
    <p:sldLayoutId id="2147483677" r:id="rId7"/>
    <p:sldLayoutId id="2147483676" r:id="rId8"/>
    <p:sldLayoutId id="2147483675" r:id="rId9"/>
    <p:sldLayoutId id="2147483674" r:id="rId10"/>
    <p:sldLayoutId id="214748367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F447467-474F-7A46-9B55-A89C6B0DA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82CAA15C-FB74-7D13-2B6C-E85D72886C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198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8838" y="1893965"/>
            <a:ext cx="6262347" cy="1986802"/>
          </a:xfrm>
        </p:spPr>
        <p:txBody>
          <a:bodyPr>
            <a:normAutofit/>
          </a:bodyPr>
          <a:lstStyle/>
          <a:p>
            <a:pPr algn="r"/>
            <a:r>
              <a:rPr lang="en-US" sz="4400" dirty="0">
                <a:solidFill>
                  <a:srgbClr val="FFFFFF"/>
                </a:solidFill>
              </a:rPr>
              <a:t>Systems-Calls-Project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1102" y="3973128"/>
            <a:ext cx="4738347" cy="1189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Antonio da </a:t>
            </a:r>
            <a:r>
              <a:rPr lang="en-US" dirty="0" err="1">
                <a:solidFill>
                  <a:srgbClr val="FFFFFF"/>
                </a:solidFill>
              </a:rPr>
              <a:t>Ressurreição</a:t>
            </a:r>
            <a:r>
              <a:rPr lang="en-US" dirty="0">
                <a:solidFill>
                  <a:srgbClr val="FFFFFF"/>
                </a:solidFill>
              </a:rPr>
              <a:t> Filho.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956D1E-4AB6-1381-A65B-BC5555F2F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0C001DD-765F-252F-8613-5052A9B97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C1E90FFB-C5C8-659C-3BF2-21C8B60C8D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C577EAA5-BBBF-F404-809D-F8CDC9AECC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198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77CE5-E346-EEDF-BCC3-E25BC729C4A4}"/>
              </a:ext>
            </a:extLst>
          </p:cNvPr>
          <p:cNvSpPr txBox="1"/>
          <p:nvPr/>
        </p:nvSpPr>
        <p:spPr>
          <a:xfrm>
            <a:off x="144162" y="175052"/>
            <a:ext cx="11784226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800" b="1" err="1"/>
              <a:t>Os</a:t>
            </a:r>
            <a:r>
              <a:rPr lang="en-US" sz="2800" b="1" dirty="0"/>
              <a:t> </a:t>
            </a:r>
            <a:r>
              <a:rPr lang="en-US" sz="2800" b="1" err="1"/>
              <a:t>resultados</a:t>
            </a:r>
            <a:r>
              <a:rPr lang="en-US" sz="2800" b="1" dirty="0"/>
              <a:t> </a:t>
            </a:r>
            <a:r>
              <a:rPr lang="en-US" sz="2800" b="1" err="1"/>
              <a:t>foram</a:t>
            </a:r>
            <a:r>
              <a:rPr lang="en-US" sz="2800" b="1" dirty="0"/>
              <a:t> </a:t>
            </a:r>
            <a:r>
              <a:rPr lang="en-US" sz="2800" b="1" err="1"/>
              <a:t>excelentes</a:t>
            </a:r>
            <a:r>
              <a:rPr lang="en-US" sz="2800" b="1" dirty="0"/>
              <a:t>, </a:t>
            </a:r>
            <a:r>
              <a:rPr lang="en-US" sz="2800" b="1" err="1"/>
              <a:t>condizendo</a:t>
            </a:r>
            <a:r>
              <a:rPr lang="en-US" sz="2800" b="1" dirty="0"/>
              <a:t> </a:t>
            </a:r>
            <a:r>
              <a:rPr lang="en-US" sz="2800" b="1" err="1"/>
              <a:t>outras</a:t>
            </a:r>
            <a:r>
              <a:rPr lang="en-US" sz="2800" b="1" dirty="0"/>
              <a:t> </a:t>
            </a:r>
            <a:r>
              <a:rPr lang="en-US" sz="2800" b="1" err="1"/>
              <a:t>funções</a:t>
            </a:r>
            <a:r>
              <a:rPr lang="en-US" sz="2800" b="1" dirty="0"/>
              <a:t> </a:t>
            </a:r>
            <a:r>
              <a:rPr lang="en-US" sz="2800" b="1" err="1"/>
              <a:t>nativas</a:t>
            </a:r>
            <a:r>
              <a:rPr lang="en-US" sz="2800" b="1" dirty="0"/>
              <a:t> do Unix/Linux com a </a:t>
            </a:r>
            <a:r>
              <a:rPr lang="en-US" sz="2800" b="1" err="1"/>
              <a:t>única</a:t>
            </a:r>
            <a:r>
              <a:rPr lang="en-US" sz="2800" b="1" dirty="0"/>
              <a:t> </a:t>
            </a:r>
            <a:r>
              <a:rPr lang="en-US" sz="2800" b="1" err="1"/>
              <a:t>analisada</a:t>
            </a:r>
            <a:r>
              <a:rPr lang="en-US" sz="2800" b="1" dirty="0"/>
              <a:t> </a:t>
            </a:r>
            <a:r>
              <a:rPr lang="en-US" sz="2800" b="1" err="1"/>
              <a:t>pelo</a:t>
            </a:r>
            <a:r>
              <a:rPr lang="en-US" sz="2800" b="1" dirty="0"/>
              <a:t> </a:t>
            </a:r>
            <a:r>
              <a:rPr lang="en-US" sz="2800" b="1" err="1"/>
              <a:t>artigo</a:t>
            </a:r>
            <a:r>
              <a:rPr lang="en-US" sz="2800" b="1" dirty="0"/>
              <a:t> </a:t>
            </a:r>
            <a:r>
              <a:rPr lang="en-US" sz="2800" b="1" err="1"/>
              <a:t>científico</a:t>
            </a:r>
            <a:r>
              <a:rPr lang="en-US" sz="2800" b="1" dirty="0"/>
              <a:t>(</a:t>
            </a:r>
            <a:r>
              <a:rPr lang="en-US" sz="2800" b="1" err="1"/>
              <a:t>sendmail</a:t>
            </a:r>
            <a:r>
              <a:rPr lang="en-US" sz="2800" b="1" dirty="0"/>
              <a:t>).</a:t>
            </a:r>
          </a:p>
        </p:txBody>
      </p:sp>
      <p:pic>
        <p:nvPicPr>
          <p:cNvPr id="2" name="Picture 1" descr="A screenshot of a black and white screen&#10;&#10;AI-generated content may be incorrect.">
            <a:extLst>
              <a:ext uri="{FF2B5EF4-FFF2-40B4-BE49-F238E27FC236}">
                <a16:creationId xmlns:a16="http://schemas.microsoft.com/office/drawing/2014/main" id="{D0B19A21-3B0F-23B7-70B5-DC3E85B005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405" y="1821978"/>
            <a:ext cx="5226136" cy="2369666"/>
          </a:xfrm>
          <a:prstGeom prst="rect">
            <a:avLst/>
          </a:prstGeom>
        </p:spPr>
      </p:pic>
      <p:pic>
        <p:nvPicPr>
          <p:cNvPr id="3" name="Picture 2" descr="A screenshot of a black and white screen&#10;&#10;AI-generated content may be incorrect.">
            <a:extLst>
              <a:ext uri="{FF2B5EF4-FFF2-40B4-BE49-F238E27FC236}">
                <a16:creationId xmlns:a16="http://schemas.microsoft.com/office/drawing/2014/main" id="{CA8BFABC-4460-7800-250C-7B1F8BD915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297" y="1821975"/>
            <a:ext cx="5339405" cy="2369667"/>
          </a:xfrm>
          <a:prstGeom prst="rect">
            <a:avLst/>
          </a:prstGeom>
        </p:spPr>
      </p:pic>
      <p:pic>
        <p:nvPicPr>
          <p:cNvPr id="5" name="Picture 4" descr="A screenshot of a black and white table&#10;&#10;AI-generated content may be incorrect.">
            <a:extLst>
              <a:ext uri="{FF2B5EF4-FFF2-40B4-BE49-F238E27FC236}">
                <a16:creationId xmlns:a16="http://schemas.microsoft.com/office/drawing/2014/main" id="{5A913737-D957-F9EC-0D27-7D2BA74A49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3620" y="4272735"/>
            <a:ext cx="5411488" cy="240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3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7C56AE-1A43-8DEC-357E-D0999B171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B0B5757-E5AE-7013-7242-EDA4AD065E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B6F4B34C-4317-EED8-9607-80CE07E87F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50BA6F7-63B0-29AC-5024-F1A46EA79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198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2ABAAC-6D2F-AE2C-3236-9D23509A6322}"/>
              </a:ext>
            </a:extLst>
          </p:cNvPr>
          <p:cNvSpPr txBox="1"/>
          <p:nvPr/>
        </p:nvSpPr>
        <p:spPr>
          <a:xfrm>
            <a:off x="288324" y="566350"/>
            <a:ext cx="11784226" cy="954107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dirty="0" err="1">
                <a:solidFill>
                  <a:schemeClr val="bg1"/>
                </a:solidFill>
              </a:rPr>
              <a:t>Comparação</a:t>
            </a:r>
            <a:r>
              <a:rPr lang="en-US" sz="2800" b="1" dirty="0">
                <a:solidFill>
                  <a:schemeClr val="bg1"/>
                </a:solidFill>
              </a:rPr>
              <a:t> entre a </a:t>
            </a:r>
            <a:r>
              <a:rPr lang="en-US" sz="2800" b="1" dirty="0" err="1">
                <a:solidFill>
                  <a:schemeClr val="bg1"/>
                </a:solidFill>
              </a:rPr>
              <a:t>função</a:t>
            </a:r>
            <a:r>
              <a:rPr lang="en-US" sz="2800" b="1" dirty="0">
                <a:solidFill>
                  <a:schemeClr val="bg1"/>
                </a:solidFill>
              </a:rPr>
              <a:t> '</a:t>
            </a:r>
            <a:r>
              <a:rPr lang="en-US" sz="2800" b="1" dirty="0" err="1">
                <a:solidFill>
                  <a:schemeClr val="bg1"/>
                </a:solidFill>
              </a:rPr>
              <a:t>sendmail</a:t>
            </a:r>
            <a:r>
              <a:rPr lang="en-US" sz="2800" b="1" dirty="0">
                <a:solidFill>
                  <a:schemeClr val="bg1"/>
                </a:solidFill>
              </a:rPr>
              <a:t>' do </a:t>
            </a:r>
            <a:r>
              <a:rPr lang="en-US" sz="2800" b="1" dirty="0" err="1">
                <a:solidFill>
                  <a:schemeClr val="bg1"/>
                </a:solidFill>
              </a:rPr>
              <a:t>Artigo</a:t>
            </a:r>
            <a:r>
              <a:rPr lang="en-US" sz="2800" b="1" dirty="0">
                <a:solidFill>
                  <a:schemeClr val="bg1"/>
                </a:solidFill>
              </a:rPr>
              <a:t> com a </a:t>
            </a:r>
            <a:r>
              <a:rPr lang="en-US" sz="2800" b="1" dirty="0" err="1">
                <a:solidFill>
                  <a:schemeClr val="bg1"/>
                </a:solidFill>
              </a:rPr>
              <a:t>feita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nessa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b="1" dirty="0" err="1">
                <a:solidFill>
                  <a:schemeClr val="bg1"/>
                </a:solidFill>
              </a:rPr>
              <a:t>pesquisa</a:t>
            </a:r>
            <a:r>
              <a:rPr lang="en-US" sz="2800" b="1" dirty="0">
                <a:solidFill>
                  <a:schemeClr val="bg1"/>
                </a:solidFill>
              </a:rPr>
              <a:t>: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6" name="Picture 5" descr="A table of numbers and symbols&#10;&#10;AI-generated content may be incorrect.">
            <a:extLst>
              <a:ext uri="{FF2B5EF4-FFF2-40B4-BE49-F238E27FC236}">
                <a16:creationId xmlns:a16="http://schemas.microsoft.com/office/drawing/2014/main" id="{0AA0214E-5741-A48C-0446-1B30E0D29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91" y="2507907"/>
            <a:ext cx="5524500" cy="3695700"/>
          </a:xfrm>
          <a:prstGeom prst="rect">
            <a:avLst/>
          </a:prstGeom>
        </p:spPr>
      </p:pic>
      <p:pic>
        <p:nvPicPr>
          <p:cNvPr id="7" name="Picture 6" descr="A black and white table with numbers and symbols&#10;&#10;AI-generated content may be incorrect.">
            <a:extLst>
              <a:ext uri="{FF2B5EF4-FFF2-40B4-BE49-F238E27FC236}">
                <a16:creationId xmlns:a16="http://schemas.microsoft.com/office/drawing/2014/main" id="{AFF6C423-C1D5-26C4-4D22-A802641F8C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0891" y="2504946"/>
            <a:ext cx="6075921" cy="3681027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B0FC177-2191-538B-E8D6-6B517C3EAB13}"/>
              </a:ext>
            </a:extLst>
          </p:cNvPr>
          <p:cNvSpPr txBox="1">
            <a:spLocks/>
          </p:cNvSpPr>
          <p:nvPr/>
        </p:nvSpPr>
        <p:spPr>
          <a:xfrm>
            <a:off x="5762179" y="2195524"/>
            <a:ext cx="233185" cy="430566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711649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A9052A-3D0B-9DE8-FC25-37EBA010D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1329BA42-77DF-1CBA-CDD5-2C253520D8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090C8871-9882-F4F9-998B-960C827F55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127624-32DF-7710-BBC9-5AAD62EC215B}"/>
              </a:ext>
            </a:extLst>
          </p:cNvPr>
          <p:cNvSpPr txBox="1"/>
          <p:nvPr/>
        </p:nvSpPr>
        <p:spPr>
          <a:xfrm>
            <a:off x="2090352" y="2316892"/>
            <a:ext cx="8252249" cy="1015663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 err="1">
                <a:solidFill>
                  <a:srgbClr val="000000"/>
                </a:solidFill>
                <a:latin typeface="Times New Roman"/>
                <a:cs typeface="Times New Roman"/>
              </a:rPr>
              <a:t>Obrigado</a:t>
            </a:r>
            <a:r>
              <a:rPr lang="en-US" sz="6000" b="1" dirty="0">
                <a:solidFill>
                  <a:srgbClr val="000000"/>
                </a:solidFill>
                <a:latin typeface="Times New Roman"/>
                <a:cs typeface="Times New Roman"/>
              </a:rPr>
              <a:t> pela </a:t>
            </a:r>
            <a:r>
              <a:rPr lang="en-US" sz="6000" b="1" err="1">
                <a:solidFill>
                  <a:srgbClr val="000000"/>
                </a:solidFill>
                <a:latin typeface="Times New Roman"/>
                <a:cs typeface="Times New Roman"/>
              </a:rPr>
              <a:t>atenção</a:t>
            </a:r>
            <a:r>
              <a:rPr lang="en-US" sz="6000" b="1" dirty="0">
                <a:solidFill>
                  <a:srgbClr val="000000"/>
                </a:solidFill>
                <a:latin typeface="Times New Roman"/>
                <a:cs typeface="Times New Roman"/>
              </a:rPr>
              <a:t> !</a:t>
            </a:r>
            <a:endParaRPr lang="en-US" sz="6000" b="1" dirty="0" err="1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083EE-3561-4D68-3ABB-C840A0256CA0}"/>
              </a:ext>
            </a:extLst>
          </p:cNvPr>
          <p:cNvSpPr txBox="1"/>
          <p:nvPr/>
        </p:nvSpPr>
        <p:spPr>
          <a:xfrm>
            <a:off x="4469026" y="3624648"/>
            <a:ext cx="7531442" cy="64633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Todas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 as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informações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 se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encontram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Times New Roman"/>
                <a:cs typeface="Times New Roman"/>
              </a:rPr>
              <a:t>em</a:t>
            </a:r>
            <a:r>
              <a:rPr lang="en-US" b="1" dirty="0">
                <a:solidFill>
                  <a:srgbClr val="000000"/>
                </a:solidFill>
                <a:latin typeface="Times New Roman"/>
                <a:cs typeface="Times New Roman"/>
              </a:rPr>
              <a:t>: </a:t>
            </a: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https://github.com/Rubiks05/Systems-Calls-Project/tree/main</a:t>
            </a:r>
            <a:endParaRPr lang="en-US" b="1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290DAB0-6540-B923-2D0B-7473336073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1507" y="4364425"/>
            <a:ext cx="4738347" cy="118942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</a:rPr>
              <a:t>Antonio da </a:t>
            </a:r>
            <a:r>
              <a:rPr lang="en-US" dirty="0" err="1">
                <a:solidFill>
                  <a:srgbClr val="FFFFFF"/>
                </a:solidFill>
              </a:rPr>
              <a:t>Ressurreição</a:t>
            </a:r>
            <a:r>
              <a:rPr lang="en-US" dirty="0">
                <a:solidFill>
                  <a:srgbClr val="FFFFFF"/>
                </a:solidFill>
              </a:rPr>
              <a:t> Filho.</a:t>
            </a:r>
          </a:p>
        </p:txBody>
      </p:sp>
    </p:spTree>
    <p:extLst>
      <p:ext uri="{BB962C8B-B14F-4D97-AF65-F5344CB8AC3E}">
        <p14:creationId xmlns:p14="http://schemas.microsoft.com/office/powerpoint/2010/main" val="1117613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3BD439-B970-588A-A4E3-58F036898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21E0DC6F-DB0E-DBE1-8178-AE81BC6B9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68734D9D-9E33-996E-557E-BB3FB8ABFC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333" r="9091" b="75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84D07BF5-D29E-918E-55FE-747AF2A0E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66726" cy="6858001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53F833-1ED8-896F-B46F-22CE2F6193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528" y="233179"/>
            <a:ext cx="3424383" cy="847731"/>
          </a:xfrm>
        </p:spPr>
        <p:txBody>
          <a:bodyPr anchor="t">
            <a:normAutofit/>
          </a:bodyPr>
          <a:lstStyle/>
          <a:p>
            <a:pPr algn="l"/>
            <a:r>
              <a:rPr lang="en-US" sz="4400" err="1"/>
              <a:t>Inspiração</a:t>
            </a:r>
            <a:r>
              <a:rPr lang="en-US" sz="4400" dirty="0"/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2E822F-8277-B44D-7707-240B150E51CA}"/>
              </a:ext>
            </a:extLst>
          </p:cNvPr>
          <p:cNvSpPr txBox="1"/>
          <p:nvPr/>
        </p:nvSpPr>
        <p:spPr>
          <a:xfrm>
            <a:off x="-4641" y="1080637"/>
            <a:ext cx="4375247" cy="1231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Universidade</a:t>
            </a:r>
            <a:r>
              <a:rPr lang="en-US" dirty="0"/>
              <a:t> do Novo México fez um </a:t>
            </a:r>
            <a:r>
              <a:rPr lang="en-US" dirty="0" err="1"/>
              <a:t>estudo</a:t>
            </a:r>
            <a:r>
              <a:rPr lang="en-US" dirty="0"/>
              <a:t> para </a:t>
            </a:r>
            <a:r>
              <a:rPr lang="en-US" dirty="0" err="1"/>
              <a:t>mostrar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técnica</a:t>
            </a:r>
            <a:r>
              <a:rPr lang="en-US" dirty="0"/>
              <a:t> simples de </a:t>
            </a:r>
            <a:r>
              <a:rPr lang="en-US" dirty="0" err="1"/>
              <a:t>identificar</a:t>
            </a:r>
            <a:r>
              <a:rPr lang="en-US" dirty="0"/>
              <a:t> </a:t>
            </a:r>
            <a:r>
              <a:rPr lang="en-US" dirty="0" err="1"/>
              <a:t>invasores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computacional</a:t>
            </a:r>
            <a:r>
              <a:rPr lang="en-US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C5CEBA-735B-7F42-370C-D2B3CB7F8FC2}"/>
              </a:ext>
            </a:extLst>
          </p:cNvPr>
          <p:cNvSpPr txBox="1"/>
          <p:nvPr/>
        </p:nvSpPr>
        <p:spPr>
          <a:xfrm>
            <a:off x="-4641" y="2748798"/>
            <a:ext cx="43752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dirty="0"/>
              <a:t>A </a:t>
            </a:r>
            <a:r>
              <a:rPr lang="en-US" dirty="0" err="1"/>
              <a:t>técnica</a:t>
            </a:r>
            <a:r>
              <a:rPr lang="en-US" dirty="0"/>
              <a:t> </a:t>
            </a:r>
            <a:r>
              <a:rPr lang="en-US" dirty="0" err="1"/>
              <a:t>utilizada</a:t>
            </a:r>
            <a:r>
              <a:rPr lang="en-US" dirty="0"/>
              <a:t> é a </a:t>
            </a:r>
            <a:r>
              <a:rPr lang="en-US" dirty="0" err="1"/>
              <a:t>detecção</a:t>
            </a:r>
            <a:r>
              <a:rPr lang="en-US" dirty="0"/>
              <a:t> de </a:t>
            </a:r>
            <a:r>
              <a:rPr lang="en-US" dirty="0" err="1"/>
              <a:t>anomalias</a:t>
            </a:r>
            <a:r>
              <a:rPr lang="en-US" dirty="0"/>
              <a:t>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Chamadas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Sistemas (</a:t>
            </a:r>
            <a:r>
              <a:rPr lang="en-US" dirty="0" err="1"/>
              <a:t>ou</a:t>
            </a:r>
            <a:r>
              <a:rPr lang="en-US" dirty="0"/>
              <a:t> Systems Calls) que as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nativas</a:t>
            </a:r>
            <a:r>
              <a:rPr lang="en-US" dirty="0"/>
              <a:t> do Unix/Linux </a:t>
            </a:r>
            <a:r>
              <a:rPr lang="en-US" dirty="0" err="1"/>
              <a:t>fazem</a:t>
            </a:r>
            <a:r>
              <a:rPr lang="en-US" dirty="0"/>
              <a:t>.</a:t>
            </a:r>
          </a:p>
        </p:txBody>
      </p:sp>
      <p:pic>
        <p:nvPicPr>
          <p:cNvPr id="7" name="Picture 6" descr="Department of Computer Science | The University of New Mexico">
            <a:extLst>
              <a:ext uri="{FF2B5EF4-FFF2-40B4-BE49-F238E27FC236}">
                <a16:creationId xmlns:a16="http://schemas.microsoft.com/office/drawing/2014/main" id="{19213090-AD9C-7B9C-AB5C-5E7E13299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9526" y="2085976"/>
            <a:ext cx="6344164" cy="187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9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1A0FCC-E9A0-73C1-FA9D-96169A1D1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AB3D1F7-54A6-BC83-AA83-6D6542F9FC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07AF6A1E-5F9D-5163-FD9B-ACE8A93266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6B6A93C6-1B27-A6DB-2910-7FF27DE5A2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7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3EDE99-6A0A-93C1-87C9-88D5567DD8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619" y="385257"/>
            <a:ext cx="8800535" cy="742804"/>
          </a:xfr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/>
                <a:cs typeface="Times New Roman"/>
              </a:rPr>
              <a:t>O que </a:t>
            </a:r>
            <a:r>
              <a:rPr lang="en-US" sz="4800" dirty="0" err="1">
                <a:solidFill>
                  <a:schemeClr val="bg1"/>
                </a:solidFill>
                <a:latin typeface="Times New Roman"/>
                <a:cs typeface="Times New Roman"/>
              </a:rPr>
              <a:t>seriam</a:t>
            </a:r>
            <a:r>
              <a:rPr lang="en-US" sz="4800" dirty="0">
                <a:solidFill>
                  <a:schemeClr val="bg1"/>
                </a:solidFill>
                <a:latin typeface="Times New Roman"/>
                <a:cs typeface="Times New Roman"/>
              </a:rPr>
              <a:t> 'Systems Calls'?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2AB25C-A7FB-17AB-CACE-7C4DFC235552}"/>
              </a:ext>
            </a:extLst>
          </p:cNvPr>
          <p:cNvSpPr txBox="1"/>
          <p:nvPr/>
        </p:nvSpPr>
        <p:spPr>
          <a:xfrm>
            <a:off x="329513" y="1719648"/>
            <a:ext cx="11320847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/>
              <a:t>As Systems Calls (</a:t>
            </a:r>
            <a:r>
              <a:rPr lang="en-US" sz="2400" b="1" err="1"/>
              <a:t>ou</a:t>
            </a:r>
            <a:r>
              <a:rPr lang="en-US" sz="2400" b="1" dirty="0"/>
              <a:t> </a:t>
            </a:r>
            <a:r>
              <a:rPr lang="en-US" sz="2400" b="1" err="1"/>
              <a:t>Chamadas</a:t>
            </a:r>
            <a:r>
              <a:rPr lang="en-US" sz="2400" b="1" dirty="0"/>
              <a:t> </a:t>
            </a:r>
            <a:r>
              <a:rPr lang="en-US" sz="2400" b="1" err="1"/>
              <a:t>ao</a:t>
            </a:r>
            <a:r>
              <a:rPr lang="en-US" sz="2400" b="1" dirty="0"/>
              <a:t> Sistema) </a:t>
            </a:r>
            <a:r>
              <a:rPr lang="en-US" sz="2400" b="1" err="1"/>
              <a:t>são</a:t>
            </a:r>
            <a:r>
              <a:rPr lang="en-US" sz="2400" b="1" dirty="0"/>
              <a:t> </a:t>
            </a:r>
            <a:r>
              <a:rPr lang="en-US" sz="2400" b="1" err="1"/>
              <a:t>pedidos</a:t>
            </a:r>
            <a:r>
              <a:rPr lang="en-US" sz="2400" b="1" dirty="0"/>
              <a:t> que </a:t>
            </a:r>
            <a:r>
              <a:rPr lang="en-US" sz="2400" b="1" err="1"/>
              <a:t>os</a:t>
            </a:r>
            <a:r>
              <a:rPr lang="en-US" sz="2400" b="1" dirty="0"/>
              <a:t> </a:t>
            </a:r>
            <a:r>
              <a:rPr lang="en-US" sz="2400" b="1" err="1"/>
              <a:t>programas</a:t>
            </a:r>
            <a:r>
              <a:rPr lang="en-US" sz="2400" b="1" dirty="0"/>
              <a:t> </a:t>
            </a:r>
            <a:r>
              <a:rPr lang="en-US" sz="2400" b="1" err="1"/>
              <a:t>fazem</a:t>
            </a:r>
            <a:r>
              <a:rPr lang="en-US" sz="2400" b="1" dirty="0"/>
              <a:t> </a:t>
            </a:r>
            <a:r>
              <a:rPr lang="en-US" sz="2400" b="1" err="1"/>
              <a:t>ao</a:t>
            </a:r>
            <a:r>
              <a:rPr lang="en-US" sz="2400" b="1" dirty="0"/>
              <a:t> </a:t>
            </a:r>
            <a:r>
              <a:rPr lang="en-US" sz="2400" b="1" err="1"/>
              <a:t>sistema</a:t>
            </a:r>
            <a:r>
              <a:rPr lang="en-US" sz="2400" b="1" dirty="0"/>
              <a:t> </a:t>
            </a:r>
            <a:r>
              <a:rPr lang="en-US" sz="2400" b="1" err="1"/>
              <a:t>operacional</a:t>
            </a:r>
            <a:r>
              <a:rPr lang="en-US" sz="2400" b="1" dirty="0"/>
              <a:t> para </a:t>
            </a:r>
            <a:r>
              <a:rPr lang="en-US" sz="2400" b="1" err="1"/>
              <a:t>realizar</a:t>
            </a:r>
            <a:r>
              <a:rPr lang="en-US" sz="2400" b="1" dirty="0"/>
              <a:t> </a:t>
            </a:r>
            <a:r>
              <a:rPr lang="en-US" sz="2400" b="1" err="1"/>
              <a:t>tarefas</a:t>
            </a:r>
            <a:r>
              <a:rPr lang="en-US" sz="2400" b="1" dirty="0"/>
              <a:t> que </a:t>
            </a:r>
            <a:r>
              <a:rPr lang="en-US" sz="2400" b="1" err="1"/>
              <a:t>eles</a:t>
            </a:r>
            <a:r>
              <a:rPr lang="en-US" sz="2400" b="1" dirty="0"/>
              <a:t> </a:t>
            </a:r>
            <a:r>
              <a:rPr lang="en-US" sz="2400" b="1" err="1"/>
              <a:t>mesmos</a:t>
            </a:r>
            <a:r>
              <a:rPr lang="en-US" sz="2400" b="1" dirty="0"/>
              <a:t> </a:t>
            </a:r>
            <a:r>
              <a:rPr lang="en-US" sz="2400" b="1" err="1"/>
              <a:t>não</a:t>
            </a:r>
            <a:r>
              <a:rPr lang="en-US" sz="2400" b="1" dirty="0"/>
              <a:t> </a:t>
            </a:r>
            <a:r>
              <a:rPr lang="en-US" sz="2400" b="1" err="1"/>
              <a:t>conseguem</a:t>
            </a:r>
            <a:r>
              <a:rPr lang="en-US" sz="2400" b="1" dirty="0"/>
              <a:t> </a:t>
            </a:r>
            <a:r>
              <a:rPr lang="en-US" sz="2400" b="1" err="1"/>
              <a:t>realizar</a:t>
            </a:r>
            <a:r>
              <a:rPr lang="en-US" sz="2400" b="1"/>
              <a:t> </a:t>
            </a:r>
            <a:r>
              <a:rPr lang="en-US" sz="2400" b="1" err="1"/>
              <a:t>diretamente</a:t>
            </a:r>
            <a:r>
              <a:rPr lang="en-US" sz="2400" b="1"/>
              <a:t>.</a:t>
            </a:r>
            <a:endParaRPr lang="en-US" sz="2400" b="1" dirty="0"/>
          </a:p>
        </p:txBody>
      </p:sp>
      <p:pic>
        <p:nvPicPr>
          <p:cNvPr id="5" name="Picture 4" descr="920.600+ Restaurante Ilustração de stock, gráficos vetoriais e clipart  royalty-free - iStock">
            <a:extLst>
              <a:ext uri="{FF2B5EF4-FFF2-40B4-BE49-F238E27FC236}">
                <a16:creationId xmlns:a16="http://schemas.microsoft.com/office/drawing/2014/main" id="{D901473E-984B-14FB-906A-C5589ED12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718" y="3156987"/>
            <a:ext cx="3966024" cy="295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4407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737539-73CA-C28D-67B5-D65982D8E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C8F348E6-ADD5-7501-1FB2-C6532511FF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7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F67077-E3D5-1F04-33D4-F06062A48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619" y="385257"/>
            <a:ext cx="8800535" cy="742804"/>
          </a:xfr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Times New Roman"/>
                <a:cs typeface="Times New Roman"/>
              </a:rPr>
              <a:t>O que </a:t>
            </a:r>
            <a:r>
              <a:rPr lang="en-US" sz="4800" err="1">
                <a:solidFill>
                  <a:schemeClr val="bg1"/>
                </a:solidFill>
                <a:latin typeface="Times New Roman"/>
                <a:cs typeface="Times New Roman"/>
              </a:rPr>
              <a:t>seriam</a:t>
            </a:r>
            <a:r>
              <a:rPr lang="en-US" sz="4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800" err="1">
                <a:solidFill>
                  <a:schemeClr val="bg1"/>
                </a:solidFill>
                <a:latin typeface="Times New Roman"/>
                <a:cs typeface="Times New Roman"/>
              </a:rPr>
              <a:t>essas</a:t>
            </a:r>
            <a:r>
              <a:rPr lang="en-US" sz="4800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sz="4800" err="1">
                <a:solidFill>
                  <a:schemeClr val="bg1"/>
                </a:solidFill>
                <a:latin typeface="Times New Roman"/>
                <a:cs typeface="Times New Roman"/>
              </a:rPr>
              <a:t>anomalias</a:t>
            </a:r>
            <a:r>
              <a:rPr lang="en-US" sz="4800" dirty="0">
                <a:solidFill>
                  <a:schemeClr val="bg1"/>
                </a:solidFill>
                <a:latin typeface="Times New Roman"/>
                <a:cs typeface="Times New Roman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8608A-F048-5D65-6C4B-D3A72471A88B}"/>
              </a:ext>
            </a:extLst>
          </p:cNvPr>
          <p:cNvSpPr txBox="1"/>
          <p:nvPr/>
        </p:nvSpPr>
        <p:spPr>
          <a:xfrm>
            <a:off x="267729" y="1626972"/>
            <a:ext cx="1167095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 b="1" dirty="0"/>
              <a:t>As </a:t>
            </a:r>
            <a:r>
              <a:rPr lang="en-US" sz="2400" b="1" dirty="0" err="1"/>
              <a:t>diferentes</a:t>
            </a:r>
            <a:r>
              <a:rPr lang="en-US" sz="2400" b="1" dirty="0"/>
              <a:t> </a:t>
            </a:r>
            <a:r>
              <a:rPr lang="en-US" sz="2400" b="1" dirty="0" err="1"/>
              <a:t>opções</a:t>
            </a:r>
            <a:r>
              <a:rPr lang="en-US" sz="2400" b="1" dirty="0"/>
              <a:t> dos </a:t>
            </a:r>
            <a:r>
              <a:rPr lang="en-US" sz="2400" b="1" dirty="0" err="1"/>
              <a:t>programas</a:t>
            </a:r>
            <a:r>
              <a:rPr lang="en-US" sz="2400" b="1" dirty="0"/>
              <a:t> no </a:t>
            </a:r>
            <a:r>
              <a:rPr lang="en-US" sz="2400" b="1" dirty="0" err="1"/>
              <a:t>sistema</a:t>
            </a:r>
            <a:r>
              <a:rPr lang="en-US" sz="2400" b="1" dirty="0"/>
              <a:t> </a:t>
            </a:r>
            <a:r>
              <a:rPr lang="en-US" sz="2400" b="1" dirty="0" err="1"/>
              <a:t>operacional</a:t>
            </a:r>
            <a:r>
              <a:rPr lang="en-US" sz="2400" b="1" dirty="0"/>
              <a:t> </a:t>
            </a:r>
            <a:r>
              <a:rPr lang="en-US" sz="2400" b="1" dirty="0" err="1"/>
              <a:t>analizado</a:t>
            </a:r>
            <a:r>
              <a:rPr lang="en-US" sz="2400" b="1" dirty="0"/>
              <a:t> </a:t>
            </a:r>
            <a:r>
              <a:rPr lang="en-US" sz="2400" b="1" dirty="0" err="1"/>
              <a:t>têm</a:t>
            </a:r>
            <a:r>
              <a:rPr lang="en-US" sz="2400" b="1" dirty="0"/>
              <a:t> </a:t>
            </a:r>
            <a:r>
              <a:rPr lang="en-US" sz="2400" b="1" dirty="0" err="1"/>
              <a:t>baixa</a:t>
            </a:r>
            <a:r>
              <a:rPr lang="en-US" sz="2400" b="1" dirty="0"/>
              <a:t> </a:t>
            </a:r>
            <a:r>
              <a:rPr lang="en-US" sz="2400" b="1" dirty="0" err="1"/>
              <a:t>mobilidade</a:t>
            </a:r>
            <a:r>
              <a:rPr lang="en-US" sz="2400" b="1" dirty="0"/>
              <a:t> de Systems Calls. Com </a:t>
            </a:r>
            <a:r>
              <a:rPr lang="en-US" sz="2400" b="1" dirty="0" err="1"/>
              <a:t>isso</a:t>
            </a:r>
            <a:r>
              <a:rPr lang="en-US" sz="2400" b="1" dirty="0"/>
              <a:t>, segue-se o </a:t>
            </a:r>
            <a:r>
              <a:rPr lang="en-US" sz="2400" b="1" dirty="0" err="1"/>
              <a:t>esquema</a:t>
            </a:r>
            <a:r>
              <a:rPr lang="en-US" sz="2400" b="1" dirty="0"/>
              <a:t> </a:t>
            </a:r>
            <a:r>
              <a:rPr lang="en-US" sz="2400" b="1" dirty="0" err="1"/>
              <a:t>abaixo</a:t>
            </a:r>
            <a:r>
              <a:rPr lang="en-US" sz="2400" b="1" dirty="0"/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D7FFFD-FA22-7E4E-A588-B4C9E169DAF8}"/>
              </a:ext>
            </a:extLst>
          </p:cNvPr>
          <p:cNvSpPr/>
          <p:nvPr/>
        </p:nvSpPr>
        <p:spPr>
          <a:xfrm>
            <a:off x="267728" y="3717325"/>
            <a:ext cx="2603155" cy="87321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err="1"/>
              <a:t>Comportamento</a:t>
            </a:r>
            <a:r>
              <a:rPr lang="en-US" b="1" dirty="0"/>
              <a:t> normal do </a:t>
            </a:r>
            <a:r>
              <a:rPr lang="en-US" b="1" err="1"/>
              <a:t>programa</a:t>
            </a:r>
            <a:endParaRPr lang="en-US" b="1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FAB43C7-EEB8-3367-C17D-258B8A30E79F}"/>
              </a:ext>
            </a:extLst>
          </p:cNvPr>
          <p:cNvSpPr/>
          <p:nvPr/>
        </p:nvSpPr>
        <p:spPr>
          <a:xfrm>
            <a:off x="3202460" y="3933567"/>
            <a:ext cx="1204947" cy="597901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err="1">
                <a:solidFill>
                  <a:srgbClr val="FF0000"/>
                </a:solidFill>
              </a:rPr>
              <a:t>Execução</a:t>
            </a:r>
            <a:endParaRPr lang="en-US" sz="1400" b="1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EEF5D4-F49B-5AF7-D36E-53B236845816}"/>
              </a:ext>
            </a:extLst>
          </p:cNvPr>
          <p:cNvSpPr/>
          <p:nvPr/>
        </p:nvSpPr>
        <p:spPr>
          <a:xfrm>
            <a:off x="4695567" y="3562866"/>
            <a:ext cx="2963559" cy="11821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/>
              <a:t>Distinção</a:t>
            </a:r>
            <a:r>
              <a:rPr lang="en-US" b="1" dirty="0"/>
              <a:t> entre o </a:t>
            </a:r>
            <a:r>
              <a:rPr lang="en-US" b="1" dirty="0" err="1"/>
              <a:t>próprio</a:t>
            </a:r>
            <a:r>
              <a:rPr lang="en-US" b="1" dirty="0"/>
              <a:t> </a:t>
            </a:r>
            <a:r>
              <a:rPr lang="en-US" b="1" dirty="0" err="1"/>
              <a:t>programa</a:t>
            </a:r>
            <a:r>
              <a:rPr lang="en-US" b="1" dirty="0"/>
              <a:t> e outros </a:t>
            </a:r>
            <a:r>
              <a:rPr lang="en-US" b="1" dirty="0" err="1"/>
              <a:t>agentes</a:t>
            </a:r>
            <a:r>
              <a:rPr lang="en-US" b="1" dirty="0"/>
              <a:t> </a:t>
            </a:r>
            <a:r>
              <a:rPr lang="en-US" b="1" dirty="0" err="1"/>
              <a:t>externos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A733EB64-B1F2-6B63-F6F5-26797B92B32C}"/>
              </a:ext>
            </a:extLst>
          </p:cNvPr>
          <p:cNvSpPr/>
          <p:nvPr/>
        </p:nvSpPr>
        <p:spPr>
          <a:xfrm>
            <a:off x="7898027" y="3861486"/>
            <a:ext cx="1204947" cy="597901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1200" b="1" dirty="0" err="1">
                <a:solidFill>
                  <a:srgbClr val="FF0000"/>
                </a:solidFill>
              </a:rPr>
              <a:t>Conclusão</a:t>
            </a:r>
            <a:endParaRPr lang="en-US" sz="1400" b="1" dirty="0" err="1">
              <a:solidFill>
                <a:srgbClr val="FF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EC4562-E18D-44E4-D692-7B0547402828}"/>
              </a:ext>
            </a:extLst>
          </p:cNvPr>
          <p:cNvSpPr/>
          <p:nvPr/>
        </p:nvSpPr>
        <p:spPr>
          <a:xfrm>
            <a:off x="9339648" y="3542271"/>
            <a:ext cx="2695830" cy="13674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 err="1"/>
              <a:t>Detecção</a:t>
            </a:r>
            <a:r>
              <a:rPr lang="en-US" b="1" dirty="0"/>
              <a:t> de </a:t>
            </a:r>
            <a:r>
              <a:rPr lang="en-US" b="1" dirty="0" err="1"/>
              <a:t>quaisquer</a:t>
            </a:r>
            <a:r>
              <a:rPr lang="en-US" b="1" dirty="0"/>
              <a:t> </a:t>
            </a:r>
            <a:r>
              <a:rPr lang="en-US" b="1" dirty="0" err="1"/>
              <a:t>comportamentos</a:t>
            </a:r>
            <a:r>
              <a:rPr lang="en-US" b="1" dirty="0"/>
              <a:t> </a:t>
            </a:r>
            <a:r>
              <a:rPr lang="en-US" b="1" dirty="0" err="1"/>
              <a:t>anormais</a:t>
            </a:r>
            <a:r>
              <a:rPr lang="en-US" b="1" dirty="0"/>
              <a:t> (</a:t>
            </a:r>
            <a:r>
              <a:rPr lang="en-US" b="1" dirty="0" err="1"/>
              <a:t>anomalias</a:t>
            </a:r>
            <a:r>
              <a:rPr lang="en-US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21124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327983-491B-EFD4-1C7B-E42E66959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88E3F4E-BDFE-809E-B88B-30B1745F4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6C0BED22-69EF-D2C0-7044-13A584CE46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C210F92-AE33-42BA-60CB-BAF6B998D47B}"/>
              </a:ext>
            </a:extLst>
          </p:cNvPr>
          <p:cNvSpPr txBox="1"/>
          <p:nvPr/>
        </p:nvSpPr>
        <p:spPr>
          <a:xfrm>
            <a:off x="3048000" y="2059460"/>
            <a:ext cx="6481116" cy="769441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Ideia</a:t>
            </a:r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 do </a:t>
            </a:r>
            <a:r>
              <a:rPr lang="en-US" sz="4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Artigo</a:t>
            </a:r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Científico</a:t>
            </a:r>
            <a:endParaRPr lang="en-US" dirty="0" err="1"/>
          </a:p>
        </p:txBody>
      </p:sp>
      <p:pic>
        <p:nvPicPr>
          <p:cNvPr id="2" name="Picture 1" descr="Premium Vector | Professional detective with mustaches and magnifier  follows footprints">
            <a:extLst>
              <a:ext uri="{FF2B5EF4-FFF2-40B4-BE49-F238E27FC236}">
                <a16:creationId xmlns:a16="http://schemas.microsoft.com/office/drawing/2014/main" id="{B8910A35-ED3C-416B-D286-7A7A5FB1F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2508" y="3144341"/>
            <a:ext cx="3947983" cy="2690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319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6C75E6-4C36-FC30-6C23-4DCA6E850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BCD8510-49B7-A07B-EF57-5F4BDB193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7568FDB9-8FD1-9D1E-B0F6-26096862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04ADB5A-17FB-9B2C-D7DC-0B9F3C22E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58198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EB7470-77A1-23AC-9153-0592DBC767C0}"/>
              </a:ext>
            </a:extLst>
          </p:cNvPr>
          <p:cNvSpPr txBox="1"/>
          <p:nvPr/>
        </p:nvSpPr>
        <p:spPr>
          <a:xfrm>
            <a:off x="0" y="114"/>
            <a:ext cx="8406710" cy="800219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 err="1">
                <a:solidFill>
                  <a:srgbClr val="000000"/>
                </a:solidFill>
              </a:rPr>
              <a:t>Existem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800" b="1" err="1">
                <a:solidFill>
                  <a:srgbClr val="000000"/>
                </a:solidFill>
              </a:rPr>
              <a:t>dois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800" b="1" err="1">
                <a:solidFill>
                  <a:srgbClr val="000000"/>
                </a:solidFill>
              </a:rPr>
              <a:t>estágios</a:t>
            </a:r>
            <a:r>
              <a:rPr lang="en-US" sz="2800" b="1" dirty="0">
                <a:solidFill>
                  <a:srgbClr val="000000"/>
                </a:solidFill>
              </a:rPr>
              <a:t> para </a:t>
            </a:r>
            <a:r>
              <a:rPr lang="en-US" sz="2800" b="1" err="1">
                <a:solidFill>
                  <a:srgbClr val="000000"/>
                </a:solidFill>
              </a:rPr>
              <a:t>identificar</a:t>
            </a:r>
            <a:r>
              <a:rPr lang="en-US" sz="2800" b="1" dirty="0">
                <a:solidFill>
                  <a:srgbClr val="000000"/>
                </a:solidFill>
              </a:rPr>
              <a:t> </a:t>
            </a:r>
            <a:r>
              <a:rPr lang="en-US" sz="2800" b="1" err="1">
                <a:solidFill>
                  <a:srgbClr val="000000"/>
                </a:solidFill>
              </a:rPr>
              <a:t>intrusos</a:t>
            </a:r>
            <a:r>
              <a:rPr lang="en-US" sz="2800" b="1" dirty="0">
                <a:solidFill>
                  <a:srgbClr val="000000"/>
                </a:solidFill>
              </a:rPr>
              <a:t>:</a:t>
            </a:r>
          </a:p>
          <a:p>
            <a:pPr algn="l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BDECC5-A4BB-9B13-F994-9465A25CEF9D}"/>
              </a:ext>
            </a:extLst>
          </p:cNvPr>
          <p:cNvSpPr txBox="1"/>
          <p:nvPr/>
        </p:nvSpPr>
        <p:spPr>
          <a:xfrm>
            <a:off x="144162" y="957647"/>
            <a:ext cx="855087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>
                <a:ea typeface="+mn-lt"/>
                <a:cs typeface="+mn-lt"/>
              </a:rPr>
              <a:t>1º</a:t>
            </a:r>
            <a:r>
              <a:rPr lang="en-US" b="1" i="1" dirty="0">
                <a:ea typeface="+mn-lt"/>
                <a:cs typeface="+mn-lt"/>
              </a:rPr>
              <a:t>: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Identificar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traços</a:t>
            </a:r>
            <a:r>
              <a:rPr lang="en-US" dirty="0">
                <a:ea typeface="+mn-lt"/>
                <a:cs typeface="+mn-lt"/>
              </a:rPr>
              <a:t> de </a:t>
            </a:r>
            <a:r>
              <a:rPr lang="en-US" dirty="0" err="1">
                <a:ea typeface="+mn-lt"/>
                <a:cs typeface="+mn-lt"/>
              </a:rPr>
              <a:t>comportamentos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normais</a:t>
            </a:r>
            <a:r>
              <a:rPr lang="en-US" dirty="0">
                <a:ea typeface="+mn-lt"/>
                <a:cs typeface="+mn-lt"/>
              </a:rPr>
              <a:t> e </a:t>
            </a:r>
            <a:r>
              <a:rPr lang="en-US" dirty="0" err="1">
                <a:ea typeface="+mn-lt"/>
                <a:cs typeface="+mn-lt"/>
              </a:rPr>
              <a:t>construir</a:t>
            </a:r>
            <a:r>
              <a:rPr lang="en-US" dirty="0">
                <a:ea typeface="+mn-lt"/>
                <a:cs typeface="+mn-lt"/>
              </a:rPr>
              <a:t> um banco de dados com </a:t>
            </a:r>
            <a:r>
              <a:rPr lang="en-US" dirty="0" err="1">
                <a:ea typeface="+mn-lt"/>
                <a:cs typeface="+mn-lt"/>
              </a:rPr>
              <a:t>eles</a:t>
            </a:r>
            <a:endParaRPr lang="en-US" dirty="0" err="1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27F5D2-31ED-3C35-B6ED-FEE881870573}"/>
              </a:ext>
            </a:extLst>
          </p:cNvPr>
          <p:cNvSpPr txBox="1"/>
          <p:nvPr/>
        </p:nvSpPr>
        <p:spPr>
          <a:xfrm>
            <a:off x="142103" y="1933832"/>
            <a:ext cx="8550874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b="1" dirty="0"/>
              <a:t>2º</a:t>
            </a:r>
            <a:r>
              <a:rPr lang="en-US" b="1" i="1" dirty="0"/>
              <a:t>: </a:t>
            </a:r>
            <a:r>
              <a:rPr lang="en-US" err="1">
                <a:ea typeface="+mn-lt"/>
                <a:cs typeface="+mn-lt"/>
              </a:rPr>
              <a:t>Identificar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traços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podem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conter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comportamento</a:t>
            </a:r>
            <a:r>
              <a:rPr lang="en-US" dirty="0">
                <a:ea typeface="+mn-lt"/>
                <a:cs typeface="+mn-lt"/>
              </a:rPr>
              <a:t> anormal, </a:t>
            </a:r>
            <a:r>
              <a:rPr lang="en-US" err="1">
                <a:ea typeface="+mn-lt"/>
                <a:cs typeface="+mn-lt"/>
              </a:rPr>
              <a:t>olhando</a:t>
            </a:r>
            <a:r>
              <a:rPr lang="en-US" dirty="0">
                <a:ea typeface="+mn-lt"/>
                <a:cs typeface="+mn-lt"/>
              </a:rPr>
              <a:t> para as </a:t>
            </a:r>
            <a:r>
              <a:rPr lang="en-US" err="1">
                <a:ea typeface="+mn-lt"/>
                <a:cs typeface="+mn-lt"/>
              </a:rPr>
              <a:t>assinaturas</a:t>
            </a:r>
            <a:r>
              <a:rPr lang="en-US" dirty="0">
                <a:ea typeface="+mn-lt"/>
                <a:cs typeface="+mn-lt"/>
              </a:rPr>
              <a:t> que </a:t>
            </a:r>
            <a:r>
              <a:rPr lang="en-US" err="1">
                <a:ea typeface="+mn-lt"/>
                <a:cs typeface="+mn-lt"/>
              </a:rPr>
              <a:t>não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estão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presentes</a:t>
            </a:r>
            <a:r>
              <a:rPr lang="en-US" dirty="0">
                <a:ea typeface="+mn-lt"/>
                <a:cs typeface="+mn-lt"/>
              </a:rPr>
              <a:t> no banco de dados </a:t>
            </a:r>
            <a:r>
              <a:rPr lang="en-US" err="1">
                <a:ea typeface="+mn-lt"/>
                <a:cs typeface="+mn-lt"/>
              </a:rPr>
              <a:t>anteriormente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construído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3A2A6-4ADA-CBA1-49F4-A0B2690E4BE5}"/>
              </a:ext>
            </a:extLst>
          </p:cNvPr>
          <p:cNvSpPr txBox="1"/>
          <p:nvPr/>
        </p:nvSpPr>
        <p:spPr>
          <a:xfrm>
            <a:off x="1771135" y="3779109"/>
            <a:ext cx="8746521" cy="46166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solidFill>
                  <a:schemeClr val="bg2"/>
                </a:solidFill>
                <a:latin typeface="Neue Haas Grotesk Text Pro"/>
                <a:cs typeface="Times New Roman"/>
              </a:rPr>
              <a:t>open, </a:t>
            </a:r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read, </a:t>
            </a:r>
            <a:r>
              <a:rPr lang="en-US" sz="2400" b="1" err="1">
                <a:solidFill>
                  <a:schemeClr val="bg2"/>
                </a:solidFill>
                <a:ea typeface="+mn-lt"/>
                <a:cs typeface="+mn-lt"/>
              </a:rPr>
              <a:t>mmap</a:t>
            </a:r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, </a:t>
            </a:r>
            <a:r>
              <a:rPr lang="en-US" sz="2400" b="1" err="1">
                <a:solidFill>
                  <a:schemeClr val="bg2"/>
                </a:solidFill>
                <a:ea typeface="+mn-lt"/>
                <a:cs typeface="+mn-lt"/>
              </a:rPr>
              <a:t>mmap</a:t>
            </a:r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, open, </a:t>
            </a:r>
            <a:r>
              <a:rPr lang="en-US" sz="2400" b="1" err="1">
                <a:solidFill>
                  <a:schemeClr val="bg2"/>
                </a:solidFill>
                <a:ea typeface="+mn-lt"/>
                <a:cs typeface="+mn-lt"/>
              </a:rPr>
              <a:t>getrlimit</a:t>
            </a:r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, </a:t>
            </a:r>
            <a:r>
              <a:rPr lang="en-US" sz="2400" b="1" err="1">
                <a:solidFill>
                  <a:schemeClr val="bg2"/>
                </a:solidFill>
                <a:ea typeface="+mn-lt"/>
                <a:cs typeface="+mn-lt"/>
              </a:rPr>
              <a:t>mmap</a:t>
            </a:r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, close</a:t>
            </a:r>
            <a:r>
              <a:rPr lang="en-US" sz="2400" b="1" dirty="0">
                <a:solidFill>
                  <a:schemeClr val="bg2"/>
                </a:solidFill>
                <a:latin typeface="Neue Haas Grotesk Text Pro"/>
                <a:cs typeface="Times New Roman"/>
              </a:rPr>
              <a:t> </a:t>
            </a:r>
          </a:p>
        </p:txBody>
      </p:sp>
      <p:pic>
        <p:nvPicPr>
          <p:cNvPr id="15" name="Picture 14" descr="A table of text on a white background&#10;&#10;AI-generated content may be incorrect.">
            <a:extLst>
              <a:ext uri="{FF2B5EF4-FFF2-40B4-BE49-F238E27FC236}">
                <a16:creationId xmlns:a16="http://schemas.microsoft.com/office/drawing/2014/main" id="{98A45A16-ECEB-3DD4-9C60-D01DD6AAF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2440" y="4407630"/>
            <a:ext cx="4432471" cy="2264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92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9943B8-06DB-60E8-66E2-89B62E4F5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5D3817B-01DA-DCDA-FA18-49D6FF003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F345CF78-1578-5D22-41A6-FB80D10F4A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D5209F2-F65E-89AE-90A4-1F2E07386EC7}"/>
              </a:ext>
            </a:extLst>
          </p:cNvPr>
          <p:cNvSpPr txBox="1"/>
          <p:nvPr/>
        </p:nvSpPr>
        <p:spPr>
          <a:xfrm>
            <a:off x="3243649" y="2059460"/>
            <a:ext cx="5698522" cy="769441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err="1">
                <a:solidFill>
                  <a:srgbClr val="000000"/>
                </a:solidFill>
                <a:latin typeface="Times New Roman"/>
                <a:cs typeface="Times New Roman"/>
              </a:rPr>
              <a:t>Programas</a:t>
            </a:r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4400" b="1" err="1">
                <a:solidFill>
                  <a:srgbClr val="000000"/>
                </a:solidFill>
                <a:latin typeface="Times New Roman"/>
                <a:cs typeface="Times New Roman"/>
              </a:rPr>
              <a:t>em</a:t>
            </a:r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 Python</a:t>
            </a:r>
            <a:endParaRPr lang="en-US" sz="4400" b="1">
              <a:latin typeface="Times New Roman"/>
              <a:cs typeface="Times New Roman"/>
            </a:endParaRPr>
          </a:p>
        </p:txBody>
      </p:sp>
      <p:pic>
        <p:nvPicPr>
          <p:cNvPr id="12" name="Picture 11" descr="Python: como gerar gráficos usando Matplotlib">
            <a:extLst>
              <a:ext uri="{FF2B5EF4-FFF2-40B4-BE49-F238E27FC236}">
                <a16:creationId xmlns:a16="http://schemas.microsoft.com/office/drawing/2014/main" id="{9FD9C7BE-3417-04C0-D2D6-0AB8E293B7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2872" y="3112872"/>
            <a:ext cx="4546256" cy="254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5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426C69-DD1B-A0E4-1160-FE52E8F20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89F87C7-724A-8A45-22C1-23748C7FF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BDDE1378-07E1-E043-1EAF-B999F5607F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91" r="909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571FBA13-4633-97C7-7EC2-FC6383D74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49000">
                <a:srgbClr val="000000">
                  <a:alpha val="47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0E6523-6D4C-0DEE-058E-5453EB8F1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7781" y="1600338"/>
            <a:ext cx="2828103" cy="578048"/>
          </a:xfr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Times New Roman"/>
                <a:cs typeface="Times New Roman"/>
              </a:rPr>
              <a:t>Separator.py</a:t>
            </a:r>
          </a:p>
        </p:txBody>
      </p:sp>
      <p:pic>
        <p:nvPicPr>
          <p:cNvPr id="6" name="Picture 5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9630A84-307B-0BB1-F855-31D112D536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1629" y="2574581"/>
            <a:ext cx="3758260" cy="2470839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81C4073-F74B-E9FE-8A66-6E9439A5C02F}"/>
              </a:ext>
            </a:extLst>
          </p:cNvPr>
          <p:cNvSpPr txBox="1">
            <a:spLocks/>
          </p:cNvSpPr>
          <p:nvPr/>
        </p:nvSpPr>
        <p:spPr>
          <a:xfrm>
            <a:off x="8954342" y="1598279"/>
            <a:ext cx="2910482" cy="58834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Times New Roman"/>
                <a:cs typeface="Times New Roman"/>
              </a:rPr>
              <a:t>Data_base.py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1DE8EF7-5E79-0DC4-6FBA-0E5C5C5235BD}"/>
              </a:ext>
            </a:extLst>
          </p:cNvPr>
          <p:cNvSpPr txBox="1">
            <a:spLocks/>
          </p:cNvSpPr>
          <p:nvPr/>
        </p:nvSpPr>
        <p:spPr>
          <a:xfrm>
            <a:off x="572342" y="1598279"/>
            <a:ext cx="2889887" cy="588345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solidFill>
                  <a:schemeClr val="bg1"/>
                </a:solidFill>
                <a:latin typeface="Times New Roman"/>
                <a:cs typeface="Times New Roman"/>
              </a:rPr>
              <a:t>Capture_sc.py</a:t>
            </a:r>
          </a:p>
        </p:txBody>
      </p:sp>
      <p:pic>
        <p:nvPicPr>
          <p:cNvPr id="12" name="Picture 11" descr="MEU BANCO DE DADOS ESTÁ ADEQUADO AO PROVIMENTO 74? - ARIPAR">
            <a:extLst>
              <a:ext uri="{FF2B5EF4-FFF2-40B4-BE49-F238E27FC236}">
                <a16:creationId xmlns:a16="http://schemas.microsoft.com/office/drawing/2014/main" id="{4CDDEEDD-AFF4-5DD8-B240-EC27E93D6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074" y="2571827"/>
            <a:ext cx="3536092" cy="2476343"/>
          </a:xfrm>
          <a:prstGeom prst="rect">
            <a:avLst/>
          </a:prstGeom>
        </p:spPr>
      </p:pic>
      <p:pic>
        <p:nvPicPr>
          <p:cNvPr id="14" name="Picture 13" descr="A row of computer servers&#10;&#10;AI-generated content may be incorrect.">
            <a:extLst>
              <a:ext uri="{FF2B5EF4-FFF2-40B4-BE49-F238E27FC236}">
                <a16:creationId xmlns:a16="http://schemas.microsoft.com/office/drawing/2014/main" id="{F0CAA86A-4C1A-BE48-26BA-3E5A46BC4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353" y="2573036"/>
            <a:ext cx="3521675" cy="2473926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7CAE6A39-8CEF-CA56-F94A-12186BF7ECEC}"/>
              </a:ext>
            </a:extLst>
          </p:cNvPr>
          <p:cNvSpPr txBox="1">
            <a:spLocks/>
          </p:cNvSpPr>
          <p:nvPr/>
        </p:nvSpPr>
        <p:spPr>
          <a:xfrm>
            <a:off x="4042530" y="1340848"/>
            <a:ext cx="233185" cy="430566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9CB85B4-DF72-68FD-9048-07F1C80D9E2E}"/>
              </a:ext>
            </a:extLst>
          </p:cNvPr>
          <p:cNvSpPr txBox="1">
            <a:spLocks/>
          </p:cNvSpPr>
          <p:nvPr/>
        </p:nvSpPr>
        <p:spPr>
          <a:xfrm>
            <a:off x="8243827" y="1340848"/>
            <a:ext cx="233185" cy="4305668"/>
          </a:xfrm>
          <a:prstGeom prst="rect">
            <a:avLst/>
          </a:prstGeom>
          <a:solidFill>
            <a:schemeClr val="tx1">
              <a:lumMod val="85000"/>
            </a:schemeClr>
          </a:solidFill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</a:p>
          <a:p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  <a:b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</a:br>
            <a:r>
              <a:rPr lang="en-US" sz="2800" dirty="0">
                <a:solidFill>
                  <a:schemeClr val="bg1"/>
                </a:solidFill>
                <a:latin typeface="Times New Roman"/>
                <a:cs typeface="Times New Roman"/>
              </a:rPr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23627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30B6BD-A907-D07B-A993-709D507E5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EFA3087D-BF7E-AB46-E9F0-0817E581E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exagonal background with blue neon lights">
            <a:extLst>
              <a:ext uri="{FF2B5EF4-FFF2-40B4-BE49-F238E27FC236}">
                <a16:creationId xmlns:a16="http://schemas.microsoft.com/office/drawing/2014/main" id="{1AC06E66-6B11-2013-19A4-68647EBAB6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956CA3-97C9-2541-500C-CB41E6060CE9}"/>
              </a:ext>
            </a:extLst>
          </p:cNvPr>
          <p:cNvSpPr txBox="1"/>
          <p:nvPr/>
        </p:nvSpPr>
        <p:spPr>
          <a:xfrm>
            <a:off x="4674973" y="2038865"/>
            <a:ext cx="2856468" cy="769441"/>
          </a:xfrm>
          <a:prstGeom prst="rect">
            <a:avLst/>
          </a:prstGeom>
          <a:solidFill>
            <a:schemeClr val="bg2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400" b="1" dirty="0" err="1">
                <a:solidFill>
                  <a:srgbClr val="000000"/>
                </a:solidFill>
                <a:latin typeface="Times New Roman"/>
                <a:cs typeface="Times New Roman"/>
              </a:rPr>
              <a:t>Resultados</a:t>
            </a:r>
            <a:endParaRPr lang="en-US" sz="4400" b="1" dirty="0" err="1">
              <a:latin typeface="Times New Roman"/>
              <a:cs typeface="Times New Roman"/>
            </a:endParaRPr>
          </a:p>
        </p:txBody>
      </p:sp>
      <p:pic>
        <p:nvPicPr>
          <p:cNvPr id="2" name="Picture 1" descr="3 Passos para gerar resultados com a gestão de pessoas - Consultrain">
            <a:extLst>
              <a:ext uri="{FF2B5EF4-FFF2-40B4-BE49-F238E27FC236}">
                <a16:creationId xmlns:a16="http://schemas.microsoft.com/office/drawing/2014/main" id="{85EBFA20-AE46-78F0-1695-4771AEBE96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212" y="2993166"/>
            <a:ext cx="4219574" cy="265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704634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VanillaVTI</vt:lpstr>
      <vt:lpstr>Systems-Calls-Project</vt:lpstr>
      <vt:lpstr>Inspiração:</vt:lpstr>
      <vt:lpstr>O que seriam 'Systems Calls'?</vt:lpstr>
      <vt:lpstr>O que seriam essas anomalias?</vt:lpstr>
      <vt:lpstr>PowerPoint Presentation</vt:lpstr>
      <vt:lpstr>PowerPoint Presentation</vt:lpstr>
      <vt:lpstr>PowerPoint Presentation</vt:lpstr>
      <vt:lpstr>Separator.py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550</cp:revision>
  <dcterms:created xsi:type="dcterms:W3CDTF">2025-02-09T02:28:06Z</dcterms:created>
  <dcterms:modified xsi:type="dcterms:W3CDTF">2025-02-25T07:01:42Z</dcterms:modified>
</cp:coreProperties>
</file>