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7" r:id="rId2"/>
    <p:sldId id="265" r:id="rId3"/>
    <p:sldId id="264" r:id="rId4"/>
    <p:sldId id="258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8CFC6-49F0-BF48-8B9F-16BB14BACD0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5B968-C4A3-CE46-8407-C2E874CDD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Gammapy</a:t>
            </a:r>
            <a:r>
              <a:rPr lang="en-US" dirty="0" smtClean="0"/>
              <a:t> is structured as a series of sub packages</a:t>
            </a:r>
            <a:r>
              <a:rPr lang="en-US" baseline="0" dirty="0" smtClean="0"/>
              <a:t>. Each sub-package has its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Gammapy</a:t>
            </a:r>
            <a:r>
              <a:rPr lang="en-US" dirty="0" smtClean="0"/>
              <a:t> is structured as a series of sub packages</a:t>
            </a:r>
            <a:r>
              <a:rPr lang="en-US" baseline="0" dirty="0" smtClean="0"/>
              <a:t>. Each sub-package has its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= Application programming interface = set of subroutine</a:t>
            </a:r>
            <a:r>
              <a:rPr lang="en-US" baseline="0" dirty="0" smtClean="0"/>
              <a:t> definitions and tools </a:t>
            </a:r>
          </a:p>
          <a:p>
            <a:r>
              <a:rPr lang="en-US" baseline="0" dirty="0" smtClean="0"/>
              <a:t>These are the datasets for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0F910-D0A9-3440-88EE-0583FDE5E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ammapy/gammapy-meetings/tree/master/2018-02-1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8"/>
            <a:ext cx="8915400" cy="1198155"/>
          </a:xfrm>
        </p:spPr>
        <p:txBody>
          <a:bodyPr>
            <a:normAutofit/>
          </a:bodyPr>
          <a:lstStyle/>
          <a:p>
            <a:r>
              <a:rPr lang="en-US" dirty="0" err="1" smtClean="0"/>
              <a:t>Gammapy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science tool prototype for CTA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5473"/>
            <a:ext cx="8001000" cy="3502527"/>
          </a:xfrm>
        </p:spPr>
        <p:txBody>
          <a:bodyPr/>
          <a:lstStyle/>
          <a:p>
            <a:r>
              <a:rPr lang="en-US" dirty="0" smtClean="0"/>
              <a:t>Roberta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8826" y="4841860"/>
            <a:ext cx="356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gammapy.org</a:t>
            </a:r>
            <a:r>
              <a:rPr lang="en-US" dirty="0"/>
              <a:t>/</a:t>
            </a:r>
            <a:r>
              <a:rPr lang="en-US" dirty="0" err="1"/>
              <a:t>cta.html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198"/>
            <a:ext cx="9144000" cy="45077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68803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Helvetica Neue"/>
                <a:cs typeface="Helvetica Neue"/>
              </a:rPr>
              <a:t>Gammapy</a:t>
            </a:r>
            <a:r>
              <a:rPr lang="en-US" dirty="0" smtClean="0">
                <a:latin typeface="Helvetica Neue"/>
                <a:cs typeface="Helvetica Neue"/>
              </a:rPr>
              <a:t> &amp; CTA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054" y="6066994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m</a:t>
            </a:r>
            <a:r>
              <a:rPr lang="en-US" dirty="0" smtClean="0">
                <a:latin typeface="Helvetica Neue"/>
                <a:cs typeface="Helvetica Neue"/>
              </a:rPr>
              <a:t>ailing list never used</a:t>
            </a:r>
            <a:r>
              <a:rPr lang="en-US" dirty="0">
                <a:latin typeface="Helvetica Neue"/>
                <a:cs typeface="Helvetica Neue"/>
              </a:rPr>
              <a:t>!</a:t>
            </a:r>
            <a:r>
              <a:rPr lang="en-US" dirty="0" smtClean="0">
                <a:latin typeface="Helvetica Neue"/>
                <a:cs typeface="Helvetica Neue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Helvetica Neue"/>
                <a:cs typeface="Helvetica Neue"/>
              </a:rPr>
              <a:t>gammapy</a:t>
            </a:r>
            <a:r>
              <a:rPr lang="en-US" dirty="0">
                <a:solidFill>
                  <a:srgbClr val="FF0000"/>
                </a:solidFill>
                <a:latin typeface="Helvetica Neue"/>
                <a:cs typeface="Helvetica Neue"/>
              </a:rPr>
              <a:t>-cta-l@in2p3.fr  </a:t>
            </a:r>
          </a:p>
        </p:txBody>
      </p:sp>
    </p:spTree>
    <p:extLst>
      <p:ext uri="{BB962C8B-B14F-4D97-AF65-F5344CB8AC3E}">
        <p14:creationId xmlns:p14="http://schemas.microsoft.com/office/powerpoint/2010/main" val="27378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Data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69" y="1599217"/>
            <a:ext cx="7863552" cy="281236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Prod3b IRFs (now publicly available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</a:b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(Karl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’s talk in a while)</a:t>
            </a:r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DC1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New set of AGN in wobble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mode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DL3 data format </a:t>
            </a:r>
            <a:b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</a:b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cs typeface="Helvetica Neue"/>
              </a:rPr>
              <a:t>Christoph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cs typeface="Helvetica Neue"/>
              </a:rPr>
              <a:t>’s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 talk in a while)</a:t>
            </a:r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571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Ongoing activities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69" y="1599217"/>
            <a:ext cx="7863552" cy="525878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Analysis of DC1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Results for the closing out document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Science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WGs </a:t>
            </a:r>
          </a:p>
          <a:p>
            <a:pPr lvl="2"/>
            <a:endParaRPr lang="en-US" dirty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2"/>
            <a:endParaRPr lang="en-US" dirty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2"/>
            <a:endParaRPr lang="en-US" dirty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Assessment of tool capabilities and </a:t>
            </a:r>
            <a:r>
              <a:rPr lang="en-US" dirty="0">
                <a:solidFill>
                  <a:srgbClr val="000000"/>
                </a:solidFill>
                <a:latin typeface="Helvetica Neue"/>
                <a:cs typeface="Helvetica Neue"/>
              </a:rPr>
              <a:t>limitations</a:t>
            </a:r>
            <a:br>
              <a:rPr lang="en-US" dirty="0">
                <a:solidFill>
                  <a:srgbClr val="000000"/>
                </a:solidFill>
                <a:latin typeface="Helvetica Neue"/>
                <a:cs typeface="Helvetica Neue"/>
              </a:rPr>
            </a:br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685800" lvl="2" indent="0">
              <a:buNone/>
            </a:pPr>
            <a:r>
              <a:rPr lang="en-US" sz="1600" u="sng" dirty="0" smtClean="0">
                <a:solidFill>
                  <a:srgbClr val="000000"/>
                </a:solidFill>
                <a:latin typeface="Helvetica Neue"/>
                <a:cs typeface="Helvetica Neue"/>
              </a:rPr>
              <a:t>https</a:t>
            </a:r>
            <a:r>
              <a:rPr lang="en-US" sz="1600" u="sng" dirty="0">
                <a:solidFill>
                  <a:srgbClr val="000000"/>
                </a:solidFill>
                <a:latin typeface="Helvetica Neue"/>
                <a:cs typeface="Helvetica Neue"/>
              </a:rPr>
              <a:t>://forge.in2p3.fr/projects/data-challenge-1-dc-1/wiki/</a:t>
            </a:r>
            <a:r>
              <a:rPr lang="en-US" sz="1600" u="sng" dirty="0" err="1">
                <a:solidFill>
                  <a:srgbClr val="000000"/>
                </a:solidFill>
                <a:latin typeface="Helvetica Neue"/>
                <a:cs typeface="Helvetica Neue"/>
              </a:rPr>
              <a:t>Current_capabilities_and_limitations_of_the_analysis_tools</a:t>
            </a:r>
            <a:endParaRPr lang="en-US" sz="1600" u="sng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Preparation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analysis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pipelines for catalogs</a:t>
            </a:r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Preparation of new models for the Galactic sky</a:t>
            </a:r>
          </a:p>
          <a:p>
            <a:pPr marL="349250" lvl="1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685800" lvl="2" indent="0">
              <a:buNone/>
            </a:pPr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20" y="2283098"/>
            <a:ext cx="3920598" cy="23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DC1: required results </a:t>
            </a:r>
            <a:endParaRPr lang="en-US" dirty="0">
              <a:latin typeface="Helvetica Neue"/>
              <a:cs typeface="Helvetica Neue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27274"/>
              </p:ext>
            </p:extLst>
          </p:nvPr>
        </p:nvGraphicFramePr>
        <p:xfrm>
          <a:off x="579687" y="1426625"/>
          <a:ext cx="833412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605"/>
                <a:gridCol w="1632732"/>
                <a:gridCol w="2651446"/>
                <a:gridCol w="2550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Object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motivation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analyzer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Tools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RXJ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1713</a:t>
                      </a:r>
                      <a:endParaRPr lang="en-US" sz="1600" dirty="0" smtClean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Bright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extended 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Fabio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Galactic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W28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Extended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, template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Andrea Giuliani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Tools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Helvetica Neue"/>
                          <a:cs typeface="Helvetica Neue"/>
                        </a:rPr>
                        <a:t>Cas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 A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Weak point-like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Emma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Tools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HESS J1702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Weak mildly extended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Roberta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Tools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GC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Helvetica Neue"/>
                          <a:cs typeface="Helvetica Neue"/>
                        </a:rPr>
                        <a:t>Caotic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region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Giovanni De </a:t>
                      </a:r>
                      <a:r>
                        <a:rPr lang="en-US" sz="1600" dirty="0" err="1" smtClean="0">
                          <a:latin typeface="Helvetica Neue"/>
                          <a:cs typeface="Helvetica Neue"/>
                        </a:rPr>
                        <a:t>Cesare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Tools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TeV 1224+212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Variable,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point-like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Helvetica Neue"/>
                          <a:cs typeface="Helvetica Neue"/>
                        </a:rPr>
                        <a:t>Julien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Galactic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Helvetica Neue"/>
                          <a:cs typeface="Helvetica Neue"/>
                        </a:rPr>
                        <a:t>LS</a:t>
                      </a:r>
                      <a:r>
                        <a:rPr lang="en-US" sz="1600" baseline="0" smtClean="0">
                          <a:latin typeface="Helvetica Neue"/>
                          <a:cs typeface="Helvetica Neue"/>
                        </a:rPr>
                        <a:t> 5039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Helvetica Neue"/>
                          <a:cs typeface="Helvetica Neue"/>
                        </a:rPr>
                        <a:t>Lightcurve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Lab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Galactic 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Pulsars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?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Galactic 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GPS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catalog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Yves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CR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Wd1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-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CR 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Diffuse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diffuse emission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Helvetica Neue"/>
                          <a:cs typeface="Helvetica Neue"/>
                        </a:rPr>
                        <a:t>Extragal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catalog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Helvetica Neue"/>
                          <a:cs typeface="Helvetica Neue"/>
                        </a:rPr>
                        <a:t>Julien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Lines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DC1: required </a:t>
            </a:r>
            <a:r>
              <a:rPr lang="en-US" dirty="0" smtClean="0">
                <a:latin typeface="Helvetica Neue"/>
                <a:cs typeface="Helvetica Neue"/>
              </a:rPr>
              <a:t>results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687" y="1526089"/>
            <a:ext cx="8080126" cy="476840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1D + 2D analysis </a:t>
            </a:r>
          </a:p>
          <a:p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3D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is strongly recommended. Feasible? Let’s see the progresses of this week. </a:t>
            </a:r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Not needed all the analyses required by the Science WGs</a:t>
            </a:r>
            <a:endParaRPr lang="en-US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79" y="1383203"/>
            <a:ext cx="2543435" cy="206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916" y="1641869"/>
            <a:ext cx="2280218" cy="17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1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Deadlines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35" y="1739983"/>
            <a:ext cx="7610476" cy="41916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External deadlines: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First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preliminary results by mid of March 2018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Final results for April meeting in Barcelona (18-20 April)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Closing-out document to be delivered at Paris CM (14-18 May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Internal (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cs typeface="Helvetica Neue"/>
              </a:rPr>
              <a:t>gammapy</a:t>
            </a: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-team) deadlines: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Result status report at 2018-02-16 call </a:t>
            </a:r>
            <a: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  <a:t>(5-10</a:t>
            </a:r>
            <a: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  <a:t>’) </a:t>
            </a:r>
            <a:b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</a:br>
            <a:r>
              <a:rPr lang="en-US" u="sng" dirty="0" smtClean="0">
                <a:solidFill>
                  <a:srgbClr val="000000"/>
                </a:solidFill>
                <a:latin typeface="Helvetica Neue"/>
                <a:cs typeface="Helvetica Neue"/>
                <a:hlinkClick r:id="rId3"/>
              </a:rPr>
              <a:t>https</a:t>
            </a:r>
            <a:r>
              <a:rPr lang="en-US" u="sng" dirty="0">
                <a:solidFill>
                  <a:srgbClr val="000000"/>
                </a:solidFill>
                <a:latin typeface="Helvetica Neue"/>
                <a:cs typeface="Helvetica Neue"/>
                <a:hlinkClick r:id="rId3"/>
              </a:rPr>
              <a:t>://github.com/gammapy/gammapy-meetings/tree/master/2018-02-</a:t>
            </a:r>
            <a:r>
              <a:rPr lang="en-US" u="sng" dirty="0" smtClean="0">
                <a:solidFill>
                  <a:srgbClr val="000000"/>
                </a:solidFill>
                <a:latin typeface="Helvetica Neue"/>
                <a:cs typeface="Helvetica Neue"/>
                <a:hlinkClick r:id="rId3"/>
              </a:rPr>
              <a:t>16</a:t>
            </a:r>
            <a:endParaRPr lang="en-US" u="sng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Post results by end of February </a:t>
            </a:r>
            <a:r>
              <a:rPr lang="en-US" b="1" dirty="0">
                <a:solidFill>
                  <a:srgbClr val="FF0000"/>
                </a:solidFill>
                <a:latin typeface="Helvetica Neue"/>
                <a:cs typeface="Helvetica Neue"/>
              </a:rPr>
              <a:t>here:</a:t>
            </a:r>
            <a:br>
              <a:rPr lang="en-US" b="1" dirty="0">
                <a:solidFill>
                  <a:srgbClr val="FF0000"/>
                </a:solidFill>
                <a:latin typeface="Helvetica Neue"/>
                <a:cs typeface="Helvetica Neue"/>
              </a:rPr>
            </a:br>
            <a:r>
              <a:rPr lang="en-US" dirty="0">
                <a:solidFill>
                  <a:schemeClr val="tx1"/>
                </a:solidFill>
                <a:latin typeface="Helvetica Neue"/>
                <a:cs typeface="Helvetica Neue"/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Helvetica Neue"/>
                <a:cs typeface="Helvetica Neue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Helvetica Neue"/>
                <a:cs typeface="Helvetica Neue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Helvetica Neue"/>
                <a:cs typeface="Helvetica Neue"/>
              </a:rPr>
              <a:t>gammasky</a:t>
            </a:r>
            <a:r>
              <a:rPr lang="en-US" dirty="0">
                <a:solidFill>
                  <a:schemeClr val="tx1"/>
                </a:solidFill>
                <a:latin typeface="Helvetica Neue"/>
                <a:cs typeface="Helvetica Neue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Helvetica Neue"/>
                <a:cs typeface="Helvetica Neue"/>
              </a:rPr>
              <a:t>cta</a:t>
            </a:r>
            <a:r>
              <a:rPr lang="en-US" dirty="0">
                <a:solidFill>
                  <a:schemeClr val="tx1"/>
                </a:solidFill>
                <a:latin typeface="Helvetica Neue"/>
                <a:cs typeface="Helvetica Neue"/>
              </a:rPr>
              <a:t>-analyses</a:t>
            </a: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005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3687" y="2000619"/>
            <a:ext cx="808012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Pipelines are working</a:t>
            </a:r>
            <a:b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</a:br>
            <a:r>
              <a:rPr lang="en-US" sz="1400" dirty="0" smtClean="0">
                <a:solidFill>
                  <a:srgbClr val="000000"/>
                </a:solidFill>
                <a:latin typeface="Helvetica Neue"/>
                <a:cs typeface="Helvetica Neue"/>
              </a:rPr>
              <a:t>(see Yves</a:t>
            </a:r>
            <a:r>
              <a:rPr lang="en-US" sz="1400" dirty="0" smtClean="0">
                <a:solidFill>
                  <a:srgbClr val="000000"/>
                </a:solidFill>
                <a:latin typeface="Helvetica Neue"/>
                <a:cs typeface="Helvetica Neue"/>
              </a:rPr>
              <a:t>’s talks, latest: https</a:t>
            </a:r>
            <a:r>
              <a:rPr lang="en-US" sz="1400" dirty="0">
                <a:solidFill>
                  <a:srgbClr val="000000"/>
                </a:solidFill>
                <a:latin typeface="Helvetica Neue"/>
                <a:cs typeface="Helvetica Neue"/>
              </a:rPr>
              <a:t>://</a:t>
            </a:r>
            <a:r>
              <a:rPr lang="en-US" sz="1400" dirty="0" err="1">
                <a:solidFill>
                  <a:srgbClr val="000000"/>
                </a:solidFill>
                <a:latin typeface="Helvetica Neue"/>
                <a:cs typeface="Helvetica Neue"/>
              </a:rPr>
              <a:t>indico.cta-observatory.org</a:t>
            </a:r>
            <a:r>
              <a:rPr lang="en-US" sz="1400" dirty="0">
                <a:solidFill>
                  <a:srgbClr val="000000"/>
                </a:solidFill>
                <a:latin typeface="Helvetica Neue"/>
                <a:cs typeface="Helvetica Neue"/>
              </a:rPr>
              <a:t>/event/1731/contributions/15208/attachments/12900/15287/20180201_SurveyPipelineUpdate_DC1.pdf)</a:t>
            </a:r>
            <a:endParaRPr lang="en-US" sz="1400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Comparison tool exists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TODO: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Study missed associations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Effect of diffuse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Understanding outliners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General framework for pipeline </a:t>
            </a:r>
            <a:b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</a:br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including AGNs (this week?)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dirty="0" smtClean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55" y="2889380"/>
            <a:ext cx="3335305" cy="2307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803"/>
            <a:ext cx="8913813" cy="9144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GPS pipelines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0399849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2931</TotalTime>
  <Words>351</Words>
  <Application>Microsoft Macintosh PowerPoint</Application>
  <PresentationFormat>On-screen Show (4:3)</PresentationFormat>
  <Paragraphs>120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Gammapy:  a science tool prototype for CTA</vt:lpstr>
      <vt:lpstr>PowerPoint Presentation</vt:lpstr>
      <vt:lpstr>Data</vt:lpstr>
      <vt:lpstr>Ongoing activities</vt:lpstr>
      <vt:lpstr>DC1: required results </vt:lpstr>
      <vt:lpstr>DC1: required results</vt:lpstr>
      <vt:lpstr>Deadlines</vt:lpstr>
      <vt:lpstr>GPS pipelines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Gammapy:  a science tool prototype for CTA</dc:title>
  <dc:creator>Roberta</dc:creator>
  <cp:lastModifiedBy>Roberta</cp:lastModifiedBy>
  <cp:revision>10</cp:revision>
  <dcterms:created xsi:type="dcterms:W3CDTF">2018-02-03T10:40:20Z</dcterms:created>
  <dcterms:modified xsi:type="dcterms:W3CDTF">2018-02-05T11:32:14Z</dcterms:modified>
</cp:coreProperties>
</file>