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4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44ce9b65e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44ce9b65e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44ce9b65e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44ce9b65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44ce9b65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44ce9b65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1622d55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1d9112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6ee7dff8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d9c67055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d9c67055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1e213838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bit.ly/3HU59Ui"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649075" y="1263900"/>
            <a:ext cx="4333800" cy="20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FastPay</a:t>
            </a:r>
            <a:endParaRPr/>
          </a:p>
          <a:p>
            <a:pPr marL="0" lvl="0" indent="0" algn="l" rtl="0">
              <a:spcBef>
                <a:spcPts val="0"/>
              </a:spcBef>
              <a:spcAft>
                <a:spcPts val="0"/>
              </a:spcAft>
              <a:buNone/>
            </a:pPr>
            <a:endParaRPr sz="300"/>
          </a:p>
          <a:p>
            <a:pPr marL="0" lvl="0" indent="0" algn="l" rtl="0">
              <a:spcBef>
                <a:spcPts val="0"/>
              </a:spcBef>
              <a:spcAft>
                <a:spcPts val="0"/>
              </a:spcAft>
              <a:buNone/>
            </a:pPr>
            <a:endParaRPr sz="200"/>
          </a:p>
          <a:p>
            <a:pPr marL="514350" lvl="0" indent="-273050" algn="l" rtl="0">
              <a:spcBef>
                <a:spcPts val="0"/>
              </a:spcBef>
              <a:spcAft>
                <a:spcPts val="0"/>
              </a:spcAft>
              <a:buSzPts val="2500"/>
              <a:buChar char="-"/>
            </a:pPr>
            <a:r>
              <a:rPr lang="en" sz="2500"/>
              <a:t>Digital Wallet</a:t>
            </a:r>
            <a:endParaRPr sz="2500"/>
          </a:p>
        </p:txBody>
      </p:sp>
      <p:sp>
        <p:nvSpPr>
          <p:cNvPr id="136" name="Google Shape;136;p17"/>
          <p:cNvSpPr txBox="1">
            <a:spLocks noGrp="1"/>
          </p:cNvSpPr>
          <p:nvPr>
            <p:ph type="subTitle" idx="1"/>
          </p:nvPr>
        </p:nvSpPr>
        <p:spPr>
          <a:xfrm>
            <a:off x="649075" y="2735725"/>
            <a:ext cx="37878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434343"/>
                </a:solidFill>
              </a:rPr>
              <a:t>Digital Transformation for social change</a:t>
            </a:r>
            <a:endParaRPr sz="100">
              <a:solidFill>
                <a:srgbClr val="434343"/>
              </a:solidFill>
            </a:endParaRPr>
          </a:p>
        </p:txBody>
      </p:sp>
      <p:pic>
        <p:nvPicPr>
          <p:cNvPr id="137" name="Google Shape;137;p17"/>
          <p:cNvPicPr preferRelativeResize="0"/>
          <p:nvPr/>
        </p:nvPicPr>
        <p:blipFill>
          <a:blip r:embed="rId3">
            <a:alphaModFix/>
          </a:blip>
          <a:stretch>
            <a:fillRect/>
          </a:stretch>
        </p:blipFill>
        <p:spPr>
          <a:xfrm>
            <a:off x="5302950" y="703200"/>
            <a:ext cx="2070750" cy="4391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91" name="Google Shape;191;p26"/>
          <p:cNvSpPr txBox="1">
            <a:spLocks noGrp="1"/>
          </p:cNvSpPr>
          <p:nvPr>
            <p:ph type="body" idx="1"/>
          </p:nvPr>
        </p:nvSpPr>
        <p:spPr>
          <a:xfrm>
            <a:off x="729450" y="2078875"/>
            <a:ext cx="8204700" cy="22611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Technologically challenged people often struggle with digital payment platforms. </a:t>
            </a:r>
            <a:endParaRPr sz="1600"/>
          </a:p>
          <a:p>
            <a:pPr marL="457200" lvl="0" indent="-330200" algn="l" rtl="0">
              <a:lnSpc>
                <a:spcPct val="150000"/>
              </a:lnSpc>
              <a:spcBef>
                <a:spcPts val="0"/>
              </a:spcBef>
              <a:spcAft>
                <a:spcPts val="0"/>
              </a:spcAft>
              <a:buSzPts val="1600"/>
              <a:buChar char="●"/>
            </a:pPr>
            <a:r>
              <a:rPr lang="en" sz="1600"/>
              <a:t>Design an application with simple user interface which helps in quick and easy access to significant options.</a:t>
            </a:r>
            <a:endParaRPr sz="1600"/>
          </a:p>
          <a:p>
            <a:pPr marL="457200" lvl="0" indent="-330200" algn="l" rtl="0">
              <a:lnSpc>
                <a:spcPct val="150000"/>
              </a:lnSpc>
              <a:spcBef>
                <a:spcPts val="0"/>
              </a:spcBef>
              <a:spcAft>
                <a:spcPts val="0"/>
              </a:spcAft>
              <a:buSzPts val="1600"/>
              <a:buChar char="●"/>
            </a:pPr>
            <a:r>
              <a:rPr lang="en" sz="1600"/>
              <a:t>Elderly people and people belonging to rural areas can manage their finances on their own.</a:t>
            </a:r>
            <a:endParaRPr sz="1600"/>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500"/>
              <a:t>THANK YOU</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ctrTitle"/>
          </p:nvPr>
        </p:nvSpPr>
        <p:spPr>
          <a:xfrm>
            <a:off x="2405100" y="1233750"/>
            <a:ext cx="4333800" cy="9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ZeroBug</a:t>
            </a:r>
            <a:endParaRPr sz="2500"/>
          </a:p>
        </p:txBody>
      </p:sp>
      <p:sp>
        <p:nvSpPr>
          <p:cNvPr id="143" name="Google Shape;143;p18"/>
          <p:cNvSpPr txBox="1"/>
          <p:nvPr/>
        </p:nvSpPr>
        <p:spPr>
          <a:xfrm>
            <a:off x="783575" y="2266900"/>
            <a:ext cx="7014300" cy="244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Team members :</a:t>
            </a:r>
            <a:endParaRPr>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1.  Aashna Saju</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  Agna Jain</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3.  Aleena Saira Laijoo</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4.  Ami Thomas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5.  Amrutha M J</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6. Anton Roy</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7. Divya Elizabeth George</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729450" y="1322450"/>
            <a:ext cx="28599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49" name="Google Shape;149;p19"/>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u="sng">
                <a:solidFill>
                  <a:schemeClr val="lt1"/>
                </a:solidFill>
                <a:hlinkClick r:id="rId3" action="ppaction://hlinksldjump">
                  <a:extLst>
                    <a:ext uri="{A12FA001-AC4F-418D-AE19-62706E023703}">
                      <ahyp:hlinkClr xmlns:ahyp="http://schemas.microsoft.com/office/drawing/2018/hyperlinkcolor" val="tx"/>
                    </a:ext>
                  </a:extLst>
                </a:hlinkClick>
              </a:rPr>
              <a:t>Problem Statement</a:t>
            </a:r>
            <a:endParaRPr sz="1600" u="sng">
              <a:solidFill>
                <a:schemeClr val="lt1"/>
              </a:solidFill>
            </a:endParaRPr>
          </a:p>
          <a:p>
            <a:pPr marL="0" lvl="0" indent="0" algn="l" rtl="0">
              <a:lnSpc>
                <a:spcPct val="115000"/>
              </a:lnSpc>
              <a:spcBef>
                <a:spcPts val="1600"/>
              </a:spcBef>
              <a:spcAft>
                <a:spcPts val="0"/>
              </a:spcAft>
              <a:buNone/>
            </a:pPr>
            <a:r>
              <a:rPr lang="en" sz="1600" u="sng">
                <a:solidFill>
                  <a:schemeClr val="lt1"/>
                </a:solidFill>
                <a:hlinkClick r:id="rId4" action="ppaction://hlinksldjump">
                  <a:extLst>
                    <a:ext uri="{A12FA001-AC4F-418D-AE19-62706E023703}">
                      <ahyp:hlinkClr xmlns:ahyp="http://schemas.microsoft.com/office/drawing/2018/hyperlinkcolor" val="tx"/>
                    </a:ext>
                  </a:extLst>
                </a:hlinkClick>
              </a:rPr>
              <a:t>Solution Proposal</a:t>
            </a:r>
            <a:endParaRPr sz="1600" u="sng">
              <a:solidFill>
                <a:schemeClr val="lt1"/>
              </a:solidFill>
            </a:endParaRPr>
          </a:p>
          <a:p>
            <a:pPr marL="0" lvl="0" indent="0" algn="l" rtl="0">
              <a:lnSpc>
                <a:spcPct val="115000"/>
              </a:lnSpc>
              <a:spcBef>
                <a:spcPts val="1600"/>
              </a:spcBef>
              <a:spcAft>
                <a:spcPts val="0"/>
              </a:spcAft>
              <a:buNone/>
            </a:pPr>
            <a:r>
              <a:rPr lang="en" sz="1600" u="sng">
                <a:solidFill>
                  <a:schemeClr val="lt1"/>
                </a:solidFill>
                <a:hlinkClick r:id="rId5" action="ppaction://hlinksldjump">
                  <a:extLst>
                    <a:ext uri="{A12FA001-AC4F-418D-AE19-62706E023703}">
                      <ahyp:hlinkClr xmlns:ahyp="http://schemas.microsoft.com/office/drawing/2018/hyperlinkcolor" val="tx"/>
                    </a:ext>
                  </a:extLst>
                </a:hlinkClick>
              </a:rPr>
              <a:t>Use Case Diagram</a:t>
            </a:r>
            <a:r>
              <a:rPr lang="en" sz="1600" u="sng">
                <a:solidFill>
                  <a:schemeClr val="lt1"/>
                </a:solidFill>
              </a:rPr>
              <a:t> </a:t>
            </a:r>
            <a:endParaRPr sz="1600" u="sng">
              <a:solidFill>
                <a:schemeClr val="lt1"/>
              </a:solidFill>
            </a:endParaRPr>
          </a:p>
          <a:p>
            <a:pPr marL="0" lvl="0" indent="0" algn="l" rtl="0">
              <a:lnSpc>
                <a:spcPct val="115000"/>
              </a:lnSpc>
              <a:spcBef>
                <a:spcPts val="1600"/>
              </a:spcBef>
              <a:spcAft>
                <a:spcPts val="0"/>
              </a:spcAft>
              <a:buNone/>
            </a:pPr>
            <a:r>
              <a:rPr lang="en" sz="1600" u="sng">
                <a:solidFill>
                  <a:schemeClr val="lt1"/>
                </a:solidFill>
                <a:hlinkClick r:id="rId6" action="ppaction://hlinksldjump">
                  <a:extLst>
                    <a:ext uri="{A12FA001-AC4F-418D-AE19-62706E023703}">
                      <ahyp:hlinkClr xmlns:ahyp="http://schemas.microsoft.com/office/drawing/2018/hyperlinkcolor" val="tx"/>
                    </a:ext>
                  </a:extLst>
                </a:hlinkClick>
              </a:rPr>
              <a:t>Prototype</a:t>
            </a:r>
            <a:endParaRPr sz="1600" u="sng">
              <a:solidFill>
                <a:schemeClr val="lt1"/>
              </a:solidFill>
            </a:endParaRPr>
          </a:p>
          <a:p>
            <a:pPr marL="0" lvl="0" indent="0" algn="l" rtl="0">
              <a:lnSpc>
                <a:spcPct val="115000"/>
              </a:lnSpc>
              <a:spcBef>
                <a:spcPts val="1600"/>
              </a:spcBef>
              <a:spcAft>
                <a:spcPts val="0"/>
              </a:spcAft>
              <a:buNone/>
            </a:pPr>
            <a:r>
              <a:rPr lang="en" sz="1600" u="sng">
                <a:solidFill>
                  <a:schemeClr val="lt1"/>
                </a:solidFill>
                <a:hlinkClick r:id="rId7" action="ppaction://hlinksldjump">
                  <a:extLst>
                    <a:ext uri="{A12FA001-AC4F-418D-AE19-62706E023703}">
                      <ahyp:hlinkClr xmlns:ahyp="http://schemas.microsoft.com/office/drawing/2018/hyperlinkcolor" val="tx"/>
                    </a:ext>
                  </a:extLst>
                </a:hlinkClick>
              </a:rPr>
              <a:t>Next Steps</a:t>
            </a:r>
            <a:endParaRPr sz="1600" u="sng">
              <a:solidFill>
                <a:schemeClr val="lt1"/>
              </a:solidFill>
            </a:endParaRPr>
          </a:p>
          <a:p>
            <a:pPr marL="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Problem statement</a:t>
            </a:r>
            <a:endParaRPr sz="3000"/>
          </a:p>
        </p:txBody>
      </p:sp>
      <p:sp>
        <p:nvSpPr>
          <p:cNvPr id="155" name="Google Shape;155;p20"/>
          <p:cNvSpPr txBox="1">
            <a:spLocks noGrp="1"/>
          </p:cNvSpPr>
          <p:nvPr>
            <p:ph type="body" idx="2"/>
          </p:nvPr>
        </p:nvSpPr>
        <p:spPr>
          <a:xfrm>
            <a:off x="5174225" y="796800"/>
            <a:ext cx="3374400" cy="3549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b="1">
                <a:solidFill>
                  <a:schemeClr val="dk1"/>
                </a:solidFill>
              </a:rPr>
              <a:t>People with limited experience with technology and poor financial literacy such as elderly people and people who live in the rural areas find it difficult to navigate and use digital wallets and payment gateways like Google Pay, PayTM, PhonePe, PayPal and bank apps like SBI YONO. </a:t>
            </a:r>
            <a:endParaRPr sz="1600" b="1">
              <a:solidFill>
                <a:schemeClr val="dk1"/>
              </a:solidFill>
            </a:endParaRPr>
          </a:p>
          <a:p>
            <a:pPr marL="0" lvl="0" indent="0" algn="l" rtl="0">
              <a:spcBef>
                <a:spcPts val="1000"/>
              </a:spcBef>
              <a:spcAft>
                <a:spcPts val="0"/>
              </a:spcAft>
              <a:buNone/>
            </a:pPr>
            <a:r>
              <a:rPr lang="en" sz="1600" b="1">
                <a:solidFill>
                  <a:schemeClr val="dk1"/>
                </a:solidFill>
              </a:rPr>
              <a:t> </a:t>
            </a:r>
            <a:endParaRPr sz="1600" b="1">
              <a:solidFill>
                <a:schemeClr val="dk1"/>
              </a:solidFill>
            </a:endParaRPr>
          </a:p>
          <a:p>
            <a:pPr marL="0" lvl="0" indent="0" algn="l" rtl="0">
              <a:spcBef>
                <a:spcPts val="1000"/>
              </a:spcBef>
              <a:spcAft>
                <a:spcPts val="0"/>
              </a:spcAft>
              <a:buNone/>
            </a:pPr>
            <a:endParaRPr sz="1600" b="1">
              <a:solidFill>
                <a:schemeClr val="dk1"/>
              </a:solidFill>
            </a:endParaRPr>
          </a:p>
          <a:p>
            <a:pPr marL="0" lvl="0" indent="0" algn="l" rtl="0">
              <a:lnSpc>
                <a:spcPct val="115000"/>
              </a:lnSpc>
              <a:spcBef>
                <a:spcPts val="10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729450" y="1238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description</a:t>
            </a:r>
            <a:endParaRPr/>
          </a:p>
        </p:txBody>
      </p:sp>
      <p:sp>
        <p:nvSpPr>
          <p:cNvPr id="161" name="Google Shape;161;p21"/>
          <p:cNvSpPr txBox="1">
            <a:spLocks noGrp="1"/>
          </p:cNvSpPr>
          <p:nvPr>
            <p:ph type="body" idx="1"/>
          </p:nvPr>
        </p:nvSpPr>
        <p:spPr>
          <a:xfrm>
            <a:off x="729450" y="1918150"/>
            <a:ext cx="7688700" cy="3295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333333"/>
              </a:buClr>
              <a:buSzPts val="1600"/>
              <a:buChar char="●"/>
            </a:pPr>
            <a:r>
              <a:rPr lang="en" sz="1600" dirty="0">
                <a:solidFill>
                  <a:srgbClr val="333333"/>
                </a:solidFill>
              </a:rPr>
              <a:t>A simple mobile based application can be developed that helps all users to easily manage their finances online by themselves. </a:t>
            </a:r>
            <a:endParaRPr sz="1600" dirty="0">
              <a:solidFill>
                <a:srgbClr val="333333"/>
              </a:solidFill>
            </a:endParaRPr>
          </a:p>
          <a:p>
            <a:pPr marL="457200" lvl="0" indent="0" algn="l" rtl="0">
              <a:spcBef>
                <a:spcPts val="0"/>
              </a:spcBef>
              <a:spcAft>
                <a:spcPts val="0"/>
              </a:spcAft>
              <a:buNone/>
            </a:pPr>
            <a:endParaRPr sz="500" dirty="0">
              <a:solidFill>
                <a:srgbClr val="333333"/>
              </a:solidFill>
            </a:endParaRPr>
          </a:p>
          <a:p>
            <a:pPr marL="457200" lvl="0" indent="-330200" algn="l" rtl="0">
              <a:spcBef>
                <a:spcPts val="0"/>
              </a:spcBef>
              <a:spcAft>
                <a:spcPts val="0"/>
              </a:spcAft>
              <a:buClr>
                <a:srgbClr val="434343"/>
              </a:buClr>
              <a:buSzPts val="1600"/>
              <a:buChar char="●"/>
            </a:pPr>
            <a:r>
              <a:rPr lang="en" sz="1600" dirty="0">
                <a:solidFill>
                  <a:srgbClr val="434343"/>
                </a:solidFill>
              </a:rPr>
              <a:t>The basic functions of the application that user sees are:</a:t>
            </a:r>
            <a:endParaRPr sz="1600" dirty="0">
              <a:solidFill>
                <a:srgbClr val="434343"/>
              </a:solidFill>
            </a:endParaRPr>
          </a:p>
          <a:p>
            <a:pPr marL="914400" lvl="0" indent="-323850" algn="l" rtl="0">
              <a:spcBef>
                <a:spcPts val="0"/>
              </a:spcBef>
              <a:spcAft>
                <a:spcPts val="0"/>
              </a:spcAft>
              <a:buClr>
                <a:srgbClr val="434343"/>
              </a:buClr>
              <a:buSzPts val="1500"/>
              <a:buChar char="❖"/>
            </a:pPr>
            <a:r>
              <a:rPr lang="en" sz="1500" dirty="0">
                <a:solidFill>
                  <a:srgbClr val="434343"/>
                </a:solidFill>
              </a:rPr>
              <a:t>Send Money</a:t>
            </a:r>
            <a:endParaRPr sz="1500" dirty="0">
              <a:solidFill>
                <a:srgbClr val="434343"/>
              </a:solidFill>
            </a:endParaRPr>
          </a:p>
          <a:p>
            <a:pPr marL="914400" lvl="0" indent="-323850" algn="l" rtl="0">
              <a:spcBef>
                <a:spcPts val="0"/>
              </a:spcBef>
              <a:spcAft>
                <a:spcPts val="0"/>
              </a:spcAft>
              <a:buClr>
                <a:srgbClr val="434343"/>
              </a:buClr>
              <a:buSzPts val="1500"/>
              <a:buChar char="❖"/>
            </a:pPr>
            <a:r>
              <a:rPr lang="en" sz="1500" dirty="0">
                <a:solidFill>
                  <a:srgbClr val="434343"/>
                </a:solidFill>
              </a:rPr>
              <a:t>Pay Bills</a:t>
            </a:r>
            <a:endParaRPr sz="1500" dirty="0">
              <a:solidFill>
                <a:srgbClr val="434343"/>
              </a:solidFill>
            </a:endParaRPr>
          </a:p>
          <a:p>
            <a:pPr marL="914400" lvl="0" indent="-323850" algn="l" rtl="0">
              <a:spcBef>
                <a:spcPts val="0"/>
              </a:spcBef>
              <a:spcAft>
                <a:spcPts val="0"/>
              </a:spcAft>
              <a:buClr>
                <a:srgbClr val="434343"/>
              </a:buClr>
              <a:buSzPts val="1500"/>
              <a:buChar char="❖"/>
            </a:pPr>
            <a:r>
              <a:rPr lang="en" sz="1500" dirty="0">
                <a:solidFill>
                  <a:srgbClr val="434343"/>
                </a:solidFill>
              </a:rPr>
              <a:t>Transaction History</a:t>
            </a:r>
            <a:endParaRPr sz="1500" dirty="0">
              <a:solidFill>
                <a:srgbClr val="434343"/>
              </a:solidFill>
            </a:endParaRPr>
          </a:p>
          <a:p>
            <a:pPr marL="914400" lvl="0" indent="-323850" algn="l" rtl="0">
              <a:spcBef>
                <a:spcPts val="0"/>
              </a:spcBef>
              <a:spcAft>
                <a:spcPts val="0"/>
              </a:spcAft>
              <a:buClr>
                <a:srgbClr val="434343"/>
              </a:buClr>
              <a:buSzPts val="1500"/>
              <a:buChar char="❖"/>
            </a:pPr>
            <a:r>
              <a:rPr lang="en" sz="1500" dirty="0">
                <a:solidFill>
                  <a:srgbClr val="434343"/>
                </a:solidFill>
              </a:rPr>
              <a:t>Check Balance</a:t>
            </a:r>
            <a:endParaRPr sz="1500" dirty="0">
              <a:solidFill>
                <a:srgbClr val="434343"/>
              </a:solidFill>
            </a:endParaRPr>
          </a:p>
          <a:p>
            <a:pPr marL="914400" lvl="0" indent="0" algn="l" rtl="0">
              <a:spcBef>
                <a:spcPts val="0"/>
              </a:spcBef>
              <a:spcAft>
                <a:spcPts val="0"/>
              </a:spcAft>
              <a:buNone/>
            </a:pPr>
            <a:endParaRPr sz="500" dirty="0">
              <a:solidFill>
                <a:srgbClr val="434343"/>
              </a:solidFill>
            </a:endParaRPr>
          </a:p>
          <a:p>
            <a:pPr marL="457200" lvl="0" indent="-330200" algn="l" rtl="0">
              <a:spcBef>
                <a:spcPts val="0"/>
              </a:spcBef>
              <a:spcAft>
                <a:spcPts val="0"/>
              </a:spcAft>
              <a:buClr>
                <a:srgbClr val="333333"/>
              </a:buClr>
              <a:buSzPts val="1600"/>
              <a:buChar char="●"/>
            </a:pPr>
            <a:r>
              <a:rPr lang="en" sz="1600" dirty="0">
                <a:solidFill>
                  <a:srgbClr val="333333"/>
                </a:solidFill>
              </a:rPr>
              <a:t>Simplified layout and users can select their local language for their ease and comfort. </a:t>
            </a:r>
            <a:endParaRPr sz="1600" dirty="0">
              <a:solidFill>
                <a:srgbClr val="333333"/>
              </a:solidFill>
            </a:endParaRPr>
          </a:p>
          <a:p>
            <a:pPr marL="0" lvl="0" indent="0" algn="l" rtl="0">
              <a:lnSpc>
                <a:spcPct val="150000"/>
              </a:lnSpc>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727650" y="1178487"/>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it’s better than existing solutions </a:t>
            </a:r>
            <a:endParaRPr dirty="0"/>
          </a:p>
        </p:txBody>
      </p:sp>
      <p:sp>
        <p:nvSpPr>
          <p:cNvPr id="167" name="Google Shape;167;p22"/>
          <p:cNvSpPr txBox="1">
            <a:spLocks noGrp="1"/>
          </p:cNvSpPr>
          <p:nvPr>
            <p:ph type="body" idx="1"/>
          </p:nvPr>
        </p:nvSpPr>
        <p:spPr>
          <a:xfrm>
            <a:off x="727650" y="1815093"/>
            <a:ext cx="7688700" cy="31149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333333"/>
              </a:buClr>
              <a:buSzPts val="1600"/>
              <a:buChar char="●"/>
            </a:pPr>
            <a:r>
              <a:rPr lang="en" sz="1400" dirty="0">
                <a:solidFill>
                  <a:srgbClr val="333333"/>
                </a:solidFill>
              </a:rPr>
              <a:t>Unnecessary banners are avoided</a:t>
            </a:r>
            <a:endParaRPr sz="1400" dirty="0">
              <a:solidFill>
                <a:srgbClr val="333333"/>
              </a:solidFill>
            </a:endParaRPr>
          </a:p>
          <a:p>
            <a:pPr marL="457200" lvl="0" indent="-330200" algn="l" rtl="0">
              <a:lnSpc>
                <a:spcPct val="150000"/>
              </a:lnSpc>
              <a:spcBef>
                <a:spcPts val="0"/>
              </a:spcBef>
              <a:spcAft>
                <a:spcPts val="0"/>
              </a:spcAft>
              <a:buClr>
                <a:srgbClr val="333333"/>
              </a:buClr>
              <a:buSzPts val="1600"/>
              <a:buChar char="●"/>
            </a:pPr>
            <a:r>
              <a:rPr lang="en" sz="1400" dirty="0">
                <a:solidFill>
                  <a:srgbClr val="333333"/>
                </a:solidFill>
              </a:rPr>
              <a:t>Button sizes are at least 50 px &amp; font size are kept to minimum of 16 px</a:t>
            </a:r>
            <a:endParaRPr sz="1400" dirty="0">
              <a:solidFill>
                <a:srgbClr val="333333"/>
              </a:solidFill>
            </a:endParaRPr>
          </a:p>
          <a:p>
            <a:pPr marL="457200" lvl="0" indent="-330200" algn="l" rtl="0">
              <a:lnSpc>
                <a:spcPct val="150000"/>
              </a:lnSpc>
              <a:spcBef>
                <a:spcPts val="0"/>
              </a:spcBef>
              <a:spcAft>
                <a:spcPts val="0"/>
              </a:spcAft>
              <a:buClr>
                <a:srgbClr val="333333"/>
              </a:buClr>
              <a:buSzPts val="1600"/>
              <a:buChar char="●"/>
            </a:pPr>
            <a:r>
              <a:rPr lang="en" sz="1400" dirty="0">
                <a:solidFill>
                  <a:srgbClr val="333333"/>
                </a:solidFill>
              </a:rPr>
              <a:t>Icons are labeled with text</a:t>
            </a:r>
            <a:endParaRPr sz="1400" dirty="0">
              <a:solidFill>
                <a:srgbClr val="333333"/>
              </a:solidFill>
            </a:endParaRPr>
          </a:p>
          <a:p>
            <a:pPr marL="457200" lvl="0" indent="-330200" algn="l" rtl="0">
              <a:lnSpc>
                <a:spcPct val="150000"/>
              </a:lnSpc>
              <a:spcBef>
                <a:spcPts val="0"/>
              </a:spcBef>
              <a:spcAft>
                <a:spcPts val="0"/>
              </a:spcAft>
              <a:buClr>
                <a:srgbClr val="333333"/>
              </a:buClr>
              <a:buSzPts val="1600"/>
              <a:buChar char="●"/>
            </a:pPr>
            <a:r>
              <a:rPr lang="en" sz="1400" dirty="0">
                <a:solidFill>
                  <a:srgbClr val="333333"/>
                </a:solidFill>
              </a:rPr>
              <a:t>Regional language can be selected</a:t>
            </a:r>
            <a:endParaRPr sz="1400" dirty="0">
              <a:solidFill>
                <a:srgbClr val="333333"/>
              </a:solidFill>
            </a:endParaRPr>
          </a:p>
          <a:p>
            <a:pPr marL="457200" lvl="0" indent="-330200" algn="l" rtl="0">
              <a:lnSpc>
                <a:spcPct val="150000"/>
              </a:lnSpc>
              <a:spcBef>
                <a:spcPts val="0"/>
              </a:spcBef>
              <a:spcAft>
                <a:spcPts val="0"/>
              </a:spcAft>
              <a:buClr>
                <a:srgbClr val="333333"/>
              </a:buClr>
              <a:buSzPts val="1600"/>
              <a:buChar char="●"/>
            </a:pPr>
            <a:r>
              <a:rPr lang="en" sz="1400" dirty="0">
                <a:solidFill>
                  <a:srgbClr val="333333"/>
                </a:solidFill>
              </a:rPr>
              <a:t>Contrast Ratio is greater than 7</a:t>
            </a:r>
            <a:endParaRPr sz="1400" dirty="0">
              <a:solidFill>
                <a:srgbClr val="333333"/>
              </a:solidFill>
            </a:endParaRPr>
          </a:p>
          <a:p>
            <a:pPr marL="457200" lvl="0" indent="-330200" algn="l" rtl="0">
              <a:lnSpc>
                <a:spcPct val="150000"/>
              </a:lnSpc>
              <a:spcBef>
                <a:spcPts val="0"/>
              </a:spcBef>
              <a:spcAft>
                <a:spcPts val="0"/>
              </a:spcAft>
              <a:buClr>
                <a:srgbClr val="333333"/>
              </a:buClr>
              <a:buSzPts val="1600"/>
              <a:buChar char="●"/>
            </a:pPr>
            <a:r>
              <a:rPr lang="en" sz="1400" dirty="0">
                <a:solidFill>
                  <a:srgbClr val="333333"/>
                </a:solidFill>
              </a:rPr>
              <a:t>User flow is streamlined</a:t>
            </a:r>
          </a:p>
          <a:p>
            <a:pPr marL="457200" lvl="0" indent="-330200" algn="l" rtl="0">
              <a:lnSpc>
                <a:spcPct val="150000"/>
              </a:lnSpc>
              <a:spcBef>
                <a:spcPts val="0"/>
              </a:spcBef>
              <a:spcAft>
                <a:spcPts val="0"/>
              </a:spcAft>
              <a:buClr>
                <a:srgbClr val="333333"/>
              </a:buClr>
              <a:buSzPts val="1600"/>
              <a:buChar char="●"/>
            </a:pPr>
            <a:r>
              <a:rPr lang="en" sz="1400" dirty="0">
                <a:solidFill>
                  <a:srgbClr val="333333"/>
                </a:solidFill>
              </a:rPr>
              <a:t>Most apps have an option to select the regional language; however, 75% of the content will be in english but only the buttons are in the selected language</a:t>
            </a:r>
            <a:endParaRPr sz="1400" dirty="0">
              <a:solidFill>
                <a:srgbClr val="333333"/>
              </a:solidFill>
            </a:endParaRPr>
          </a:p>
          <a:p>
            <a:pPr marL="0" lvl="0" indent="0" algn="l" rtl="0">
              <a:lnSpc>
                <a:spcPct val="150000"/>
              </a:lnSpc>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361650" y="1529625"/>
            <a:ext cx="2712300" cy="12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Use </a:t>
            </a:r>
            <a:r>
              <a:rPr lang="en"/>
              <a:t>C</a:t>
            </a:r>
            <a:r>
              <a:rPr lang="en" sz="3000"/>
              <a:t>ase</a:t>
            </a:r>
            <a:r>
              <a:rPr lang="en"/>
              <a:t> </a:t>
            </a:r>
            <a:endParaRPr/>
          </a:p>
          <a:p>
            <a:pPr marL="457200" lvl="0" indent="457200" algn="l" rtl="0">
              <a:spcBef>
                <a:spcPts val="0"/>
              </a:spcBef>
              <a:spcAft>
                <a:spcPts val="0"/>
              </a:spcAft>
              <a:buNone/>
            </a:pPr>
            <a:r>
              <a:rPr lang="en"/>
              <a:t>Diagram</a:t>
            </a:r>
            <a:r>
              <a:rPr lang="en" sz="3000"/>
              <a:t> </a:t>
            </a:r>
            <a:endParaRPr sz="3000"/>
          </a:p>
        </p:txBody>
      </p:sp>
      <p:pic>
        <p:nvPicPr>
          <p:cNvPr id="173" name="Google Shape;173;p23"/>
          <p:cNvPicPr preferRelativeResize="0"/>
          <p:nvPr/>
        </p:nvPicPr>
        <p:blipFill>
          <a:blip r:embed="rId3">
            <a:alphaModFix/>
          </a:blip>
          <a:stretch>
            <a:fillRect/>
          </a:stretch>
        </p:blipFill>
        <p:spPr>
          <a:xfrm>
            <a:off x="3240099" y="750525"/>
            <a:ext cx="5583426" cy="4181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Prototype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9" name="Google Shape;179;p24"/>
          <p:cNvSpPr txBox="1"/>
          <p:nvPr/>
        </p:nvSpPr>
        <p:spPr>
          <a:xfrm>
            <a:off x="1327606" y="1558545"/>
            <a:ext cx="68898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dirty="0">
              <a:solidFill>
                <a:schemeClr val="lt1"/>
              </a:solidFill>
              <a:latin typeface="Lato"/>
              <a:ea typeface="Lato"/>
              <a:cs typeface="Lato"/>
              <a:sym typeface="Lato"/>
            </a:endParaRPr>
          </a:p>
          <a:p>
            <a:pPr marL="0" lvl="0" indent="0" algn="l" rtl="0">
              <a:spcBef>
                <a:spcPts val="0"/>
              </a:spcBef>
              <a:spcAft>
                <a:spcPts val="0"/>
              </a:spcAft>
              <a:buNone/>
            </a:pPr>
            <a:endParaRPr lang="en-IN" dirty="0">
              <a:solidFill>
                <a:schemeClr val="lt1"/>
              </a:solidFill>
              <a:latin typeface="Lato"/>
              <a:ea typeface="Lato"/>
              <a:cs typeface="Lato"/>
              <a:sym typeface="Lato"/>
            </a:endParaRPr>
          </a:p>
          <a:p>
            <a:pPr marL="0" lvl="0" indent="0" algn="l" rtl="0">
              <a:spcBef>
                <a:spcPts val="0"/>
              </a:spcBef>
              <a:spcAft>
                <a:spcPts val="0"/>
              </a:spcAft>
              <a:buNone/>
            </a:pPr>
            <a:r>
              <a:rPr lang="en-IN" dirty="0">
                <a:solidFill>
                  <a:schemeClr val="bg1"/>
                </a:solidFill>
                <a:latin typeface="Lato"/>
                <a:ea typeface="Lato"/>
                <a:cs typeface="Lato"/>
                <a:sym typeface="Lato"/>
                <a:hlinkClick r:id="rId3">
                  <a:extLst>
                    <a:ext uri="{A12FA001-AC4F-418D-AE19-62706E023703}">
                      <ahyp:hlinkClr xmlns:ahyp="http://schemas.microsoft.com/office/drawing/2018/hyperlinkcolor" val="tx"/>
                    </a:ext>
                  </a:extLst>
                </a:hlinkClick>
              </a:rPr>
              <a:t>https://bit.ly/3HU59Ui</a:t>
            </a:r>
            <a:endParaRPr lang="en-IN" dirty="0">
              <a:solidFill>
                <a:schemeClr val="bg1"/>
              </a:solidFill>
              <a:latin typeface="Lato"/>
              <a:ea typeface="Lato"/>
              <a:cs typeface="Lato"/>
              <a:sym typeface="Lato"/>
            </a:endParaRPr>
          </a:p>
          <a:p>
            <a:pPr marL="0" lvl="0" indent="0" algn="l" rtl="0">
              <a:spcBef>
                <a:spcPts val="0"/>
              </a:spcBef>
              <a:spcAft>
                <a:spcPts val="0"/>
              </a:spcAft>
              <a:buNone/>
            </a:pPr>
            <a:endParaRPr dirty="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What next?</a:t>
            </a:r>
            <a:endParaRPr sz="3000"/>
          </a:p>
        </p:txBody>
      </p:sp>
      <p:sp>
        <p:nvSpPr>
          <p:cNvPr id="185" name="Google Shape;185;p25"/>
          <p:cNvSpPr txBox="1">
            <a:spLocks noGrp="1"/>
          </p:cNvSpPr>
          <p:nvPr>
            <p:ph type="body" idx="1"/>
          </p:nvPr>
        </p:nvSpPr>
        <p:spPr>
          <a:xfrm>
            <a:off x="729450" y="2078875"/>
            <a:ext cx="48861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Can be used in phones other than smartphones</a:t>
            </a:r>
            <a:endParaRPr sz="1600"/>
          </a:p>
          <a:p>
            <a:pPr marL="457200" lvl="0" indent="-330200" algn="l" rtl="0">
              <a:spcBef>
                <a:spcPts val="1000"/>
              </a:spcBef>
              <a:spcAft>
                <a:spcPts val="0"/>
              </a:spcAft>
              <a:buSzPts val="1600"/>
              <a:buChar char="➔"/>
            </a:pPr>
            <a:r>
              <a:rPr lang="en" sz="1600"/>
              <a:t>Introducing Voice Assistant</a:t>
            </a:r>
            <a:endParaRPr sz="1600"/>
          </a:p>
          <a:p>
            <a:pPr marL="457200" lvl="0" indent="-330200" algn="l" rtl="0">
              <a:spcBef>
                <a:spcPts val="1000"/>
              </a:spcBef>
              <a:spcAft>
                <a:spcPts val="0"/>
              </a:spcAft>
              <a:buSzPts val="1600"/>
              <a:buChar char="➔"/>
            </a:pPr>
            <a:r>
              <a:rPr lang="en" sz="1600"/>
              <a:t>Meeting with financial advisor</a:t>
            </a:r>
            <a:endParaRPr sz="1600"/>
          </a:p>
          <a:p>
            <a:pPr marL="457200" lvl="0" indent="-330200" algn="l" rtl="0">
              <a:spcBef>
                <a:spcPts val="1000"/>
              </a:spcBef>
              <a:spcAft>
                <a:spcPts val="1000"/>
              </a:spcAft>
              <a:buSzPts val="1600"/>
              <a:buChar char="➔"/>
            </a:pPr>
            <a:r>
              <a:rPr lang="en" sz="1600"/>
              <a:t>Apply loans</a:t>
            </a:r>
            <a:endParaRPr sz="1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321</Words>
  <Application>Microsoft Office PowerPoint</Application>
  <PresentationFormat>On-screen Show (16:9)</PresentationFormat>
  <Paragraphs>59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Raleway</vt:lpstr>
      <vt:lpstr>Streamline</vt:lpstr>
      <vt:lpstr>FastPay   Digital Wallet</vt:lpstr>
      <vt:lpstr>Team ZeroBug</vt:lpstr>
      <vt:lpstr>Outline</vt:lpstr>
      <vt:lpstr>Problem statement</vt:lpstr>
      <vt:lpstr>Solution description</vt:lpstr>
      <vt:lpstr>Why it’s better than existing solutions </vt:lpstr>
      <vt:lpstr>Use Case  Diagram </vt:lpstr>
      <vt:lpstr>Prototype   </vt:lpstr>
      <vt:lpstr>What next?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FastPay   Digital Wallet</dc:title>
  <cp:lastModifiedBy>Anton Roy</cp:lastModifiedBy>
  <cp:revision>4</cp:revision>
  <dcterms:modified xsi:type="dcterms:W3CDTF">2021-11-25T04:55:44Z</dcterms:modified>
</cp:coreProperties>
</file>