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44ce9b65e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44ce9b65e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44ce9b65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44ce9b65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4ce9b65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4ce9b65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1622d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1622d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d9c67055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d9c67055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5.xml"/><Relationship Id="rId5" Type="http://schemas.openxmlformats.org/officeDocument/2006/relationships/slide" Target="/ppt/slides/slide7.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figma.com/proto/oUonJDuuCI7u0v2ZwSWu6v/Untitled?page-id=0%3A1&amp;node-id=69%3A525&amp;viewport=241%2C48%2C0.18&amp;scaling=scale-down&amp;starting-point-node-id=3%3A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649075" y="1263900"/>
            <a:ext cx="4333800" cy="20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FastPay</a:t>
            </a:r>
            <a:endParaRPr/>
          </a:p>
          <a:p>
            <a:pPr indent="0" lvl="0" marL="0" rtl="0" algn="l">
              <a:spcBef>
                <a:spcPts val="0"/>
              </a:spcBef>
              <a:spcAft>
                <a:spcPts val="0"/>
              </a:spcAft>
              <a:buNone/>
            </a:pPr>
            <a:r>
              <a:t/>
            </a:r>
            <a:endParaRPr sz="300"/>
          </a:p>
          <a:p>
            <a:pPr indent="0" lvl="0" marL="0" rtl="0" algn="l">
              <a:spcBef>
                <a:spcPts val="0"/>
              </a:spcBef>
              <a:spcAft>
                <a:spcPts val="0"/>
              </a:spcAft>
              <a:buNone/>
            </a:pPr>
            <a:r>
              <a:t/>
            </a:r>
            <a:endParaRPr sz="200"/>
          </a:p>
          <a:p>
            <a:pPr indent="-273050" lvl="0" marL="514350" rtl="0" algn="l">
              <a:spcBef>
                <a:spcPts val="0"/>
              </a:spcBef>
              <a:spcAft>
                <a:spcPts val="0"/>
              </a:spcAft>
              <a:buSzPts val="2500"/>
              <a:buChar char="-"/>
            </a:pPr>
            <a:r>
              <a:rPr lang="en" sz="2500"/>
              <a:t>Digital Wallet</a:t>
            </a:r>
            <a:endParaRPr sz="2500"/>
          </a:p>
        </p:txBody>
      </p:sp>
      <p:sp>
        <p:nvSpPr>
          <p:cNvPr id="136" name="Google Shape;136;p17"/>
          <p:cNvSpPr txBox="1"/>
          <p:nvPr>
            <p:ph idx="1" type="subTitle"/>
          </p:nvPr>
        </p:nvSpPr>
        <p:spPr>
          <a:xfrm>
            <a:off x="649075" y="2735725"/>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rPr>
              <a:t>Digital Transformation for social change</a:t>
            </a:r>
            <a:endParaRPr sz="100">
              <a:solidFill>
                <a:srgbClr val="434343"/>
              </a:solidFill>
            </a:endParaRPr>
          </a:p>
        </p:txBody>
      </p:sp>
      <p:pic>
        <p:nvPicPr>
          <p:cNvPr id="137" name="Google Shape;137;p17"/>
          <p:cNvPicPr preferRelativeResize="0"/>
          <p:nvPr/>
        </p:nvPicPr>
        <p:blipFill>
          <a:blip r:embed="rId3">
            <a:alphaModFix/>
          </a:blip>
          <a:stretch>
            <a:fillRect/>
          </a:stretch>
        </p:blipFill>
        <p:spPr>
          <a:xfrm>
            <a:off x="5302950" y="703200"/>
            <a:ext cx="2070750" cy="4391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1" name="Google Shape;191;p26"/>
          <p:cNvSpPr txBox="1"/>
          <p:nvPr>
            <p:ph idx="1" type="body"/>
          </p:nvPr>
        </p:nvSpPr>
        <p:spPr>
          <a:xfrm>
            <a:off x="729450" y="2078875"/>
            <a:ext cx="8204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Technologically challenged people often struggle with digital payment platforms. </a:t>
            </a:r>
            <a:endParaRPr sz="1600"/>
          </a:p>
          <a:p>
            <a:pPr indent="-330200" lvl="0" marL="457200" rtl="0" algn="l">
              <a:lnSpc>
                <a:spcPct val="150000"/>
              </a:lnSpc>
              <a:spcBef>
                <a:spcPts val="0"/>
              </a:spcBef>
              <a:spcAft>
                <a:spcPts val="0"/>
              </a:spcAft>
              <a:buSzPts val="1600"/>
              <a:buChar char="●"/>
            </a:pPr>
            <a:r>
              <a:rPr lang="en" sz="1600"/>
              <a:t>Design an application with simple user interface which helps in quick and easy access to significant options.</a:t>
            </a:r>
            <a:endParaRPr sz="1600"/>
          </a:p>
          <a:p>
            <a:pPr indent="-330200" lvl="0" marL="457200" rtl="0" algn="l">
              <a:lnSpc>
                <a:spcPct val="150000"/>
              </a:lnSpc>
              <a:spcBef>
                <a:spcPts val="0"/>
              </a:spcBef>
              <a:spcAft>
                <a:spcPts val="0"/>
              </a:spcAft>
              <a:buSzPts val="1600"/>
              <a:buChar char="●"/>
            </a:pPr>
            <a:r>
              <a:rPr lang="en" sz="1600"/>
              <a:t>Elderly people and people belonging to rural areas can manage their finances on their own.</a:t>
            </a:r>
            <a:endParaRPr sz="16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THANK YOU</a:t>
            </a:r>
            <a:endParaRPr sz="5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ctrTitle"/>
          </p:nvPr>
        </p:nvSpPr>
        <p:spPr>
          <a:xfrm>
            <a:off x="2405100" y="1233750"/>
            <a:ext cx="4333800" cy="96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ZeroBug</a:t>
            </a:r>
            <a:endParaRPr sz="2500"/>
          </a:p>
        </p:txBody>
      </p:sp>
      <p:sp>
        <p:nvSpPr>
          <p:cNvPr id="143" name="Google Shape;143;p18"/>
          <p:cNvSpPr txBox="1"/>
          <p:nvPr/>
        </p:nvSpPr>
        <p:spPr>
          <a:xfrm>
            <a:off x="783575" y="2266900"/>
            <a:ext cx="70143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Team members :</a:t>
            </a:r>
            <a:endParaRPr>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a:t>
            </a:r>
            <a:r>
              <a:rPr lang="en">
                <a:latin typeface="Lato"/>
                <a:ea typeface="Lato"/>
                <a:cs typeface="Lato"/>
                <a:sym typeface="Lato"/>
              </a:rPr>
              <a:t>Aashna Saju</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  Agna Jain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  Aleena Saira Laijoo</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4.  Ami Thomas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5.  Amrutha M J</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6. Anton Roy</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7. Divya Elizabeth George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7" name="Shape 147"/>
        <p:cNvGrpSpPr/>
        <p:nvPr/>
      </p:nvGrpSpPr>
      <p:grpSpPr>
        <a:xfrm>
          <a:off x="0" y="0"/>
          <a:ext cx="0" cy="0"/>
          <a:chOff x="0" y="0"/>
          <a:chExt cx="0" cy="0"/>
        </a:xfrm>
      </p:grpSpPr>
      <p:sp>
        <p:nvSpPr>
          <p:cNvPr id="148" name="Google Shape;148;p19"/>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9" name="Google Shape;149;p19"/>
          <p:cNvSpPr txBox="1"/>
          <p:nvPr>
            <p:ph idx="4294967295" type="subTitle"/>
          </p:nvPr>
        </p:nvSpPr>
        <p:spPr>
          <a:xfrm>
            <a:off x="4542975" y="1376352"/>
            <a:ext cx="4080000" cy="325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chemeClr val="lt1"/>
                </a:solidFill>
                <a:hlinkClick action="ppaction://hlinksldjump" r:id="rId3">
                  <a:extLst>
                    <a:ext uri="{A12FA001-AC4F-418D-AE19-62706E023703}">
                      <ahyp:hlinkClr val="tx"/>
                    </a:ext>
                  </a:extLst>
                </a:hlinkClick>
              </a:rPr>
              <a:t>Problem Statement</a:t>
            </a:r>
            <a:endParaRPr sz="1600" u="sng">
              <a:solidFill>
                <a:schemeClr val="lt1"/>
              </a:solidFill>
            </a:endParaRPr>
          </a:p>
          <a:p>
            <a:pPr indent="0" lvl="0" marL="0" rtl="0" algn="l">
              <a:lnSpc>
                <a:spcPct val="115000"/>
              </a:lnSpc>
              <a:spcBef>
                <a:spcPts val="1600"/>
              </a:spcBef>
              <a:spcAft>
                <a:spcPts val="0"/>
              </a:spcAft>
              <a:buNone/>
            </a:pPr>
            <a:r>
              <a:rPr lang="en" sz="1600" u="sng">
                <a:solidFill>
                  <a:schemeClr val="lt1"/>
                </a:solidFill>
                <a:hlinkClick action="ppaction://hlinksldjump" r:id="rId4">
                  <a:extLst>
                    <a:ext uri="{A12FA001-AC4F-418D-AE19-62706E023703}">
                      <ahyp:hlinkClr val="tx"/>
                    </a:ext>
                  </a:extLst>
                </a:hlinkClick>
              </a:rPr>
              <a:t>Solution Proposal</a:t>
            </a:r>
            <a:endParaRPr sz="1600" u="sng">
              <a:solidFill>
                <a:schemeClr val="lt1"/>
              </a:solidFill>
            </a:endParaRPr>
          </a:p>
          <a:p>
            <a:pPr indent="0" lvl="0" marL="0" rtl="0" algn="l">
              <a:lnSpc>
                <a:spcPct val="115000"/>
              </a:lnSpc>
              <a:spcBef>
                <a:spcPts val="1600"/>
              </a:spcBef>
              <a:spcAft>
                <a:spcPts val="0"/>
              </a:spcAft>
              <a:buNone/>
            </a:pPr>
            <a:r>
              <a:rPr lang="en" sz="1600" u="sng">
                <a:solidFill>
                  <a:schemeClr val="lt1"/>
                </a:solidFill>
                <a:hlinkClick action="ppaction://hlinksldjump" r:id="rId5">
                  <a:extLst>
                    <a:ext uri="{A12FA001-AC4F-418D-AE19-62706E023703}">
                      <ahyp:hlinkClr val="tx"/>
                    </a:ext>
                  </a:extLst>
                </a:hlinkClick>
              </a:rPr>
              <a:t>U</a:t>
            </a:r>
            <a:r>
              <a:rPr lang="en" sz="1600" u="sng">
                <a:solidFill>
                  <a:schemeClr val="lt1"/>
                </a:solidFill>
                <a:hlinkClick action="ppaction://hlinksldjump" r:id="rId6">
                  <a:extLst>
                    <a:ext uri="{A12FA001-AC4F-418D-AE19-62706E023703}">
                      <ahyp:hlinkClr val="tx"/>
                    </a:ext>
                  </a:extLst>
                </a:hlinkClick>
              </a:rPr>
              <a:t>se Case Diagram</a:t>
            </a:r>
            <a:r>
              <a:rPr lang="en" sz="1600" u="sng">
                <a:solidFill>
                  <a:schemeClr val="lt1"/>
                </a:solidFill>
              </a:rPr>
              <a:t> </a:t>
            </a:r>
            <a:endParaRPr sz="1600" u="sng">
              <a:solidFill>
                <a:schemeClr val="lt1"/>
              </a:solidFill>
            </a:endParaRPr>
          </a:p>
          <a:p>
            <a:pPr indent="0" lvl="0" marL="0" rtl="0" algn="l">
              <a:lnSpc>
                <a:spcPct val="115000"/>
              </a:lnSpc>
              <a:spcBef>
                <a:spcPts val="1600"/>
              </a:spcBef>
              <a:spcAft>
                <a:spcPts val="0"/>
              </a:spcAft>
              <a:buNone/>
            </a:pPr>
            <a:r>
              <a:rPr lang="en" sz="1600" u="sng">
                <a:solidFill>
                  <a:schemeClr val="lt1"/>
                </a:solidFill>
                <a:hlinkClick action="ppaction://hlinksldjump" r:id="rId7">
                  <a:extLst>
                    <a:ext uri="{A12FA001-AC4F-418D-AE19-62706E023703}">
                      <ahyp:hlinkClr val="tx"/>
                    </a:ext>
                  </a:extLst>
                </a:hlinkClick>
              </a:rPr>
              <a:t>Prototype</a:t>
            </a:r>
            <a:endParaRPr sz="1600" u="sng">
              <a:solidFill>
                <a:schemeClr val="lt1"/>
              </a:solidFill>
            </a:endParaRPr>
          </a:p>
          <a:p>
            <a:pPr indent="0" lvl="0" marL="0" rtl="0" algn="l">
              <a:lnSpc>
                <a:spcPct val="115000"/>
              </a:lnSpc>
              <a:spcBef>
                <a:spcPts val="1600"/>
              </a:spcBef>
              <a:spcAft>
                <a:spcPts val="0"/>
              </a:spcAft>
              <a:buNone/>
            </a:pPr>
            <a:r>
              <a:rPr lang="en" sz="1600" u="sng">
                <a:solidFill>
                  <a:schemeClr val="lt1"/>
                </a:solidFill>
                <a:hlinkClick action="ppaction://hlinksldjump" r:id="rId8">
                  <a:extLst>
                    <a:ext uri="{A12FA001-AC4F-418D-AE19-62706E023703}">
                      <ahyp:hlinkClr val="tx"/>
                    </a:ext>
                  </a:extLst>
                </a:hlinkClick>
              </a:rPr>
              <a:t>Next Steps</a:t>
            </a:r>
            <a:endParaRPr sz="1600" u="sng">
              <a:solidFill>
                <a:schemeClr val="lt1"/>
              </a:solidFill>
            </a:endParaRPr>
          </a:p>
          <a:p>
            <a:pPr indent="0" lvl="0" marL="0" rtl="0" algn="l">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 statement</a:t>
            </a:r>
            <a:endParaRPr sz="3000"/>
          </a:p>
        </p:txBody>
      </p:sp>
      <p:sp>
        <p:nvSpPr>
          <p:cNvPr id="155" name="Google Shape;155;p20"/>
          <p:cNvSpPr txBox="1"/>
          <p:nvPr>
            <p:ph idx="2" type="body"/>
          </p:nvPr>
        </p:nvSpPr>
        <p:spPr>
          <a:xfrm>
            <a:off x="5174225" y="796800"/>
            <a:ext cx="3374400" cy="3549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rPr>
              <a:t>People with limited experience with technology and poor financial literacy such as elderly people and people who live in the rural areas find it difficult to navigate and use digital wallets and payment gateways like Google Pay, PayTM, PhonePe, PayPal and bank apps like SBI YONO. </a:t>
            </a:r>
            <a:endParaRPr b="1" sz="1600">
              <a:solidFill>
                <a:schemeClr val="dk1"/>
              </a:solidFill>
            </a:endParaRPr>
          </a:p>
          <a:p>
            <a:pPr indent="0" lvl="0" marL="0" rtl="0" algn="l">
              <a:spcBef>
                <a:spcPts val="1000"/>
              </a:spcBef>
              <a:spcAft>
                <a:spcPts val="0"/>
              </a:spcAft>
              <a:buNone/>
            </a:pPr>
            <a:r>
              <a:rPr b="1" lang="en" sz="1600">
                <a:solidFill>
                  <a:schemeClr val="dk1"/>
                </a:solidFill>
              </a:rPr>
              <a:t> </a:t>
            </a:r>
            <a:endParaRPr b="1" sz="1600">
              <a:solidFill>
                <a:schemeClr val="dk1"/>
              </a:solidFill>
            </a:endParaRPr>
          </a:p>
          <a:p>
            <a:pPr indent="0" lvl="0" marL="0" rtl="0" algn="l">
              <a:spcBef>
                <a:spcPts val="1000"/>
              </a:spcBef>
              <a:spcAft>
                <a:spcPts val="0"/>
              </a:spcAft>
              <a:buNone/>
            </a:pPr>
            <a:r>
              <a:t/>
            </a:r>
            <a:endParaRPr b="1" sz="1600">
              <a:solidFill>
                <a:schemeClr val="dk1"/>
              </a:solidFill>
            </a:endParaRPr>
          </a:p>
          <a:p>
            <a:pPr indent="0" lvl="0" marL="0" rtl="0" algn="l">
              <a:lnSpc>
                <a:spcPct val="115000"/>
              </a:lnSpc>
              <a:spcBef>
                <a:spcPts val="10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729450" y="1238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description</a:t>
            </a:r>
            <a:endParaRPr/>
          </a:p>
        </p:txBody>
      </p:sp>
      <p:sp>
        <p:nvSpPr>
          <p:cNvPr id="161" name="Google Shape;161;p21"/>
          <p:cNvSpPr txBox="1"/>
          <p:nvPr>
            <p:ph idx="1" type="body"/>
          </p:nvPr>
        </p:nvSpPr>
        <p:spPr>
          <a:xfrm>
            <a:off x="729450" y="1918150"/>
            <a:ext cx="7688700" cy="329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33333"/>
              </a:buClr>
              <a:buSzPts val="1600"/>
              <a:buChar char="●"/>
            </a:pPr>
            <a:r>
              <a:rPr lang="en" sz="1600">
                <a:solidFill>
                  <a:srgbClr val="333333"/>
                </a:solidFill>
              </a:rPr>
              <a:t>A simple web based application can be developed that helps all users to easily manage their finances online by themselves. </a:t>
            </a:r>
            <a:endParaRPr sz="1600">
              <a:solidFill>
                <a:srgbClr val="333333"/>
              </a:solidFill>
            </a:endParaRPr>
          </a:p>
          <a:p>
            <a:pPr indent="0" lvl="0" marL="457200" rtl="0" algn="l">
              <a:spcBef>
                <a:spcPts val="0"/>
              </a:spcBef>
              <a:spcAft>
                <a:spcPts val="0"/>
              </a:spcAft>
              <a:buNone/>
            </a:pPr>
            <a:r>
              <a:t/>
            </a:r>
            <a:endParaRPr sz="500">
              <a:solidFill>
                <a:srgbClr val="333333"/>
              </a:solidFill>
            </a:endParaRPr>
          </a:p>
          <a:p>
            <a:pPr indent="-330200" lvl="0" marL="457200" rtl="0" algn="l">
              <a:spcBef>
                <a:spcPts val="0"/>
              </a:spcBef>
              <a:spcAft>
                <a:spcPts val="0"/>
              </a:spcAft>
              <a:buClr>
                <a:srgbClr val="434343"/>
              </a:buClr>
              <a:buSzPts val="1600"/>
              <a:buChar char="●"/>
            </a:pPr>
            <a:r>
              <a:rPr lang="en" sz="1600">
                <a:solidFill>
                  <a:srgbClr val="434343"/>
                </a:solidFill>
              </a:rPr>
              <a:t>The basic functions of the application that user sees are:</a:t>
            </a:r>
            <a:endParaRPr sz="1600">
              <a:solidFill>
                <a:srgbClr val="434343"/>
              </a:solidFill>
            </a:endParaRPr>
          </a:p>
          <a:p>
            <a:pPr indent="-323850" lvl="0" marL="914400" rtl="0" algn="l">
              <a:spcBef>
                <a:spcPts val="0"/>
              </a:spcBef>
              <a:spcAft>
                <a:spcPts val="0"/>
              </a:spcAft>
              <a:buClr>
                <a:srgbClr val="434343"/>
              </a:buClr>
              <a:buSzPts val="1500"/>
              <a:buChar char="❖"/>
            </a:pPr>
            <a:r>
              <a:rPr lang="en" sz="1500">
                <a:solidFill>
                  <a:srgbClr val="434343"/>
                </a:solidFill>
              </a:rPr>
              <a:t>Send Money</a:t>
            </a:r>
            <a:endParaRPr sz="1500">
              <a:solidFill>
                <a:srgbClr val="434343"/>
              </a:solidFill>
            </a:endParaRPr>
          </a:p>
          <a:p>
            <a:pPr indent="-323850" lvl="0" marL="914400" rtl="0" algn="l">
              <a:spcBef>
                <a:spcPts val="0"/>
              </a:spcBef>
              <a:spcAft>
                <a:spcPts val="0"/>
              </a:spcAft>
              <a:buClr>
                <a:srgbClr val="434343"/>
              </a:buClr>
              <a:buSzPts val="1500"/>
              <a:buChar char="❖"/>
            </a:pPr>
            <a:r>
              <a:rPr lang="en" sz="1500">
                <a:solidFill>
                  <a:srgbClr val="434343"/>
                </a:solidFill>
              </a:rPr>
              <a:t>Pay Bills</a:t>
            </a:r>
            <a:endParaRPr sz="1500">
              <a:solidFill>
                <a:srgbClr val="434343"/>
              </a:solidFill>
            </a:endParaRPr>
          </a:p>
          <a:p>
            <a:pPr indent="-323850" lvl="0" marL="914400" rtl="0" algn="l">
              <a:spcBef>
                <a:spcPts val="0"/>
              </a:spcBef>
              <a:spcAft>
                <a:spcPts val="0"/>
              </a:spcAft>
              <a:buClr>
                <a:srgbClr val="434343"/>
              </a:buClr>
              <a:buSzPts val="1500"/>
              <a:buChar char="❖"/>
            </a:pPr>
            <a:r>
              <a:rPr lang="en" sz="1500">
                <a:solidFill>
                  <a:srgbClr val="434343"/>
                </a:solidFill>
              </a:rPr>
              <a:t>Transaction History</a:t>
            </a:r>
            <a:endParaRPr sz="1500">
              <a:solidFill>
                <a:srgbClr val="434343"/>
              </a:solidFill>
            </a:endParaRPr>
          </a:p>
          <a:p>
            <a:pPr indent="-323850" lvl="0" marL="914400" rtl="0" algn="l">
              <a:spcBef>
                <a:spcPts val="0"/>
              </a:spcBef>
              <a:spcAft>
                <a:spcPts val="0"/>
              </a:spcAft>
              <a:buClr>
                <a:srgbClr val="434343"/>
              </a:buClr>
              <a:buSzPts val="1500"/>
              <a:buChar char="❖"/>
            </a:pPr>
            <a:r>
              <a:rPr lang="en" sz="1500">
                <a:solidFill>
                  <a:srgbClr val="434343"/>
                </a:solidFill>
              </a:rPr>
              <a:t>Check Balance</a:t>
            </a:r>
            <a:endParaRPr sz="1500">
              <a:solidFill>
                <a:srgbClr val="434343"/>
              </a:solidFill>
            </a:endParaRPr>
          </a:p>
          <a:p>
            <a:pPr indent="0" lvl="0" marL="914400" rtl="0" algn="l">
              <a:spcBef>
                <a:spcPts val="0"/>
              </a:spcBef>
              <a:spcAft>
                <a:spcPts val="0"/>
              </a:spcAft>
              <a:buNone/>
            </a:pPr>
            <a:r>
              <a:t/>
            </a:r>
            <a:endParaRPr sz="500">
              <a:solidFill>
                <a:srgbClr val="434343"/>
              </a:solidFill>
            </a:endParaRPr>
          </a:p>
          <a:p>
            <a:pPr indent="-330200" lvl="0" marL="457200" rtl="0" algn="l">
              <a:spcBef>
                <a:spcPts val="0"/>
              </a:spcBef>
              <a:spcAft>
                <a:spcPts val="0"/>
              </a:spcAft>
              <a:buClr>
                <a:srgbClr val="333333"/>
              </a:buClr>
              <a:buSzPts val="1600"/>
              <a:buChar char="●"/>
            </a:pPr>
            <a:r>
              <a:rPr lang="en" sz="1600">
                <a:solidFill>
                  <a:srgbClr val="333333"/>
                </a:solidFill>
              </a:rPr>
              <a:t>Simplified layout and users can select their local language for their ease and comfort. </a:t>
            </a:r>
            <a:endParaRPr sz="1600">
              <a:solidFill>
                <a:srgbClr val="333333"/>
              </a:solidFill>
            </a:endParaRPr>
          </a:p>
          <a:p>
            <a:pPr indent="0" lvl="0" marL="0" rtl="0" algn="l">
              <a:lnSpc>
                <a:spcPct val="150000"/>
              </a:lnSpc>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it’s better than existing solutions </a:t>
            </a:r>
            <a:endParaRPr/>
          </a:p>
        </p:txBody>
      </p:sp>
      <p:sp>
        <p:nvSpPr>
          <p:cNvPr id="167" name="Google Shape;167;p22"/>
          <p:cNvSpPr txBox="1"/>
          <p:nvPr>
            <p:ph idx="1" type="body"/>
          </p:nvPr>
        </p:nvSpPr>
        <p:spPr>
          <a:xfrm>
            <a:off x="729450" y="2028675"/>
            <a:ext cx="7688700" cy="3114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333333"/>
              </a:buClr>
              <a:buSzPts val="1600"/>
              <a:buChar char="●"/>
            </a:pPr>
            <a:r>
              <a:rPr lang="en" sz="1600">
                <a:solidFill>
                  <a:srgbClr val="333333"/>
                </a:solidFill>
              </a:rPr>
              <a:t>Unnecessary banners are avoided</a:t>
            </a:r>
            <a:endParaRPr sz="1600">
              <a:solidFill>
                <a:srgbClr val="333333"/>
              </a:solidFill>
            </a:endParaRPr>
          </a:p>
          <a:p>
            <a:pPr indent="-330200" lvl="0" marL="457200" rtl="0" algn="l">
              <a:lnSpc>
                <a:spcPct val="150000"/>
              </a:lnSpc>
              <a:spcBef>
                <a:spcPts val="0"/>
              </a:spcBef>
              <a:spcAft>
                <a:spcPts val="0"/>
              </a:spcAft>
              <a:buClr>
                <a:srgbClr val="333333"/>
              </a:buClr>
              <a:buSzPts val="1600"/>
              <a:buChar char="●"/>
            </a:pPr>
            <a:r>
              <a:rPr lang="en" sz="1600">
                <a:solidFill>
                  <a:srgbClr val="333333"/>
                </a:solidFill>
              </a:rPr>
              <a:t>Button sizes are </a:t>
            </a:r>
            <a:r>
              <a:rPr lang="en" sz="1600">
                <a:solidFill>
                  <a:srgbClr val="333333"/>
                </a:solidFill>
              </a:rPr>
              <a:t>at least</a:t>
            </a:r>
            <a:r>
              <a:rPr lang="en" sz="1600">
                <a:solidFill>
                  <a:srgbClr val="333333"/>
                </a:solidFill>
              </a:rPr>
              <a:t> 50 px </a:t>
            </a:r>
            <a:endParaRPr sz="1600">
              <a:solidFill>
                <a:srgbClr val="333333"/>
              </a:solidFill>
            </a:endParaRPr>
          </a:p>
          <a:p>
            <a:pPr indent="-330200" lvl="0" marL="457200" rtl="0" algn="l">
              <a:lnSpc>
                <a:spcPct val="150000"/>
              </a:lnSpc>
              <a:spcBef>
                <a:spcPts val="0"/>
              </a:spcBef>
              <a:spcAft>
                <a:spcPts val="0"/>
              </a:spcAft>
              <a:buClr>
                <a:srgbClr val="333333"/>
              </a:buClr>
              <a:buSzPts val="1600"/>
              <a:buChar char="●"/>
            </a:pPr>
            <a:r>
              <a:rPr lang="en" sz="1600">
                <a:solidFill>
                  <a:srgbClr val="333333"/>
                </a:solidFill>
              </a:rPr>
              <a:t>Font size are kept to minimum of 16 px</a:t>
            </a:r>
            <a:endParaRPr sz="1600">
              <a:solidFill>
                <a:srgbClr val="333333"/>
              </a:solidFill>
            </a:endParaRPr>
          </a:p>
          <a:p>
            <a:pPr indent="-330200" lvl="0" marL="457200" rtl="0" algn="l">
              <a:lnSpc>
                <a:spcPct val="150000"/>
              </a:lnSpc>
              <a:spcBef>
                <a:spcPts val="0"/>
              </a:spcBef>
              <a:spcAft>
                <a:spcPts val="0"/>
              </a:spcAft>
              <a:buClr>
                <a:srgbClr val="333333"/>
              </a:buClr>
              <a:buSzPts val="1600"/>
              <a:buChar char="●"/>
            </a:pPr>
            <a:r>
              <a:rPr lang="en" sz="1600">
                <a:solidFill>
                  <a:srgbClr val="333333"/>
                </a:solidFill>
              </a:rPr>
              <a:t>Icons are labeled with text</a:t>
            </a:r>
            <a:endParaRPr sz="1600">
              <a:solidFill>
                <a:srgbClr val="333333"/>
              </a:solidFill>
            </a:endParaRPr>
          </a:p>
          <a:p>
            <a:pPr indent="-330200" lvl="0" marL="457200" rtl="0" algn="l">
              <a:lnSpc>
                <a:spcPct val="150000"/>
              </a:lnSpc>
              <a:spcBef>
                <a:spcPts val="0"/>
              </a:spcBef>
              <a:spcAft>
                <a:spcPts val="0"/>
              </a:spcAft>
              <a:buClr>
                <a:srgbClr val="333333"/>
              </a:buClr>
              <a:buSzPts val="1600"/>
              <a:buChar char="●"/>
            </a:pPr>
            <a:r>
              <a:rPr lang="en" sz="1600">
                <a:solidFill>
                  <a:srgbClr val="333333"/>
                </a:solidFill>
              </a:rPr>
              <a:t>Regional language can be selected</a:t>
            </a:r>
            <a:endParaRPr sz="1600">
              <a:solidFill>
                <a:srgbClr val="333333"/>
              </a:solidFill>
            </a:endParaRPr>
          </a:p>
          <a:p>
            <a:pPr indent="-330200" lvl="0" marL="457200" rtl="0" algn="l">
              <a:lnSpc>
                <a:spcPct val="150000"/>
              </a:lnSpc>
              <a:spcBef>
                <a:spcPts val="0"/>
              </a:spcBef>
              <a:spcAft>
                <a:spcPts val="0"/>
              </a:spcAft>
              <a:buClr>
                <a:srgbClr val="333333"/>
              </a:buClr>
              <a:buSzPts val="1600"/>
              <a:buChar char="●"/>
            </a:pPr>
            <a:r>
              <a:rPr lang="en" sz="1600">
                <a:solidFill>
                  <a:srgbClr val="333333"/>
                </a:solidFill>
              </a:rPr>
              <a:t>Contrast Ratio is greater than 7</a:t>
            </a:r>
            <a:endParaRPr sz="1600">
              <a:solidFill>
                <a:srgbClr val="333333"/>
              </a:solidFill>
            </a:endParaRPr>
          </a:p>
          <a:p>
            <a:pPr indent="-330200" lvl="0" marL="457200" rtl="0" algn="l">
              <a:lnSpc>
                <a:spcPct val="150000"/>
              </a:lnSpc>
              <a:spcBef>
                <a:spcPts val="0"/>
              </a:spcBef>
              <a:spcAft>
                <a:spcPts val="0"/>
              </a:spcAft>
              <a:buClr>
                <a:srgbClr val="333333"/>
              </a:buClr>
              <a:buSzPts val="1600"/>
              <a:buChar char="●"/>
            </a:pPr>
            <a:r>
              <a:rPr lang="en" sz="1600">
                <a:solidFill>
                  <a:srgbClr val="333333"/>
                </a:solidFill>
              </a:rPr>
              <a:t>User flow is streamlined</a:t>
            </a:r>
            <a:endParaRPr sz="1600">
              <a:solidFill>
                <a:srgbClr val="333333"/>
              </a:solidFill>
            </a:endParaRPr>
          </a:p>
          <a:p>
            <a:pPr indent="0" lvl="0" marL="0" rtl="0" algn="l">
              <a:lnSpc>
                <a:spcPct val="150000"/>
              </a:lnSpc>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361650" y="1529625"/>
            <a:ext cx="2712300" cy="12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Use </a:t>
            </a:r>
            <a:r>
              <a:rPr lang="en"/>
              <a:t>C</a:t>
            </a:r>
            <a:r>
              <a:rPr lang="en" sz="3000"/>
              <a:t>ase</a:t>
            </a:r>
            <a:r>
              <a:rPr lang="en"/>
              <a:t> </a:t>
            </a:r>
            <a:endParaRPr/>
          </a:p>
          <a:p>
            <a:pPr indent="457200" lvl="0" marL="457200" rtl="0" algn="l">
              <a:spcBef>
                <a:spcPts val="0"/>
              </a:spcBef>
              <a:spcAft>
                <a:spcPts val="0"/>
              </a:spcAft>
              <a:buNone/>
            </a:pPr>
            <a:r>
              <a:rPr lang="en"/>
              <a:t>Diagram</a:t>
            </a:r>
            <a:r>
              <a:rPr lang="en" sz="3000"/>
              <a:t> </a:t>
            </a:r>
            <a:endParaRPr sz="3000"/>
          </a:p>
        </p:txBody>
      </p:sp>
      <p:pic>
        <p:nvPicPr>
          <p:cNvPr id="173" name="Google Shape;173;p23"/>
          <p:cNvPicPr preferRelativeResize="0"/>
          <p:nvPr/>
        </p:nvPicPr>
        <p:blipFill>
          <a:blip r:embed="rId3">
            <a:alphaModFix/>
          </a:blip>
          <a:stretch>
            <a:fillRect/>
          </a:stretch>
        </p:blipFill>
        <p:spPr>
          <a:xfrm>
            <a:off x="3240099" y="750525"/>
            <a:ext cx="5583426" cy="4181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24"/>
          <p:cNvSpPr txBox="1"/>
          <p:nvPr/>
        </p:nvSpPr>
        <p:spPr>
          <a:xfrm>
            <a:off x="800325" y="2571750"/>
            <a:ext cx="688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Lato"/>
                <a:ea typeface="Lato"/>
                <a:cs typeface="Lato"/>
                <a:sym typeface="Lato"/>
                <a:hlinkClick r:id="rId3">
                  <a:extLst>
                    <a:ext uri="{A12FA001-AC4F-418D-AE19-62706E023703}">
                      <ahyp:hlinkClr val="tx"/>
                    </a:ext>
                  </a:extLst>
                </a:hlinkClick>
              </a:rPr>
              <a:t>https://www.figma.com/proto/oUonJDuuCI7u0v2ZwSWu6v/Untitled?page-id=0%3A1&amp;node-id=69%3A525&amp;viewport=241%2C48%2C0.18&amp;scaling=scale-down&amp;starting-point-node-id=3%3A2</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next?</a:t>
            </a:r>
            <a:endParaRPr sz="3000"/>
          </a:p>
        </p:txBody>
      </p:sp>
      <p:sp>
        <p:nvSpPr>
          <p:cNvPr id="185" name="Google Shape;185;p25"/>
          <p:cNvSpPr txBox="1"/>
          <p:nvPr>
            <p:ph idx="1" type="body"/>
          </p:nvPr>
        </p:nvSpPr>
        <p:spPr>
          <a:xfrm>
            <a:off x="729450" y="2078875"/>
            <a:ext cx="48861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Can be used in phones other than smartphones</a:t>
            </a:r>
            <a:endParaRPr sz="1600"/>
          </a:p>
          <a:p>
            <a:pPr indent="-330200" lvl="0" marL="457200" rtl="0" algn="l">
              <a:spcBef>
                <a:spcPts val="1000"/>
              </a:spcBef>
              <a:spcAft>
                <a:spcPts val="0"/>
              </a:spcAft>
              <a:buSzPts val="1600"/>
              <a:buChar char="➔"/>
            </a:pPr>
            <a:r>
              <a:rPr lang="en" sz="1600"/>
              <a:t>Introducing Voice Assistant</a:t>
            </a:r>
            <a:endParaRPr sz="1600"/>
          </a:p>
          <a:p>
            <a:pPr indent="-330200" lvl="0" marL="457200" rtl="0" algn="l">
              <a:spcBef>
                <a:spcPts val="1000"/>
              </a:spcBef>
              <a:spcAft>
                <a:spcPts val="0"/>
              </a:spcAft>
              <a:buSzPts val="1600"/>
              <a:buChar char="➔"/>
            </a:pPr>
            <a:r>
              <a:rPr lang="en" sz="1600"/>
              <a:t>Meeting with financial advisor</a:t>
            </a:r>
            <a:endParaRPr sz="1600"/>
          </a:p>
          <a:p>
            <a:pPr indent="-330200" lvl="0" marL="457200" rtl="0" algn="l">
              <a:spcBef>
                <a:spcPts val="1000"/>
              </a:spcBef>
              <a:spcAft>
                <a:spcPts val="1000"/>
              </a:spcAft>
              <a:buSzPts val="1600"/>
              <a:buChar char="➔"/>
            </a:pPr>
            <a:r>
              <a:rPr lang="en" sz="1600"/>
              <a:t>Apply loans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