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60" r:id="rId3"/>
    <p:sldId id="259" r:id="rId4"/>
    <p:sldId id="270" r:id="rId5"/>
    <p:sldId id="267" r:id="rId6"/>
    <p:sldId id="269" r:id="rId7"/>
    <p:sldId id="271" r:id="rId8"/>
    <p:sldId id="272" r:id="rId9"/>
    <p:sldId id="268" r:id="rId10"/>
  </p:sldIdLst>
  <p:sldSz cx="9144000" cy="5143500" type="screen16x9"/>
  <p:notesSz cx="6858000" cy="9144000"/>
  <p:embeddedFontLst>
    <p:embeddedFont>
      <p:font typeface="Cambria Math" panose="02040503050406030204" pitchFamily="18" charset="0"/>
      <p:regular r:id="rId12"/>
    </p:embeddedFont>
    <p:embeddedFont>
      <p:font typeface="Exo" panose="020B0604020202020204" charset="0"/>
      <p:regular r:id="rId13"/>
      <p:bold r:id="rId14"/>
      <p:italic r:id="rId15"/>
      <p:boldItalic r:id="rId16"/>
    </p:embeddedFont>
    <p:embeddedFont>
      <p:font typeface="Lato" panose="020F050202020403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I" initials="S" lastIdx="1" clrIdx="0">
    <p:extLst>
      <p:ext uri="{19B8F6BF-5375-455C-9EA6-DF929625EA0E}">
        <p15:presenceInfo xmlns:p15="http://schemas.microsoft.com/office/powerpoint/2012/main" userId="SEB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6AFA3E-5C0C-4326-AFF8-65B5DB033D1B}">
  <a:tblStyle styleId="{C76AFA3E-5C0C-4326-AFF8-65B5DB033D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4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6T17:12:44.259"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60ca46d06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60ca46d06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60ca46d06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60ca46d06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60ca46d06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60ca46d06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60ca46d06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60ca46d06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881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7104" y="1258175"/>
            <a:ext cx="7249800" cy="20526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5200"/>
              <a:buNone/>
              <a:defRPr sz="56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47100" y="3347725"/>
            <a:ext cx="7249800" cy="537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335228" y="-406118"/>
            <a:ext cx="9597854" cy="6083257"/>
            <a:chOff x="-335228" y="-406118"/>
            <a:chExt cx="9597854" cy="6083257"/>
          </a:xfrm>
        </p:grpSpPr>
        <p:pic>
          <p:nvPicPr>
            <p:cNvPr id="12" name="Google Shape;12;p2"/>
            <p:cNvPicPr preferRelativeResize="0"/>
            <p:nvPr/>
          </p:nvPicPr>
          <p:blipFill>
            <a:blip r:embed="rId2">
              <a:alphaModFix amt="60000"/>
            </a:blip>
            <a:stretch>
              <a:fillRect/>
            </a:stretch>
          </p:blipFill>
          <p:spPr>
            <a:xfrm>
              <a:off x="8114626" y="4275575"/>
              <a:ext cx="1093307" cy="950964"/>
            </a:xfrm>
            <a:prstGeom prst="rect">
              <a:avLst/>
            </a:prstGeom>
            <a:noFill/>
            <a:ln>
              <a:noFill/>
            </a:ln>
          </p:spPr>
        </p:pic>
        <p:pic>
          <p:nvPicPr>
            <p:cNvPr id="13" name="Google Shape;13;p2"/>
            <p:cNvPicPr preferRelativeResize="0"/>
            <p:nvPr/>
          </p:nvPicPr>
          <p:blipFill>
            <a:blip r:embed="rId3">
              <a:alphaModFix amt="60000"/>
            </a:blip>
            <a:stretch>
              <a:fillRect/>
            </a:stretch>
          </p:blipFill>
          <p:spPr>
            <a:xfrm>
              <a:off x="6410050" y="4442197"/>
              <a:ext cx="1188053" cy="1190678"/>
            </a:xfrm>
            <a:prstGeom prst="rect">
              <a:avLst/>
            </a:prstGeom>
            <a:noFill/>
            <a:ln>
              <a:noFill/>
            </a:ln>
          </p:spPr>
        </p:pic>
        <p:pic>
          <p:nvPicPr>
            <p:cNvPr id="14" name="Google Shape;14;p2"/>
            <p:cNvPicPr preferRelativeResize="0"/>
            <p:nvPr/>
          </p:nvPicPr>
          <p:blipFill>
            <a:blip r:embed="rId4">
              <a:alphaModFix amt="60000"/>
            </a:blip>
            <a:stretch>
              <a:fillRect/>
            </a:stretch>
          </p:blipFill>
          <p:spPr>
            <a:xfrm>
              <a:off x="8318196" y="3765133"/>
              <a:ext cx="613387" cy="838976"/>
            </a:xfrm>
            <a:prstGeom prst="rect">
              <a:avLst/>
            </a:prstGeom>
            <a:noFill/>
            <a:ln>
              <a:noFill/>
            </a:ln>
          </p:spPr>
        </p:pic>
        <p:pic>
          <p:nvPicPr>
            <p:cNvPr id="15" name="Google Shape;15;p2"/>
            <p:cNvPicPr preferRelativeResize="0"/>
            <p:nvPr/>
          </p:nvPicPr>
          <p:blipFill>
            <a:blip r:embed="rId5">
              <a:alphaModFix amt="60000"/>
            </a:blip>
            <a:stretch>
              <a:fillRect/>
            </a:stretch>
          </p:blipFill>
          <p:spPr>
            <a:xfrm>
              <a:off x="8105775" y="40079"/>
              <a:ext cx="1156851" cy="905947"/>
            </a:xfrm>
            <a:prstGeom prst="rect">
              <a:avLst/>
            </a:prstGeom>
            <a:noFill/>
            <a:ln>
              <a:noFill/>
            </a:ln>
          </p:spPr>
        </p:pic>
        <p:pic>
          <p:nvPicPr>
            <p:cNvPr id="16" name="Google Shape;16;p2"/>
            <p:cNvPicPr preferRelativeResize="0"/>
            <p:nvPr/>
          </p:nvPicPr>
          <p:blipFill>
            <a:blip r:embed="rId6">
              <a:alphaModFix amt="60000"/>
            </a:blip>
            <a:stretch>
              <a:fillRect/>
            </a:stretch>
          </p:blipFill>
          <p:spPr>
            <a:xfrm>
              <a:off x="7598109" y="4411294"/>
              <a:ext cx="971828" cy="679531"/>
            </a:xfrm>
            <a:prstGeom prst="rect">
              <a:avLst/>
            </a:prstGeom>
            <a:noFill/>
            <a:ln>
              <a:noFill/>
            </a:ln>
          </p:spPr>
        </p:pic>
        <p:grpSp>
          <p:nvGrpSpPr>
            <p:cNvPr id="17" name="Google Shape;17;p2"/>
            <p:cNvGrpSpPr/>
            <p:nvPr/>
          </p:nvGrpSpPr>
          <p:grpSpPr>
            <a:xfrm>
              <a:off x="-335228" y="3547286"/>
              <a:ext cx="1728264" cy="2129852"/>
              <a:chOff x="-335228" y="3547286"/>
              <a:chExt cx="1728264" cy="2129852"/>
            </a:xfrm>
          </p:grpSpPr>
          <p:pic>
            <p:nvPicPr>
              <p:cNvPr id="18" name="Google Shape;18;p2"/>
              <p:cNvPicPr preferRelativeResize="0"/>
              <p:nvPr/>
            </p:nvPicPr>
            <p:blipFill>
              <a:blip r:embed="rId7">
                <a:alphaModFix amt="60000"/>
              </a:blip>
              <a:stretch>
                <a:fillRect/>
              </a:stretch>
            </p:blipFill>
            <p:spPr>
              <a:xfrm rot="952054">
                <a:off x="-214174" y="4402245"/>
                <a:ext cx="1486169" cy="1092537"/>
              </a:xfrm>
              <a:prstGeom prst="rect">
                <a:avLst/>
              </a:prstGeom>
              <a:noFill/>
              <a:ln>
                <a:noFill/>
              </a:ln>
            </p:spPr>
          </p:pic>
          <p:pic>
            <p:nvPicPr>
              <p:cNvPr id="19" name="Google Shape;19;p2"/>
              <p:cNvPicPr preferRelativeResize="0"/>
              <p:nvPr/>
            </p:nvPicPr>
            <p:blipFill>
              <a:blip r:embed="rId8">
                <a:alphaModFix amt="60000"/>
              </a:blip>
              <a:stretch>
                <a:fillRect/>
              </a:stretch>
            </p:blipFill>
            <p:spPr>
              <a:xfrm>
                <a:off x="-335228" y="3547286"/>
                <a:ext cx="1728250" cy="1491040"/>
              </a:xfrm>
              <a:prstGeom prst="rect">
                <a:avLst/>
              </a:prstGeom>
              <a:noFill/>
              <a:ln>
                <a:noFill/>
              </a:ln>
            </p:spPr>
          </p:pic>
        </p:grpSp>
        <p:grpSp>
          <p:nvGrpSpPr>
            <p:cNvPr id="20" name="Google Shape;20;p2"/>
            <p:cNvGrpSpPr/>
            <p:nvPr/>
          </p:nvGrpSpPr>
          <p:grpSpPr>
            <a:xfrm>
              <a:off x="-80687" y="-406118"/>
              <a:ext cx="1219175" cy="2115542"/>
              <a:chOff x="-80687" y="-406118"/>
              <a:chExt cx="1219175" cy="2115542"/>
            </a:xfrm>
          </p:grpSpPr>
          <p:pic>
            <p:nvPicPr>
              <p:cNvPr id="21" name="Google Shape;21;p2"/>
              <p:cNvPicPr preferRelativeResize="0"/>
              <p:nvPr/>
            </p:nvPicPr>
            <p:blipFill>
              <a:blip r:embed="rId9">
                <a:alphaModFix amt="60000"/>
              </a:blip>
              <a:stretch>
                <a:fillRect/>
              </a:stretch>
            </p:blipFill>
            <p:spPr>
              <a:xfrm>
                <a:off x="414520" y="-406118"/>
                <a:ext cx="723968" cy="1019917"/>
              </a:xfrm>
              <a:prstGeom prst="rect">
                <a:avLst/>
              </a:prstGeom>
              <a:noFill/>
              <a:ln>
                <a:noFill/>
              </a:ln>
            </p:spPr>
          </p:pic>
          <p:pic>
            <p:nvPicPr>
              <p:cNvPr id="22" name="Google Shape;22;p2"/>
              <p:cNvPicPr preferRelativeResize="0"/>
              <p:nvPr/>
            </p:nvPicPr>
            <p:blipFill>
              <a:blip r:embed="rId10">
                <a:alphaModFix amt="60000"/>
              </a:blip>
              <a:stretch>
                <a:fillRect/>
              </a:stretch>
            </p:blipFill>
            <p:spPr>
              <a:xfrm rot="-871826">
                <a:off x="76100" y="-147610"/>
                <a:ext cx="450662" cy="1307217"/>
              </a:xfrm>
              <a:prstGeom prst="rect">
                <a:avLst/>
              </a:prstGeom>
              <a:noFill/>
              <a:ln>
                <a:noFill/>
              </a:ln>
            </p:spPr>
          </p:pic>
          <p:pic>
            <p:nvPicPr>
              <p:cNvPr id="23" name="Google Shape;23;p2"/>
              <p:cNvPicPr preferRelativeResize="0"/>
              <p:nvPr/>
            </p:nvPicPr>
            <p:blipFill>
              <a:blip r:embed="rId11">
                <a:alphaModFix amt="60000"/>
              </a:blip>
              <a:stretch>
                <a:fillRect/>
              </a:stretch>
            </p:blipFill>
            <p:spPr>
              <a:xfrm>
                <a:off x="250609" y="963151"/>
                <a:ext cx="720688" cy="746273"/>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291500" y="2124600"/>
            <a:ext cx="5067600" cy="151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1291500" y="9817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1291500" y="3786750"/>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a:off x="-270619" y="-404154"/>
            <a:ext cx="9945667" cy="6162149"/>
            <a:chOff x="-270619" y="-404154"/>
            <a:chExt cx="9945667" cy="6162149"/>
          </a:xfrm>
        </p:grpSpPr>
        <p:grpSp>
          <p:nvGrpSpPr>
            <p:cNvPr id="29" name="Google Shape;29;p3"/>
            <p:cNvGrpSpPr/>
            <p:nvPr/>
          </p:nvGrpSpPr>
          <p:grpSpPr>
            <a:xfrm>
              <a:off x="6359100" y="-404154"/>
              <a:ext cx="2784908" cy="1419137"/>
              <a:chOff x="6359100" y="-404154"/>
              <a:chExt cx="2784908" cy="1419137"/>
            </a:xfrm>
          </p:grpSpPr>
          <p:pic>
            <p:nvPicPr>
              <p:cNvPr id="30" name="Google Shape;30;p3"/>
              <p:cNvPicPr preferRelativeResize="0"/>
              <p:nvPr/>
            </p:nvPicPr>
            <p:blipFill>
              <a:blip r:embed="rId2">
                <a:alphaModFix amt="60000"/>
              </a:blip>
              <a:stretch>
                <a:fillRect/>
              </a:stretch>
            </p:blipFill>
            <p:spPr>
              <a:xfrm rot="10800000" flipH="1">
                <a:off x="8050701" y="64019"/>
                <a:ext cx="1093307" cy="950964"/>
              </a:xfrm>
              <a:prstGeom prst="rect">
                <a:avLst/>
              </a:prstGeom>
              <a:noFill/>
              <a:ln>
                <a:noFill/>
              </a:ln>
            </p:spPr>
          </p:pic>
          <p:pic>
            <p:nvPicPr>
              <p:cNvPr id="31" name="Google Shape;31;p3"/>
              <p:cNvPicPr preferRelativeResize="0"/>
              <p:nvPr/>
            </p:nvPicPr>
            <p:blipFill>
              <a:blip r:embed="rId3">
                <a:alphaModFix amt="60000"/>
              </a:blip>
              <a:stretch>
                <a:fillRect/>
              </a:stretch>
            </p:blipFill>
            <p:spPr>
              <a:xfrm rot="10800000" flipH="1">
                <a:off x="6359100" y="-404154"/>
                <a:ext cx="1188053" cy="1190678"/>
              </a:xfrm>
              <a:prstGeom prst="rect">
                <a:avLst/>
              </a:prstGeom>
              <a:noFill/>
              <a:ln>
                <a:noFill/>
              </a:ln>
            </p:spPr>
          </p:pic>
        </p:grpSp>
        <p:grpSp>
          <p:nvGrpSpPr>
            <p:cNvPr id="32" name="Google Shape;32;p3"/>
            <p:cNvGrpSpPr/>
            <p:nvPr/>
          </p:nvGrpSpPr>
          <p:grpSpPr>
            <a:xfrm>
              <a:off x="7112154" y="3345062"/>
              <a:ext cx="2562894" cy="2412934"/>
              <a:chOff x="7112154" y="3345062"/>
              <a:chExt cx="2562894" cy="2412934"/>
            </a:xfrm>
          </p:grpSpPr>
          <p:pic>
            <p:nvPicPr>
              <p:cNvPr id="33" name="Google Shape;33;p3"/>
              <p:cNvPicPr preferRelativeResize="0"/>
              <p:nvPr/>
            </p:nvPicPr>
            <p:blipFill>
              <a:blip r:embed="rId4">
                <a:alphaModFix amt="60000"/>
              </a:blip>
              <a:stretch>
                <a:fillRect/>
              </a:stretch>
            </p:blipFill>
            <p:spPr>
              <a:xfrm rot="-2272222">
                <a:off x="8010027" y="4324341"/>
                <a:ext cx="1486169" cy="1092537"/>
              </a:xfrm>
              <a:prstGeom prst="rect">
                <a:avLst/>
              </a:prstGeom>
              <a:noFill/>
              <a:ln>
                <a:noFill/>
              </a:ln>
            </p:spPr>
          </p:pic>
          <p:pic>
            <p:nvPicPr>
              <p:cNvPr id="34" name="Google Shape;34;p3"/>
              <p:cNvPicPr preferRelativeResize="0"/>
              <p:nvPr/>
            </p:nvPicPr>
            <p:blipFill>
              <a:blip r:embed="rId5">
                <a:alphaModFix amt="60000"/>
              </a:blip>
              <a:stretch>
                <a:fillRect/>
              </a:stretch>
            </p:blipFill>
            <p:spPr>
              <a:xfrm rot="-3224276">
                <a:off x="7360269" y="3737263"/>
                <a:ext cx="1728251" cy="1491040"/>
              </a:xfrm>
              <a:prstGeom prst="rect">
                <a:avLst/>
              </a:prstGeom>
              <a:noFill/>
              <a:ln>
                <a:noFill/>
              </a:ln>
            </p:spPr>
          </p:pic>
        </p:grpSp>
        <p:pic>
          <p:nvPicPr>
            <p:cNvPr id="35" name="Google Shape;35;p3"/>
            <p:cNvPicPr preferRelativeResize="0"/>
            <p:nvPr/>
          </p:nvPicPr>
          <p:blipFill>
            <a:blip r:embed="rId6">
              <a:alphaModFix amt="60000"/>
            </a:blip>
            <a:stretch>
              <a:fillRect/>
            </a:stretch>
          </p:blipFill>
          <p:spPr>
            <a:xfrm rot="-2139509">
              <a:off x="68163" y="3829165"/>
              <a:ext cx="450662" cy="130721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60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grpSp>
        <p:nvGrpSpPr>
          <p:cNvPr id="77" name="Google Shape;77;p8"/>
          <p:cNvGrpSpPr/>
          <p:nvPr/>
        </p:nvGrpSpPr>
        <p:grpSpPr>
          <a:xfrm>
            <a:off x="-213532" y="-142850"/>
            <a:ext cx="9564020" cy="5934298"/>
            <a:chOff x="-213532" y="-142850"/>
            <a:chExt cx="9564020" cy="5934298"/>
          </a:xfrm>
        </p:grpSpPr>
        <p:grpSp>
          <p:nvGrpSpPr>
            <p:cNvPr id="78" name="Google Shape;78;p8"/>
            <p:cNvGrpSpPr/>
            <p:nvPr/>
          </p:nvGrpSpPr>
          <p:grpSpPr>
            <a:xfrm>
              <a:off x="6290012" y="1947108"/>
              <a:ext cx="3060477" cy="3844339"/>
              <a:chOff x="6290012" y="1947108"/>
              <a:chExt cx="3060477" cy="3844339"/>
            </a:xfrm>
          </p:grpSpPr>
          <p:pic>
            <p:nvPicPr>
              <p:cNvPr id="79" name="Google Shape;79;p8"/>
              <p:cNvPicPr preferRelativeResize="0"/>
              <p:nvPr/>
            </p:nvPicPr>
            <p:blipFill>
              <a:blip r:embed="rId2">
                <a:alphaModFix amt="60000"/>
              </a:blip>
              <a:stretch>
                <a:fillRect/>
              </a:stretch>
            </p:blipFill>
            <p:spPr>
              <a:xfrm rot="-2287954">
                <a:off x="8388883" y="2061794"/>
                <a:ext cx="723968" cy="1019917"/>
              </a:xfrm>
              <a:prstGeom prst="rect">
                <a:avLst/>
              </a:prstGeom>
              <a:noFill/>
              <a:ln>
                <a:noFill/>
              </a:ln>
            </p:spPr>
          </p:pic>
          <p:pic>
            <p:nvPicPr>
              <p:cNvPr id="80" name="Google Shape;80;p8"/>
              <p:cNvPicPr preferRelativeResize="0"/>
              <p:nvPr/>
            </p:nvPicPr>
            <p:blipFill>
              <a:blip r:embed="rId3">
                <a:alphaModFix amt="50000"/>
              </a:blip>
              <a:stretch>
                <a:fillRect/>
              </a:stretch>
            </p:blipFill>
            <p:spPr>
              <a:xfrm rot="-1483005">
                <a:off x="6468802" y="4638412"/>
                <a:ext cx="806024" cy="1031786"/>
              </a:xfrm>
              <a:prstGeom prst="rect">
                <a:avLst/>
              </a:prstGeom>
              <a:noFill/>
              <a:ln>
                <a:noFill/>
              </a:ln>
            </p:spPr>
          </p:pic>
          <p:pic>
            <p:nvPicPr>
              <p:cNvPr id="81" name="Google Shape;81;p8"/>
              <p:cNvPicPr preferRelativeResize="0"/>
              <p:nvPr/>
            </p:nvPicPr>
            <p:blipFill>
              <a:blip r:embed="rId4">
                <a:alphaModFix amt="60000"/>
              </a:blip>
              <a:stretch>
                <a:fillRect/>
              </a:stretch>
            </p:blipFill>
            <p:spPr>
              <a:xfrm>
                <a:off x="7375562" y="4269309"/>
                <a:ext cx="1229528" cy="669566"/>
              </a:xfrm>
              <a:prstGeom prst="rect">
                <a:avLst/>
              </a:prstGeom>
              <a:noFill/>
              <a:ln>
                <a:noFill/>
              </a:ln>
            </p:spPr>
          </p:pic>
          <p:pic>
            <p:nvPicPr>
              <p:cNvPr id="82" name="Google Shape;82;p8"/>
              <p:cNvPicPr preferRelativeResize="0"/>
              <p:nvPr/>
            </p:nvPicPr>
            <p:blipFill>
              <a:blip r:embed="rId5">
                <a:alphaModFix amt="50000"/>
              </a:blip>
              <a:stretch>
                <a:fillRect/>
              </a:stretch>
            </p:blipFill>
            <p:spPr>
              <a:xfrm rot="10800000">
                <a:off x="8020051" y="3480124"/>
                <a:ext cx="1123949" cy="1123975"/>
              </a:xfrm>
              <a:prstGeom prst="rect">
                <a:avLst/>
              </a:prstGeom>
              <a:noFill/>
              <a:ln>
                <a:noFill/>
              </a:ln>
            </p:spPr>
          </p:pic>
        </p:grpSp>
        <p:grpSp>
          <p:nvGrpSpPr>
            <p:cNvPr id="83" name="Google Shape;83;p8"/>
            <p:cNvGrpSpPr/>
            <p:nvPr/>
          </p:nvGrpSpPr>
          <p:grpSpPr>
            <a:xfrm>
              <a:off x="-213532" y="-142850"/>
              <a:ext cx="3505364" cy="3302700"/>
              <a:chOff x="-213532" y="-142850"/>
              <a:chExt cx="3505364" cy="3302700"/>
            </a:xfrm>
          </p:grpSpPr>
          <p:pic>
            <p:nvPicPr>
              <p:cNvPr id="84" name="Google Shape;84;p8"/>
              <p:cNvPicPr preferRelativeResize="0"/>
              <p:nvPr/>
            </p:nvPicPr>
            <p:blipFill>
              <a:blip r:embed="rId6">
                <a:alphaModFix amt="60000"/>
              </a:blip>
              <a:stretch>
                <a:fillRect/>
              </a:stretch>
            </p:blipFill>
            <p:spPr>
              <a:xfrm>
                <a:off x="2198526" y="-142850"/>
                <a:ext cx="1093307" cy="950964"/>
              </a:xfrm>
              <a:prstGeom prst="rect">
                <a:avLst/>
              </a:prstGeom>
              <a:noFill/>
              <a:ln>
                <a:noFill/>
              </a:ln>
            </p:spPr>
          </p:pic>
          <p:pic>
            <p:nvPicPr>
              <p:cNvPr id="85" name="Google Shape;85;p8"/>
              <p:cNvPicPr preferRelativeResize="0"/>
              <p:nvPr/>
            </p:nvPicPr>
            <p:blipFill>
              <a:blip r:embed="rId7">
                <a:alphaModFix amt="60000"/>
              </a:blip>
              <a:stretch>
                <a:fillRect/>
              </a:stretch>
            </p:blipFill>
            <p:spPr>
              <a:xfrm rot="-1852762">
                <a:off x="89987" y="1829640"/>
                <a:ext cx="450662" cy="1307216"/>
              </a:xfrm>
              <a:prstGeom prst="rect">
                <a:avLst/>
              </a:prstGeom>
              <a:noFill/>
              <a:ln>
                <a:noFill/>
              </a:ln>
            </p:spPr>
          </p:pic>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9" name="Google Shape;89;p9"/>
          <p:cNvGrpSpPr/>
          <p:nvPr/>
        </p:nvGrpSpPr>
        <p:grpSpPr>
          <a:xfrm>
            <a:off x="-5" y="425188"/>
            <a:ext cx="9642079" cy="5059370"/>
            <a:chOff x="-5" y="425188"/>
            <a:chExt cx="9642079" cy="5059370"/>
          </a:xfrm>
        </p:grpSpPr>
        <p:grpSp>
          <p:nvGrpSpPr>
            <p:cNvPr id="90" name="Google Shape;90;p9"/>
            <p:cNvGrpSpPr/>
            <p:nvPr/>
          </p:nvGrpSpPr>
          <p:grpSpPr>
            <a:xfrm>
              <a:off x="8111525" y="425188"/>
              <a:ext cx="1530549" cy="2136263"/>
              <a:chOff x="8111525" y="425188"/>
              <a:chExt cx="1530549" cy="2136263"/>
            </a:xfrm>
          </p:grpSpPr>
          <p:pic>
            <p:nvPicPr>
              <p:cNvPr id="91" name="Google Shape;91;p9"/>
              <p:cNvPicPr preferRelativeResize="0"/>
              <p:nvPr/>
            </p:nvPicPr>
            <p:blipFill>
              <a:blip r:embed="rId2">
                <a:alphaModFix amt="60000"/>
              </a:blip>
              <a:stretch>
                <a:fillRect/>
              </a:stretch>
            </p:blipFill>
            <p:spPr>
              <a:xfrm>
                <a:off x="8111525" y="1655504"/>
                <a:ext cx="1156851" cy="905947"/>
              </a:xfrm>
              <a:prstGeom prst="rect">
                <a:avLst/>
              </a:prstGeom>
              <a:noFill/>
              <a:ln>
                <a:noFill/>
              </a:ln>
            </p:spPr>
          </p:pic>
          <p:pic>
            <p:nvPicPr>
              <p:cNvPr id="92" name="Google Shape;92;p9"/>
              <p:cNvPicPr preferRelativeResize="0"/>
              <p:nvPr/>
            </p:nvPicPr>
            <p:blipFill>
              <a:blip r:embed="rId3">
                <a:alphaModFix amt="60000"/>
              </a:blip>
              <a:stretch>
                <a:fillRect/>
              </a:stretch>
            </p:blipFill>
            <p:spPr>
              <a:xfrm rot="-469960">
                <a:off x="8158155" y="519474"/>
                <a:ext cx="1437290" cy="782702"/>
              </a:xfrm>
              <a:prstGeom prst="rect">
                <a:avLst/>
              </a:prstGeom>
              <a:noFill/>
              <a:ln>
                <a:noFill/>
              </a:ln>
            </p:spPr>
          </p:pic>
        </p:grpSp>
        <p:grpSp>
          <p:nvGrpSpPr>
            <p:cNvPr id="93" name="Google Shape;93;p9"/>
            <p:cNvGrpSpPr/>
            <p:nvPr/>
          </p:nvGrpSpPr>
          <p:grpSpPr>
            <a:xfrm>
              <a:off x="-5" y="2220457"/>
              <a:ext cx="2830130" cy="3264101"/>
              <a:chOff x="-5" y="2220457"/>
              <a:chExt cx="2830130" cy="3264101"/>
            </a:xfrm>
          </p:grpSpPr>
          <p:pic>
            <p:nvPicPr>
              <p:cNvPr id="94" name="Google Shape;94;p9"/>
              <p:cNvPicPr preferRelativeResize="0"/>
              <p:nvPr/>
            </p:nvPicPr>
            <p:blipFill>
              <a:blip r:embed="rId4">
                <a:alphaModFix amt="60000"/>
              </a:blip>
              <a:stretch>
                <a:fillRect/>
              </a:stretch>
            </p:blipFill>
            <p:spPr>
              <a:xfrm>
                <a:off x="-5" y="2220457"/>
                <a:ext cx="723968" cy="1019917"/>
              </a:xfrm>
              <a:prstGeom prst="rect">
                <a:avLst/>
              </a:prstGeom>
              <a:noFill/>
              <a:ln>
                <a:noFill/>
              </a:ln>
            </p:spPr>
          </p:pic>
          <p:pic>
            <p:nvPicPr>
              <p:cNvPr id="95" name="Google Shape;95;p9"/>
              <p:cNvPicPr preferRelativeResize="0"/>
              <p:nvPr/>
            </p:nvPicPr>
            <p:blipFill>
              <a:blip r:embed="rId5">
                <a:alphaModFix amt="60000"/>
              </a:blip>
              <a:stretch>
                <a:fillRect/>
              </a:stretch>
            </p:blipFill>
            <p:spPr>
              <a:xfrm rot="-3780798">
                <a:off x="1920101" y="4333564"/>
                <a:ext cx="450662" cy="1307218"/>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04"/>
        <p:cNvGrpSpPr/>
        <p:nvPr/>
      </p:nvGrpSpPr>
      <p:grpSpPr>
        <a:xfrm>
          <a:off x="0" y="0"/>
          <a:ext cx="0" cy="0"/>
          <a:chOff x="0" y="0"/>
          <a:chExt cx="0" cy="0"/>
        </a:xfrm>
      </p:grpSpPr>
      <p:grpSp>
        <p:nvGrpSpPr>
          <p:cNvPr id="305" name="Google Shape;305;p29"/>
          <p:cNvGrpSpPr/>
          <p:nvPr/>
        </p:nvGrpSpPr>
        <p:grpSpPr>
          <a:xfrm>
            <a:off x="-530969" y="-404154"/>
            <a:ext cx="2562894" cy="6162149"/>
            <a:chOff x="-530969" y="-404154"/>
            <a:chExt cx="2562894" cy="6162149"/>
          </a:xfrm>
        </p:grpSpPr>
        <p:grpSp>
          <p:nvGrpSpPr>
            <p:cNvPr id="306" name="Google Shape;306;p29"/>
            <p:cNvGrpSpPr/>
            <p:nvPr/>
          </p:nvGrpSpPr>
          <p:grpSpPr>
            <a:xfrm flipH="1">
              <a:off x="-530969" y="-404154"/>
              <a:ext cx="2562894" cy="6162149"/>
              <a:chOff x="7112154" y="-404154"/>
              <a:chExt cx="2562894" cy="6162149"/>
            </a:xfrm>
          </p:grpSpPr>
          <p:grpSp>
            <p:nvGrpSpPr>
              <p:cNvPr id="307" name="Google Shape;307;p29"/>
              <p:cNvGrpSpPr/>
              <p:nvPr/>
            </p:nvGrpSpPr>
            <p:grpSpPr>
              <a:xfrm>
                <a:off x="7273500" y="-404154"/>
                <a:ext cx="1870508" cy="1419137"/>
                <a:chOff x="7273500" y="-404154"/>
                <a:chExt cx="1870508" cy="1419137"/>
              </a:xfrm>
            </p:grpSpPr>
            <p:pic>
              <p:nvPicPr>
                <p:cNvPr id="308" name="Google Shape;308;p29"/>
                <p:cNvPicPr preferRelativeResize="0"/>
                <p:nvPr/>
              </p:nvPicPr>
              <p:blipFill>
                <a:blip r:embed="rId2">
                  <a:alphaModFix amt="60000"/>
                </a:blip>
                <a:stretch>
                  <a:fillRect/>
                </a:stretch>
              </p:blipFill>
              <p:spPr>
                <a:xfrm rot="10800000" flipH="1">
                  <a:off x="8050701" y="64019"/>
                  <a:ext cx="1093307" cy="950964"/>
                </a:xfrm>
                <a:prstGeom prst="rect">
                  <a:avLst/>
                </a:prstGeom>
                <a:noFill/>
                <a:ln>
                  <a:noFill/>
                </a:ln>
              </p:spPr>
            </p:pic>
            <p:pic>
              <p:nvPicPr>
                <p:cNvPr id="309" name="Google Shape;309;p29"/>
                <p:cNvPicPr preferRelativeResize="0"/>
                <p:nvPr/>
              </p:nvPicPr>
              <p:blipFill>
                <a:blip r:embed="rId3">
                  <a:alphaModFix amt="60000"/>
                </a:blip>
                <a:stretch>
                  <a:fillRect/>
                </a:stretch>
              </p:blipFill>
              <p:spPr>
                <a:xfrm rot="10800000" flipH="1">
                  <a:off x="7273500" y="-404154"/>
                  <a:ext cx="1188053" cy="1190678"/>
                </a:xfrm>
                <a:prstGeom prst="rect">
                  <a:avLst/>
                </a:prstGeom>
                <a:noFill/>
                <a:ln>
                  <a:noFill/>
                </a:ln>
              </p:spPr>
            </p:pic>
          </p:grpSp>
          <p:grpSp>
            <p:nvGrpSpPr>
              <p:cNvPr id="310" name="Google Shape;310;p29"/>
              <p:cNvGrpSpPr/>
              <p:nvPr/>
            </p:nvGrpSpPr>
            <p:grpSpPr>
              <a:xfrm>
                <a:off x="7112154" y="3345062"/>
                <a:ext cx="2562894" cy="2412934"/>
                <a:chOff x="7112154" y="3345062"/>
                <a:chExt cx="2562894" cy="2412934"/>
              </a:xfrm>
            </p:grpSpPr>
            <p:pic>
              <p:nvPicPr>
                <p:cNvPr id="311" name="Google Shape;311;p29"/>
                <p:cNvPicPr preferRelativeResize="0"/>
                <p:nvPr/>
              </p:nvPicPr>
              <p:blipFill>
                <a:blip r:embed="rId4">
                  <a:alphaModFix amt="60000"/>
                </a:blip>
                <a:stretch>
                  <a:fillRect/>
                </a:stretch>
              </p:blipFill>
              <p:spPr>
                <a:xfrm rot="-2272222">
                  <a:off x="8010027" y="4324341"/>
                  <a:ext cx="1486169" cy="1092537"/>
                </a:xfrm>
                <a:prstGeom prst="rect">
                  <a:avLst/>
                </a:prstGeom>
                <a:noFill/>
                <a:ln>
                  <a:noFill/>
                </a:ln>
              </p:spPr>
            </p:pic>
            <p:pic>
              <p:nvPicPr>
                <p:cNvPr id="312" name="Google Shape;312;p29"/>
                <p:cNvPicPr preferRelativeResize="0"/>
                <p:nvPr/>
              </p:nvPicPr>
              <p:blipFill>
                <a:blip r:embed="rId5">
                  <a:alphaModFix amt="60000"/>
                </a:blip>
                <a:stretch>
                  <a:fillRect/>
                </a:stretch>
              </p:blipFill>
              <p:spPr>
                <a:xfrm rot="-3224276">
                  <a:off x="7360269" y="3737263"/>
                  <a:ext cx="1728251" cy="1491040"/>
                </a:xfrm>
                <a:prstGeom prst="rect">
                  <a:avLst/>
                </a:prstGeom>
                <a:noFill/>
                <a:ln>
                  <a:noFill/>
                </a:ln>
              </p:spPr>
            </p:pic>
          </p:grpSp>
        </p:grpSp>
        <p:pic>
          <p:nvPicPr>
            <p:cNvPr id="313" name="Google Shape;313;p29"/>
            <p:cNvPicPr preferRelativeResize="0"/>
            <p:nvPr/>
          </p:nvPicPr>
          <p:blipFill>
            <a:blip r:embed="rId6">
              <a:alphaModFix amt="60000"/>
            </a:blip>
            <a:stretch>
              <a:fillRect/>
            </a:stretch>
          </p:blipFill>
          <p:spPr>
            <a:xfrm rot="5400000" flipH="1">
              <a:off x="-143463" y="881441"/>
              <a:ext cx="1229528" cy="66956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14"/>
        <p:cNvGrpSpPr/>
        <p:nvPr/>
      </p:nvGrpSpPr>
      <p:grpSpPr>
        <a:xfrm>
          <a:off x="0" y="0"/>
          <a:ext cx="0" cy="0"/>
          <a:chOff x="0" y="0"/>
          <a:chExt cx="0" cy="0"/>
        </a:xfrm>
      </p:grpSpPr>
      <p:grpSp>
        <p:nvGrpSpPr>
          <p:cNvPr id="315" name="Google Shape;315;p30"/>
          <p:cNvGrpSpPr/>
          <p:nvPr/>
        </p:nvGrpSpPr>
        <p:grpSpPr>
          <a:xfrm>
            <a:off x="-120172" y="-400293"/>
            <a:ext cx="9602763" cy="5764193"/>
            <a:chOff x="-120172" y="-400293"/>
            <a:chExt cx="9602763" cy="5764193"/>
          </a:xfrm>
        </p:grpSpPr>
        <p:grpSp>
          <p:nvGrpSpPr>
            <p:cNvPr id="316" name="Google Shape;316;p30"/>
            <p:cNvGrpSpPr/>
            <p:nvPr/>
          </p:nvGrpSpPr>
          <p:grpSpPr>
            <a:xfrm rot="10800000">
              <a:off x="6684708" y="-400293"/>
              <a:ext cx="2797883" cy="1867742"/>
              <a:chOff x="-304525" y="3670233"/>
              <a:chExt cx="2797883" cy="1867742"/>
            </a:xfrm>
          </p:grpSpPr>
          <p:pic>
            <p:nvPicPr>
              <p:cNvPr id="317" name="Google Shape;317;p30"/>
              <p:cNvPicPr preferRelativeResize="0"/>
              <p:nvPr/>
            </p:nvPicPr>
            <p:blipFill>
              <a:blip r:embed="rId2">
                <a:alphaModFix amt="60000"/>
              </a:blip>
              <a:stretch>
                <a:fillRect/>
              </a:stretch>
            </p:blipFill>
            <p:spPr>
              <a:xfrm flipH="1">
                <a:off x="-304525" y="4180675"/>
                <a:ext cx="1093307" cy="950964"/>
              </a:xfrm>
              <a:prstGeom prst="rect">
                <a:avLst/>
              </a:prstGeom>
              <a:noFill/>
              <a:ln>
                <a:noFill/>
              </a:ln>
            </p:spPr>
          </p:pic>
          <p:pic>
            <p:nvPicPr>
              <p:cNvPr id="318" name="Google Shape;318;p30"/>
              <p:cNvPicPr preferRelativeResize="0"/>
              <p:nvPr/>
            </p:nvPicPr>
            <p:blipFill>
              <a:blip r:embed="rId3">
                <a:alphaModFix amt="60000"/>
              </a:blip>
              <a:stretch>
                <a:fillRect/>
              </a:stretch>
            </p:blipFill>
            <p:spPr>
              <a:xfrm flipH="1">
                <a:off x="1305305" y="4347297"/>
                <a:ext cx="1188053" cy="1190678"/>
              </a:xfrm>
              <a:prstGeom prst="rect">
                <a:avLst/>
              </a:prstGeom>
              <a:noFill/>
              <a:ln>
                <a:noFill/>
              </a:ln>
            </p:spPr>
          </p:pic>
          <p:pic>
            <p:nvPicPr>
              <p:cNvPr id="319" name="Google Shape;319;p30"/>
              <p:cNvPicPr preferRelativeResize="0"/>
              <p:nvPr/>
            </p:nvPicPr>
            <p:blipFill>
              <a:blip r:embed="rId4">
                <a:alphaModFix amt="60000"/>
              </a:blip>
              <a:stretch>
                <a:fillRect/>
              </a:stretch>
            </p:blipFill>
            <p:spPr>
              <a:xfrm flipH="1">
                <a:off x="-28175" y="3670233"/>
                <a:ext cx="613387" cy="838976"/>
              </a:xfrm>
              <a:prstGeom prst="rect">
                <a:avLst/>
              </a:prstGeom>
              <a:noFill/>
              <a:ln>
                <a:noFill/>
              </a:ln>
            </p:spPr>
          </p:pic>
          <p:pic>
            <p:nvPicPr>
              <p:cNvPr id="320" name="Google Shape;320;p30"/>
              <p:cNvPicPr preferRelativeResize="0"/>
              <p:nvPr/>
            </p:nvPicPr>
            <p:blipFill>
              <a:blip r:embed="rId5">
                <a:alphaModFix amt="60000"/>
              </a:blip>
              <a:stretch>
                <a:fillRect/>
              </a:stretch>
            </p:blipFill>
            <p:spPr>
              <a:xfrm flipH="1">
                <a:off x="333470" y="4316394"/>
                <a:ext cx="971828" cy="679531"/>
              </a:xfrm>
              <a:prstGeom prst="rect">
                <a:avLst/>
              </a:prstGeom>
              <a:noFill/>
              <a:ln>
                <a:noFill/>
              </a:ln>
            </p:spPr>
          </p:pic>
        </p:grpSp>
        <p:grpSp>
          <p:nvGrpSpPr>
            <p:cNvPr id="321" name="Google Shape;321;p30"/>
            <p:cNvGrpSpPr/>
            <p:nvPr/>
          </p:nvGrpSpPr>
          <p:grpSpPr>
            <a:xfrm rot="10800000" flipH="1">
              <a:off x="-120172" y="2971421"/>
              <a:ext cx="1219175" cy="2392479"/>
              <a:chOff x="-80687" y="-406118"/>
              <a:chExt cx="1219175" cy="2392479"/>
            </a:xfrm>
          </p:grpSpPr>
          <p:pic>
            <p:nvPicPr>
              <p:cNvPr id="322" name="Google Shape;322;p30"/>
              <p:cNvPicPr preferRelativeResize="0"/>
              <p:nvPr/>
            </p:nvPicPr>
            <p:blipFill>
              <a:blip r:embed="rId6">
                <a:alphaModFix amt="60000"/>
              </a:blip>
              <a:stretch>
                <a:fillRect/>
              </a:stretch>
            </p:blipFill>
            <p:spPr>
              <a:xfrm>
                <a:off x="414520" y="-406118"/>
                <a:ext cx="723968" cy="1019917"/>
              </a:xfrm>
              <a:prstGeom prst="rect">
                <a:avLst/>
              </a:prstGeom>
              <a:noFill/>
              <a:ln>
                <a:noFill/>
              </a:ln>
            </p:spPr>
          </p:pic>
          <p:pic>
            <p:nvPicPr>
              <p:cNvPr id="323" name="Google Shape;323;p30"/>
              <p:cNvPicPr preferRelativeResize="0"/>
              <p:nvPr/>
            </p:nvPicPr>
            <p:blipFill>
              <a:blip r:embed="rId7">
                <a:alphaModFix amt="60000"/>
              </a:blip>
              <a:stretch>
                <a:fillRect/>
              </a:stretch>
            </p:blipFill>
            <p:spPr>
              <a:xfrm>
                <a:off x="-17749" y="893040"/>
                <a:ext cx="1093300" cy="1093321"/>
              </a:xfrm>
              <a:prstGeom prst="rect">
                <a:avLst/>
              </a:prstGeom>
              <a:noFill/>
              <a:ln>
                <a:noFill/>
              </a:ln>
            </p:spPr>
          </p:pic>
          <p:pic>
            <p:nvPicPr>
              <p:cNvPr id="324" name="Google Shape;324;p30"/>
              <p:cNvPicPr preferRelativeResize="0"/>
              <p:nvPr/>
            </p:nvPicPr>
            <p:blipFill>
              <a:blip r:embed="rId8">
                <a:alphaModFix amt="60000"/>
              </a:blip>
              <a:stretch>
                <a:fillRect/>
              </a:stretch>
            </p:blipFill>
            <p:spPr>
              <a:xfrm rot="-871826">
                <a:off x="76100" y="-147610"/>
                <a:ext cx="450662" cy="1307217"/>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325"/>
        <p:cNvGrpSpPr/>
        <p:nvPr/>
      </p:nvGrpSpPr>
      <p:grpSpPr>
        <a:xfrm>
          <a:off x="0" y="0"/>
          <a:ext cx="0" cy="0"/>
          <a:chOff x="0" y="0"/>
          <a:chExt cx="0" cy="0"/>
        </a:xfrm>
      </p:grpSpPr>
      <p:grpSp>
        <p:nvGrpSpPr>
          <p:cNvPr id="326" name="Google Shape;326;p31"/>
          <p:cNvGrpSpPr/>
          <p:nvPr/>
        </p:nvGrpSpPr>
        <p:grpSpPr>
          <a:xfrm>
            <a:off x="-388570" y="-572367"/>
            <a:ext cx="9798233" cy="3468889"/>
            <a:chOff x="-388570" y="-572367"/>
            <a:chExt cx="9798233" cy="3468889"/>
          </a:xfrm>
        </p:grpSpPr>
        <p:grpSp>
          <p:nvGrpSpPr>
            <p:cNvPr id="327" name="Google Shape;327;p31"/>
            <p:cNvGrpSpPr/>
            <p:nvPr/>
          </p:nvGrpSpPr>
          <p:grpSpPr>
            <a:xfrm rot="10800000" flipH="1">
              <a:off x="-388570" y="-572367"/>
              <a:ext cx="1728264" cy="2129852"/>
              <a:chOff x="-335228" y="3547286"/>
              <a:chExt cx="1728264" cy="2129852"/>
            </a:xfrm>
          </p:grpSpPr>
          <p:pic>
            <p:nvPicPr>
              <p:cNvPr id="328" name="Google Shape;328;p31"/>
              <p:cNvPicPr preferRelativeResize="0"/>
              <p:nvPr/>
            </p:nvPicPr>
            <p:blipFill>
              <a:blip r:embed="rId2">
                <a:alphaModFix amt="60000"/>
              </a:blip>
              <a:stretch>
                <a:fillRect/>
              </a:stretch>
            </p:blipFill>
            <p:spPr>
              <a:xfrm rot="952054">
                <a:off x="-214174" y="4402245"/>
                <a:ext cx="1486169" cy="1092537"/>
              </a:xfrm>
              <a:prstGeom prst="rect">
                <a:avLst/>
              </a:prstGeom>
              <a:noFill/>
              <a:ln>
                <a:noFill/>
              </a:ln>
            </p:spPr>
          </p:pic>
          <p:pic>
            <p:nvPicPr>
              <p:cNvPr id="329" name="Google Shape;329;p31"/>
              <p:cNvPicPr preferRelativeResize="0"/>
              <p:nvPr/>
            </p:nvPicPr>
            <p:blipFill>
              <a:blip r:embed="rId3">
                <a:alphaModFix amt="60000"/>
              </a:blip>
              <a:stretch>
                <a:fillRect/>
              </a:stretch>
            </p:blipFill>
            <p:spPr>
              <a:xfrm>
                <a:off x="-335228" y="3547286"/>
                <a:ext cx="1728250" cy="1491040"/>
              </a:xfrm>
              <a:prstGeom prst="rect">
                <a:avLst/>
              </a:prstGeom>
              <a:noFill/>
              <a:ln>
                <a:noFill/>
              </a:ln>
            </p:spPr>
          </p:pic>
        </p:grpSp>
        <p:grpSp>
          <p:nvGrpSpPr>
            <p:cNvPr id="330" name="Google Shape;330;p31"/>
            <p:cNvGrpSpPr/>
            <p:nvPr/>
          </p:nvGrpSpPr>
          <p:grpSpPr>
            <a:xfrm>
              <a:off x="7434737" y="-95244"/>
              <a:ext cx="1974926" cy="2991767"/>
              <a:chOff x="7435762" y="127031"/>
              <a:chExt cx="1974926" cy="2991767"/>
            </a:xfrm>
          </p:grpSpPr>
          <p:pic>
            <p:nvPicPr>
              <p:cNvPr id="331" name="Google Shape;331;p31"/>
              <p:cNvPicPr preferRelativeResize="0"/>
              <p:nvPr/>
            </p:nvPicPr>
            <p:blipFill>
              <a:blip r:embed="rId4">
                <a:alphaModFix amt="60000"/>
              </a:blip>
              <a:stretch>
                <a:fillRect/>
              </a:stretch>
            </p:blipFill>
            <p:spPr>
              <a:xfrm rot="-8512046" flipH="1">
                <a:off x="8449083" y="1984195"/>
                <a:ext cx="723968" cy="1019917"/>
              </a:xfrm>
              <a:prstGeom prst="rect">
                <a:avLst/>
              </a:prstGeom>
              <a:noFill/>
              <a:ln>
                <a:noFill/>
              </a:ln>
            </p:spPr>
          </p:pic>
          <p:pic>
            <p:nvPicPr>
              <p:cNvPr id="332" name="Google Shape;332;p31"/>
              <p:cNvPicPr preferRelativeResize="0"/>
              <p:nvPr/>
            </p:nvPicPr>
            <p:blipFill>
              <a:blip r:embed="rId5">
                <a:alphaModFix amt="60000"/>
              </a:blip>
              <a:stretch>
                <a:fillRect/>
              </a:stretch>
            </p:blipFill>
            <p:spPr>
              <a:xfrm rot="10800000" flipH="1">
                <a:off x="7435762" y="127031"/>
                <a:ext cx="1229528" cy="669566"/>
              </a:xfrm>
              <a:prstGeom prst="rect">
                <a:avLst/>
              </a:prstGeom>
              <a:noFill/>
              <a:ln>
                <a:noFill/>
              </a:ln>
            </p:spPr>
          </p:pic>
          <p:pic>
            <p:nvPicPr>
              <p:cNvPr id="333" name="Google Shape;333;p31"/>
              <p:cNvPicPr preferRelativeResize="0"/>
              <p:nvPr/>
            </p:nvPicPr>
            <p:blipFill>
              <a:blip r:embed="rId6">
                <a:alphaModFix amt="50000"/>
              </a:blip>
              <a:stretch>
                <a:fillRect/>
              </a:stretch>
            </p:blipFill>
            <p:spPr>
              <a:xfrm flipH="1">
                <a:off x="8080251" y="461807"/>
                <a:ext cx="1123949" cy="1123975"/>
              </a:xfrm>
              <a:prstGeom prst="rect">
                <a:avLst/>
              </a:prstGeom>
              <a:noFill/>
              <a:ln>
                <a:noFill/>
              </a:ln>
            </p:spPr>
          </p:pic>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Exo"/>
              <a:buNone/>
              <a:defRPr sz="2800" b="1">
                <a:solidFill>
                  <a:schemeClr val="dk1"/>
                </a:solidFill>
                <a:latin typeface="Exo"/>
                <a:ea typeface="Exo"/>
                <a:cs typeface="Exo"/>
                <a:sym typeface="Ex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75"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35"/>
          <p:cNvSpPr txBox="1">
            <a:spLocks noGrp="1"/>
          </p:cNvSpPr>
          <p:nvPr>
            <p:ph type="ctrTitle"/>
          </p:nvPr>
        </p:nvSpPr>
        <p:spPr>
          <a:xfrm>
            <a:off x="947104" y="1258175"/>
            <a:ext cx="7249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Eficientizarea costurilor pentru producerea energiei</a:t>
            </a:r>
            <a:endParaRPr sz="4000" dirty="0"/>
          </a:p>
        </p:txBody>
      </p:sp>
      <p:sp>
        <p:nvSpPr>
          <p:cNvPr id="345" name="Google Shape;345;p35"/>
          <p:cNvSpPr txBox="1">
            <a:spLocks noGrp="1"/>
          </p:cNvSpPr>
          <p:nvPr>
            <p:ph type="subTitle" idx="1"/>
          </p:nvPr>
        </p:nvSpPr>
        <p:spPr>
          <a:xfrm>
            <a:off x="3496562" y="3633763"/>
            <a:ext cx="7249800" cy="6695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dk1"/>
                </a:solidFill>
              </a:rPr>
              <a:t>Maruntelu</a:t>
            </a:r>
            <a:r>
              <a:rPr lang="en-US" dirty="0">
                <a:solidFill>
                  <a:schemeClr val="dk1"/>
                </a:solidFill>
              </a:rPr>
              <a:t> Gabriel-Sebastian </a:t>
            </a:r>
          </a:p>
          <a:p>
            <a:pPr marL="0" lvl="0" indent="0" algn="l" rtl="0">
              <a:spcBef>
                <a:spcPts val="0"/>
              </a:spcBef>
              <a:spcAft>
                <a:spcPts val="0"/>
              </a:spcAft>
              <a:buNone/>
            </a:pPr>
            <a:r>
              <a:rPr lang="en-US" dirty="0" err="1"/>
              <a:t>Smarandescu</a:t>
            </a:r>
            <a:r>
              <a:rPr lang="en-US" dirty="0"/>
              <a:t> Stefan-Antonio           Grupa:324AC</a:t>
            </a:r>
            <a:endParaRPr dirty="0">
              <a:solidFill>
                <a:schemeClr val="dk1"/>
              </a:solidFill>
            </a:endParaRPr>
          </a:p>
        </p:txBody>
      </p:sp>
      <p:pic>
        <p:nvPicPr>
          <p:cNvPr id="346" name="Google Shape;346;p35"/>
          <p:cNvPicPr preferRelativeResize="0"/>
          <p:nvPr/>
        </p:nvPicPr>
        <p:blipFill>
          <a:blip r:embed="rId3">
            <a:alphaModFix amt="60000"/>
          </a:blip>
          <a:stretch>
            <a:fillRect/>
          </a:stretch>
        </p:blipFill>
        <p:spPr>
          <a:xfrm>
            <a:off x="7121462" y="317209"/>
            <a:ext cx="1229528" cy="6695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1158427" y="1133316"/>
            <a:ext cx="6827146"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500" dirty="0"/>
              <a:t>      </a:t>
            </a:r>
            <a:r>
              <a:rPr lang="en-US" sz="1500" dirty="0" err="1"/>
              <a:t>În</a:t>
            </a:r>
            <a:r>
              <a:rPr lang="en-US" sz="1500" dirty="0"/>
              <a:t> </a:t>
            </a:r>
            <a:r>
              <a:rPr lang="en-US" sz="1500" dirty="0" err="1"/>
              <a:t>contextul</a:t>
            </a:r>
            <a:r>
              <a:rPr lang="en-US" sz="1500" dirty="0"/>
              <a:t> </a:t>
            </a:r>
            <a:r>
              <a:rPr lang="en-US" sz="1500" dirty="0" err="1"/>
              <a:t>creșterii</a:t>
            </a:r>
            <a:r>
              <a:rPr lang="en-US" sz="1500" dirty="0"/>
              <a:t> </a:t>
            </a:r>
            <a:r>
              <a:rPr lang="en-US" sz="1500" dirty="0" err="1"/>
              <a:t>cererii</a:t>
            </a:r>
            <a:r>
              <a:rPr lang="en-US" sz="1500" dirty="0"/>
              <a:t> de </a:t>
            </a:r>
            <a:r>
              <a:rPr lang="en-US" sz="1500" dirty="0" err="1"/>
              <a:t>energie</a:t>
            </a:r>
            <a:r>
              <a:rPr lang="en-US" sz="1500" dirty="0"/>
              <a:t> </a:t>
            </a:r>
            <a:r>
              <a:rPr lang="en-US" sz="1500" dirty="0" err="1"/>
              <a:t>și</a:t>
            </a:r>
            <a:r>
              <a:rPr lang="en-US" sz="1500" dirty="0"/>
              <a:t> </a:t>
            </a:r>
            <a:r>
              <a:rPr lang="en-US" sz="1500" dirty="0" err="1"/>
              <a:t>preocupărilor</a:t>
            </a:r>
            <a:r>
              <a:rPr lang="en-US" sz="1500" dirty="0"/>
              <a:t> </a:t>
            </a:r>
            <a:r>
              <a:rPr lang="en-US" sz="1500" dirty="0" err="1"/>
              <a:t>privind</a:t>
            </a:r>
            <a:r>
              <a:rPr lang="en-US" sz="1500" dirty="0"/>
              <a:t> </a:t>
            </a:r>
            <a:r>
              <a:rPr lang="en-US" sz="1500" dirty="0" err="1"/>
              <a:t>schimbările</a:t>
            </a:r>
            <a:r>
              <a:rPr lang="en-US" sz="1500" dirty="0"/>
              <a:t> </a:t>
            </a:r>
            <a:r>
              <a:rPr lang="en-US" sz="1500" dirty="0" err="1"/>
              <a:t>climatice</a:t>
            </a:r>
            <a:r>
              <a:rPr lang="en-US" sz="1500" dirty="0"/>
              <a:t>, </a:t>
            </a:r>
            <a:r>
              <a:rPr lang="en-US" sz="1500" dirty="0" err="1"/>
              <a:t>optimizarea</a:t>
            </a:r>
            <a:r>
              <a:rPr lang="en-US" sz="1500" dirty="0"/>
              <a:t> </a:t>
            </a:r>
            <a:r>
              <a:rPr lang="en-US" sz="1500" dirty="0" err="1"/>
              <a:t>producției</a:t>
            </a:r>
            <a:r>
              <a:rPr lang="en-US" sz="1500" dirty="0"/>
              <a:t> de </a:t>
            </a:r>
            <a:r>
              <a:rPr lang="en-US" sz="1500" dirty="0" err="1"/>
              <a:t>energie</a:t>
            </a:r>
            <a:r>
              <a:rPr lang="en-US" sz="1500" dirty="0"/>
              <a:t> </a:t>
            </a:r>
            <a:r>
              <a:rPr lang="en-US" sz="1500" dirty="0" err="1"/>
              <a:t>este</a:t>
            </a:r>
            <a:r>
              <a:rPr lang="en-US" sz="1500" dirty="0"/>
              <a:t> </a:t>
            </a:r>
            <a:r>
              <a:rPr lang="en-US" sz="1500" dirty="0" err="1"/>
              <a:t>esențială</a:t>
            </a:r>
            <a:r>
              <a:rPr lang="en-US" sz="1500" dirty="0"/>
              <a:t> </a:t>
            </a:r>
            <a:r>
              <a:rPr lang="en-US" sz="1500" dirty="0" err="1"/>
              <a:t>pentru</a:t>
            </a:r>
            <a:r>
              <a:rPr lang="en-US" sz="1500" dirty="0"/>
              <a:t> a </a:t>
            </a:r>
            <a:r>
              <a:rPr lang="en-US" sz="1500" dirty="0" err="1"/>
              <a:t>echilibra</a:t>
            </a:r>
            <a:r>
              <a:rPr lang="en-US" sz="1500" dirty="0"/>
              <a:t> </a:t>
            </a:r>
            <a:r>
              <a:rPr lang="en-US" sz="1500" dirty="0" err="1"/>
              <a:t>costurile</a:t>
            </a:r>
            <a:r>
              <a:rPr lang="en-US" sz="1500" dirty="0"/>
              <a:t> </a:t>
            </a:r>
            <a:r>
              <a:rPr lang="en-US" sz="1500" dirty="0" err="1"/>
              <a:t>economice</a:t>
            </a:r>
            <a:r>
              <a:rPr lang="en-US" sz="1500" dirty="0"/>
              <a:t>, </a:t>
            </a:r>
            <a:r>
              <a:rPr lang="en-US" sz="1500" dirty="0" err="1"/>
              <a:t>eficiența</a:t>
            </a:r>
            <a:r>
              <a:rPr lang="en-US" sz="1500" dirty="0"/>
              <a:t> </a:t>
            </a:r>
            <a:r>
              <a:rPr lang="en-US" sz="1500" dirty="0" err="1"/>
              <a:t>energetică</a:t>
            </a:r>
            <a:r>
              <a:rPr lang="en-US" sz="1500" dirty="0"/>
              <a:t> </a:t>
            </a:r>
            <a:r>
              <a:rPr lang="en-US" sz="1500" dirty="0" err="1"/>
              <a:t>și</a:t>
            </a:r>
            <a:r>
              <a:rPr lang="en-US" sz="1500" dirty="0"/>
              <a:t> </a:t>
            </a:r>
            <a:r>
              <a:rPr lang="en-US" sz="1500" dirty="0" err="1"/>
              <a:t>impactul</a:t>
            </a:r>
            <a:r>
              <a:rPr lang="en-US" sz="1500" dirty="0"/>
              <a:t> </a:t>
            </a:r>
            <a:r>
              <a:rPr lang="en-US" sz="1500" dirty="0" err="1"/>
              <a:t>asupra</a:t>
            </a:r>
            <a:r>
              <a:rPr lang="en-US" sz="1500" dirty="0"/>
              <a:t> </a:t>
            </a:r>
            <a:r>
              <a:rPr lang="en-US" sz="1500" dirty="0" err="1"/>
              <a:t>mediului</a:t>
            </a:r>
            <a:r>
              <a:rPr lang="en-US" sz="1500" dirty="0"/>
              <a:t>. </a:t>
            </a:r>
            <a:r>
              <a:rPr lang="en-US" sz="1500" dirty="0" err="1"/>
              <a:t>Producția</a:t>
            </a:r>
            <a:r>
              <a:rPr lang="en-US" sz="1500" dirty="0"/>
              <a:t> de </a:t>
            </a:r>
            <a:r>
              <a:rPr lang="en-US" sz="1500" dirty="0" err="1"/>
              <a:t>energie</a:t>
            </a:r>
            <a:r>
              <a:rPr lang="en-US" sz="1500" dirty="0"/>
              <a:t> </a:t>
            </a:r>
            <a:r>
              <a:rPr lang="en-US" sz="1500" dirty="0" err="1"/>
              <a:t>implică</a:t>
            </a:r>
            <a:r>
              <a:rPr lang="en-US" sz="1500" dirty="0"/>
              <a:t> diverse </a:t>
            </a:r>
            <a:r>
              <a:rPr lang="en-US" sz="1500" dirty="0" err="1"/>
              <a:t>surse</a:t>
            </a:r>
            <a:r>
              <a:rPr lang="en-US" sz="1500" dirty="0"/>
              <a:t>, </a:t>
            </a:r>
            <a:r>
              <a:rPr lang="en-US" sz="1500" dirty="0" err="1"/>
              <a:t>fiecare</a:t>
            </a:r>
            <a:r>
              <a:rPr lang="en-US" sz="1500" dirty="0"/>
              <a:t> cu </a:t>
            </a:r>
            <a:r>
              <a:rPr lang="en-US" sz="1500" dirty="0" err="1"/>
              <a:t>propriile</a:t>
            </a:r>
            <a:r>
              <a:rPr lang="en-US" sz="1500" dirty="0"/>
              <a:t> </a:t>
            </a:r>
            <a:r>
              <a:rPr lang="en-US" sz="1500" dirty="0" err="1"/>
              <a:t>avantaje</a:t>
            </a:r>
            <a:r>
              <a:rPr lang="en-US" sz="1500" dirty="0"/>
              <a:t> </a:t>
            </a:r>
            <a:r>
              <a:rPr lang="en-US" sz="1500" dirty="0" err="1"/>
              <a:t>și</a:t>
            </a:r>
            <a:r>
              <a:rPr lang="en-US" sz="1500" dirty="0"/>
              <a:t> </a:t>
            </a:r>
            <a:r>
              <a:rPr lang="en-US" sz="1500" dirty="0" err="1"/>
              <a:t>dezavantaje</a:t>
            </a:r>
            <a:r>
              <a:rPr lang="en-US" sz="1500" dirty="0"/>
              <a:t> legate de </a:t>
            </a:r>
            <a:r>
              <a:rPr lang="en-US" sz="1500" dirty="0" err="1"/>
              <a:t>costuri</a:t>
            </a:r>
            <a:r>
              <a:rPr lang="en-US" sz="1500" dirty="0"/>
              <a:t>, </a:t>
            </a:r>
            <a:r>
              <a:rPr lang="en-US" sz="1500" dirty="0" err="1"/>
              <a:t>întreținere</a:t>
            </a:r>
            <a:r>
              <a:rPr lang="en-US" sz="1500" dirty="0"/>
              <a:t> </a:t>
            </a:r>
            <a:r>
              <a:rPr lang="en-US" sz="1500" dirty="0" err="1"/>
              <a:t>și</a:t>
            </a:r>
            <a:r>
              <a:rPr lang="en-US" sz="1500" dirty="0"/>
              <a:t> </a:t>
            </a:r>
            <a:r>
              <a:rPr lang="en-US" sz="1500" dirty="0" err="1"/>
              <a:t>emisii</a:t>
            </a:r>
            <a:r>
              <a:rPr lang="en-US" sz="1500" dirty="0"/>
              <a:t> de gaze cu </a:t>
            </a:r>
            <a:r>
              <a:rPr lang="en-US" sz="1500" dirty="0" err="1"/>
              <a:t>efect</a:t>
            </a:r>
            <a:r>
              <a:rPr lang="en-US" sz="1500" dirty="0"/>
              <a:t> de </a:t>
            </a:r>
            <a:r>
              <a:rPr lang="en-US" sz="1500" dirty="0" err="1"/>
              <a:t>seră</a:t>
            </a:r>
            <a:r>
              <a:rPr lang="en-US" sz="1500" dirty="0"/>
              <a:t>.</a:t>
            </a:r>
          </a:p>
        </p:txBody>
      </p:sp>
      <p:sp>
        <p:nvSpPr>
          <p:cNvPr id="390" name="Google Shape;390;p39"/>
          <p:cNvSpPr txBox="1">
            <a:spLocks noGrp="1"/>
          </p:cNvSpPr>
          <p:nvPr>
            <p:ph type="subTitle" idx="1"/>
          </p:nvPr>
        </p:nvSpPr>
        <p:spPr>
          <a:xfrm>
            <a:off x="1158427" y="2982379"/>
            <a:ext cx="7440533" cy="11564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Această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problemă</a:t>
            </a:r>
            <a:r>
              <a:rPr lang="en-US" sz="1400" b="1" dirty="0">
                <a:solidFill>
                  <a:srgbClr val="000000"/>
                </a:solidFill>
                <a:latin typeface="Arial"/>
                <a:cs typeface="Arial"/>
                <a:sym typeface="Arial"/>
              </a:rPr>
              <a:t> de </a:t>
            </a:r>
            <a:r>
              <a:rPr lang="en-US" sz="1400" b="1" dirty="0" err="1">
                <a:solidFill>
                  <a:srgbClr val="000000"/>
                </a:solidFill>
                <a:latin typeface="Arial"/>
                <a:cs typeface="Arial"/>
                <a:sym typeface="Arial"/>
              </a:rPr>
              <a:t>optimizare</a:t>
            </a:r>
            <a:r>
              <a:rPr lang="en-US" sz="1400" b="1" dirty="0">
                <a:solidFill>
                  <a:srgbClr val="000000"/>
                </a:solidFill>
                <a:latin typeface="Arial"/>
                <a:cs typeface="Arial"/>
                <a:sym typeface="Arial"/>
              </a:rPr>
              <a:t> se </a:t>
            </a:r>
            <a:r>
              <a:rPr lang="en-US" sz="1400" b="1" dirty="0" err="1">
                <a:solidFill>
                  <a:srgbClr val="000000"/>
                </a:solidFill>
                <a:latin typeface="Arial"/>
                <a:cs typeface="Arial"/>
                <a:sym typeface="Arial"/>
              </a:rPr>
              <a:t>concentrează</a:t>
            </a:r>
            <a:r>
              <a:rPr lang="en-US" sz="1400" b="1" dirty="0">
                <a:solidFill>
                  <a:srgbClr val="000000"/>
                </a:solidFill>
                <a:latin typeface="Arial"/>
                <a:cs typeface="Arial"/>
                <a:sym typeface="Arial"/>
              </a:rPr>
              <a:t> pe un </a:t>
            </a:r>
            <a:r>
              <a:rPr lang="en-US" sz="1400" b="1" dirty="0" err="1">
                <a:solidFill>
                  <a:srgbClr val="000000"/>
                </a:solidFill>
                <a:latin typeface="Arial"/>
                <a:cs typeface="Arial"/>
                <a:sym typeface="Arial"/>
              </a:rPr>
              <a:t>sistem</a:t>
            </a:r>
            <a:r>
              <a:rPr lang="en-US" sz="1400" b="1" dirty="0">
                <a:solidFill>
                  <a:srgbClr val="000000"/>
                </a:solidFill>
                <a:latin typeface="Arial"/>
                <a:cs typeface="Arial"/>
                <a:sym typeface="Arial"/>
              </a:rPr>
              <a:t> energetic mixt care include </a:t>
            </a:r>
            <a:r>
              <a:rPr lang="en-US" sz="1400" b="1" dirty="0" err="1">
                <a:solidFill>
                  <a:srgbClr val="000000"/>
                </a:solidFill>
                <a:latin typeface="Arial"/>
                <a:cs typeface="Arial"/>
                <a:sym typeface="Arial"/>
              </a:rPr>
              <a:t>patru</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tipuri</a:t>
            </a:r>
            <a:r>
              <a:rPr lang="en-US" sz="1400" b="1" dirty="0">
                <a:solidFill>
                  <a:srgbClr val="000000"/>
                </a:solidFill>
                <a:latin typeface="Arial"/>
                <a:cs typeface="Arial"/>
                <a:sym typeface="Arial"/>
              </a:rPr>
              <a:t> de centrale </a:t>
            </a:r>
            <a:r>
              <a:rPr lang="en-US" sz="1400" b="1" dirty="0" err="1">
                <a:solidFill>
                  <a:srgbClr val="000000"/>
                </a:solidFill>
                <a:latin typeface="Arial"/>
                <a:cs typeface="Arial"/>
                <a:sym typeface="Arial"/>
              </a:rPr>
              <a:t>electrice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termică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hidroelectrică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eoliană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și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solară</a:t>
            </a:r>
            <a:r>
              <a:rPr lang="en-US" sz="1400" b="1" dirty="0">
                <a:solidFill>
                  <a:srgbClr val="000000"/>
                </a:solidFill>
                <a:latin typeface="Arial"/>
                <a:cs typeface="Arial"/>
                <a:sym typeface="Arial"/>
              </a:rPr>
              <a:t>. La </a:t>
            </a:r>
            <a:r>
              <a:rPr lang="en-US" sz="1400" b="1" dirty="0" err="1">
                <a:solidFill>
                  <a:srgbClr val="000000"/>
                </a:solidFill>
                <a:latin typeface="Arial"/>
                <a:cs typeface="Arial"/>
                <a:sym typeface="Arial"/>
              </a:rPr>
              <a:t>cererea</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clientului</a:t>
            </a:r>
            <a:r>
              <a:rPr lang="en-US" sz="1400" b="1" dirty="0">
                <a:solidFill>
                  <a:srgbClr val="000000"/>
                </a:solidFill>
                <a:latin typeface="Arial"/>
                <a:cs typeface="Arial"/>
                <a:sym typeface="Arial"/>
              </a:rPr>
              <a:t> , </a:t>
            </a:r>
            <a:r>
              <a:rPr lang="en-US" sz="1400" b="1" dirty="0" err="1">
                <a:solidFill>
                  <a:srgbClr val="000000"/>
                </a:solidFill>
                <a:latin typeface="Arial"/>
                <a:cs typeface="Arial"/>
                <a:sym typeface="Arial"/>
              </a:rPr>
              <a:t>fiecare</a:t>
            </a:r>
            <a:r>
              <a:rPr lang="en-US" sz="1400" b="1" dirty="0">
                <a:solidFill>
                  <a:srgbClr val="000000"/>
                </a:solidFill>
                <a:latin typeface="Arial"/>
                <a:cs typeface="Arial"/>
                <a:sym typeface="Arial"/>
              </a:rPr>
              <a:t> tip de </a:t>
            </a:r>
            <a:r>
              <a:rPr lang="en-US" sz="1400" b="1" dirty="0" err="1">
                <a:solidFill>
                  <a:srgbClr val="000000"/>
                </a:solidFill>
                <a:latin typeface="Arial"/>
                <a:cs typeface="Arial"/>
                <a:sym typeface="Arial"/>
              </a:rPr>
              <a:t>centrală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este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analizat</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în</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detaliu</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având</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caracteristici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distincte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în</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termeni</a:t>
            </a:r>
            <a:r>
              <a:rPr lang="en-US" sz="1400" b="1" dirty="0">
                <a:solidFill>
                  <a:srgbClr val="000000"/>
                </a:solidFill>
                <a:latin typeface="Arial"/>
                <a:cs typeface="Arial"/>
                <a:sym typeface="Arial"/>
              </a:rPr>
              <a:t> de capacitate </a:t>
            </a:r>
            <a:r>
              <a:rPr lang="en-US" sz="1400" b="1" dirty="0" err="1">
                <a:solidFill>
                  <a:srgbClr val="000000"/>
                </a:solidFill>
                <a:latin typeface="Arial"/>
                <a:cs typeface="Arial"/>
                <a:sym typeface="Arial"/>
              </a:rPr>
              <a:t>maximă</a:t>
            </a:r>
            <a:r>
              <a:rPr lang="en-US" sz="1400" b="1" dirty="0">
                <a:solidFill>
                  <a:srgbClr val="000000"/>
                </a:solidFill>
                <a:latin typeface="Arial"/>
                <a:cs typeface="Arial"/>
                <a:sym typeface="Arial"/>
              </a:rPr>
              <a:t> de </a:t>
            </a:r>
            <a:r>
              <a:rPr lang="en-US" sz="1400" b="1" dirty="0" err="1">
                <a:solidFill>
                  <a:srgbClr val="000000"/>
                </a:solidFill>
                <a:latin typeface="Arial"/>
                <a:cs typeface="Arial"/>
                <a:sym typeface="Arial"/>
              </a:rPr>
              <a:t>producție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costuri</a:t>
            </a:r>
            <a:r>
              <a:rPr lang="en-US" sz="1400" b="1" dirty="0">
                <a:solidFill>
                  <a:srgbClr val="000000"/>
                </a:solidFill>
                <a:latin typeface="Arial"/>
                <a:cs typeface="Arial"/>
                <a:sym typeface="Arial"/>
              </a:rPr>
              <a:t> de </a:t>
            </a:r>
            <a:r>
              <a:rPr lang="en-US" sz="1400" b="1" dirty="0" err="1">
                <a:solidFill>
                  <a:srgbClr val="000000"/>
                </a:solidFill>
                <a:latin typeface="Arial"/>
                <a:cs typeface="Arial"/>
                <a:sym typeface="Arial"/>
              </a:rPr>
              <a:t>producție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costuri</a:t>
            </a:r>
            <a:r>
              <a:rPr lang="en-US" sz="1400" b="1" dirty="0">
                <a:solidFill>
                  <a:srgbClr val="000000"/>
                </a:solidFill>
                <a:latin typeface="Arial"/>
                <a:cs typeface="Arial"/>
                <a:sym typeface="Arial"/>
              </a:rPr>
              <a:t> de </a:t>
            </a:r>
            <a:r>
              <a:rPr lang="en-US" sz="1400" b="1" dirty="0" err="1">
                <a:solidFill>
                  <a:srgbClr val="000000"/>
                </a:solidFill>
                <a:latin typeface="Arial"/>
                <a:cs typeface="Arial"/>
                <a:sym typeface="Arial"/>
              </a:rPr>
              <a:t>întreținere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și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emisii</a:t>
            </a:r>
            <a:r>
              <a:rPr lang="en-US" sz="1400" b="1" dirty="0">
                <a:solidFill>
                  <a:srgbClr val="000000"/>
                </a:solidFill>
                <a:latin typeface="Arial"/>
                <a:cs typeface="Arial"/>
                <a:sym typeface="Arial"/>
              </a:rPr>
              <a:t> de CO2. </a:t>
            </a:r>
            <a:r>
              <a:rPr lang="en-US" sz="1400" b="1" dirty="0" err="1">
                <a:solidFill>
                  <a:srgbClr val="000000"/>
                </a:solidFill>
                <a:latin typeface="Arial"/>
                <a:cs typeface="Arial"/>
                <a:sym typeface="Arial"/>
              </a:rPr>
              <a:t>Modelul</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dezvoltat</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vizează</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eficientizarea</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acestor</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aspecte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pentru</a:t>
            </a:r>
            <a:r>
              <a:rPr lang="en-US" sz="1400" b="1" dirty="0">
                <a:solidFill>
                  <a:srgbClr val="000000"/>
                </a:solidFill>
                <a:latin typeface="Arial"/>
                <a:cs typeface="Arial"/>
                <a:sym typeface="Arial"/>
              </a:rPr>
              <a:t> a </a:t>
            </a:r>
            <a:r>
              <a:rPr lang="en-US" sz="1400" b="1" dirty="0" err="1">
                <a:solidFill>
                  <a:srgbClr val="000000"/>
                </a:solidFill>
                <a:latin typeface="Arial"/>
                <a:cs typeface="Arial"/>
                <a:sym typeface="Arial"/>
              </a:rPr>
              <a:t>satisface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cererea</a:t>
            </a:r>
            <a:r>
              <a:rPr lang="en-US" sz="1400" b="1" dirty="0">
                <a:solidFill>
                  <a:srgbClr val="000000"/>
                </a:solidFill>
                <a:latin typeface="Arial"/>
                <a:cs typeface="Arial"/>
                <a:sym typeface="Arial"/>
              </a:rPr>
              <a:t> de </a:t>
            </a:r>
            <a:r>
              <a:rPr lang="en-US" sz="1400" b="1" dirty="0" err="1">
                <a:solidFill>
                  <a:srgbClr val="000000"/>
                </a:solidFill>
                <a:latin typeface="Arial"/>
                <a:cs typeface="Arial"/>
                <a:sym typeface="Arial"/>
              </a:rPr>
              <a:t>energie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în</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diferite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scenarii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asigurând</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în</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același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timp</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minimizarea</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costurilor</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totale</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și</a:t>
            </a:r>
            <a:r>
              <a:rPr lang="en-US" sz="1400" b="1" dirty="0">
                <a:solidFill>
                  <a:srgbClr val="000000"/>
                </a:solidFill>
                <a:latin typeface="Arial"/>
                <a:cs typeface="Arial"/>
                <a:sym typeface="Arial"/>
              </a:rPr>
              <a:t> a </a:t>
            </a:r>
            <a:r>
              <a:rPr lang="en-US" sz="1400" b="1" dirty="0" err="1">
                <a:solidFill>
                  <a:srgbClr val="000000"/>
                </a:solidFill>
                <a:latin typeface="Arial"/>
                <a:cs typeface="Arial"/>
                <a:sym typeface="Arial"/>
              </a:rPr>
              <a:t>impactului</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asupra</a:t>
            </a:r>
            <a:r>
              <a:rPr lang="en-US" sz="1400" b="1" dirty="0">
                <a:solidFill>
                  <a:srgbClr val="000000"/>
                </a:solidFill>
                <a:latin typeface="Arial"/>
                <a:cs typeface="Arial"/>
                <a:sym typeface="Arial"/>
              </a:rPr>
              <a:t> </a:t>
            </a:r>
            <a:r>
              <a:rPr lang="en-US" sz="1400" b="1" dirty="0" err="1">
                <a:solidFill>
                  <a:srgbClr val="000000"/>
                </a:solidFill>
                <a:latin typeface="Arial"/>
                <a:cs typeface="Arial"/>
                <a:sym typeface="Arial"/>
              </a:rPr>
              <a:t>mediului</a:t>
            </a:r>
            <a:r>
              <a:rPr lang="en-US" sz="1400" b="1" dirty="0">
                <a:solidFill>
                  <a:srgbClr val="000000"/>
                </a:solidFill>
                <a:latin typeface="Arial"/>
                <a:cs typeface="Arial"/>
                <a:sym typeface="Arial"/>
              </a:rPr>
              <a:t>.</a:t>
            </a:r>
            <a:endParaRPr sz="1400" b="1" dirty="0">
              <a:solidFill>
                <a:srgbClr val="000000"/>
              </a:solidFill>
              <a:latin typeface="Arial"/>
              <a:cs typeface="Arial"/>
              <a:sym typeface="Arial"/>
            </a:endParaRPr>
          </a:p>
        </p:txBody>
      </p:sp>
      <p:sp>
        <p:nvSpPr>
          <p:cNvPr id="391" name="Google Shape;391;p39"/>
          <p:cNvSpPr txBox="1">
            <a:spLocks noGrp="1"/>
          </p:cNvSpPr>
          <p:nvPr>
            <p:ph type="title" idx="2"/>
          </p:nvPr>
        </p:nvSpPr>
        <p:spPr>
          <a:xfrm>
            <a:off x="2171273" y="217416"/>
            <a:ext cx="5067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err="1"/>
              <a:t>Introducere</a:t>
            </a:r>
            <a:endParaRPr sz="4000" dirty="0"/>
          </a:p>
        </p:txBody>
      </p:sp>
      <p:pic>
        <p:nvPicPr>
          <p:cNvPr id="393" name="Google Shape;393;p39"/>
          <p:cNvPicPr preferRelativeResize="0"/>
          <p:nvPr/>
        </p:nvPicPr>
        <p:blipFill>
          <a:blip r:embed="rId3">
            <a:alphaModFix amt="60000"/>
          </a:blip>
          <a:stretch>
            <a:fillRect/>
          </a:stretch>
        </p:blipFill>
        <p:spPr>
          <a:xfrm rot="10800000" flipH="1">
            <a:off x="8118646" y="919886"/>
            <a:ext cx="613387" cy="838976"/>
          </a:xfrm>
          <a:prstGeom prst="rect">
            <a:avLst/>
          </a:prstGeom>
          <a:noFill/>
          <a:ln>
            <a:noFill/>
          </a:ln>
        </p:spPr>
      </p:pic>
      <p:pic>
        <p:nvPicPr>
          <p:cNvPr id="394" name="Google Shape;394;p39"/>
          <p:cNvPicPr preferRelativeResize="0"/>
          <p:nvPr/>
        </p:nvPicPr>
        <p:blipFill>
          <a:blip r:embed="rId4">
            <a:alphaModFix amt="60000"/>
          </a:blip>
          <a:stretch>
            <a:fillRect/>
          </a:stretch>
        </p:blipFill>
        <p:spPr>
          <a:xfrm rot="10800000" flipH="1">
            <a:off x="7398559" y="433170"/>
            <a:ext cx="971828" cy="679531"/>
          </a:xfrm>
          <a:prstGeom prst="rect">
            <a:avLst/>
          </a:prstGeom>
          <a:noFill/>
          <a:ln>
            <a:noFill/>
          </a:ln>
        </p:spPr>
      </p:pic>
      <p:sp>
        <p:nvSpPr>
          <p:cNvPr id="2" name="TextBox 1">
            <a:extLst>
              <a:ext uri="{FF2B5EF4-FFF2-40B4-BE49-F238E27FC236}">
                <a16:creationId xmlns:a16="http://schemas.microsoft.com/office/drawing/2014/main" id="{74F21358-81E2-B592-F7F1-88A9C01AA4B3}"/>
              </a:ext>
            </a:extLst>
          </p:cNvPr>
          <p:cNvSpPr txBox="1"/>
          <p:nvPr/>
        </p:nvSpPr>
        <p:spPr>
          <a:xfrm>
            <a:off x="2125652" y="2665331"/>
            <a:ext cx="5272907" cy="400110"/>
          </a:xfrm>
          <a:prstGeom prst="rect">
            <a:avLst/>
          </a:prstGeom>
          <a:noFill/>
        </p:spPr>
        <p:txBody>
          <a:bodyPr wrap="square" rtlCol="0">
            <a:spAutoFit/>
          </a:bodyPr>
          <a:lstStyle/>
          <a:p>
            <a:r>
              <a:rPr lang="en-US" sz="2000" b="1" dirty="0" err="1">
                <a:solidFill>
                  <a:schemeClr val="accent2">
                    <a:lumMod val="75000"/>
                  </a:schemeClr>
                </a:solidFill>
              </a:rPr>
              <a:t>Descrierea</a:t>
            </a:r>
            <a:r>
              <a:rPr lang="en-US" sz="2000" b="1" dirty="0">
                <a:solidFill>
                  <a:schemeClr val="accent2">
                    <a:lumMod val="75000"/>
                  </a:schemeClr>
                </a:solidFill>
              </a:rPr>
              <a:t> </a:t>
            </a:r>
            <a:r>
              <a:rPr lang="en-US" sz="2000" b="1" dirty="0" err="1">
                <a:solidFill>
                  <a:schemeClr val="accent2">
                    <a:lumMod val="75000"/>
                  </a:schemeClr>
                </a:solidFill>
              </a:rPr>
              <a:t>problemei</a:t>
            </a:r>
            <a:endParaRPr lang="en-US" sz="2000"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38"/>
          <p:cNvSpPr txBox="1">
            <a:spLocks noGrp="1"/>
          </p:cNvSpPr>
          <p:nvPr>
            <p:ph type="subTitle" idx="1"/>
          </p:nvPr>
        </p:nvSpPr>
        <p:spPr>
          <a:xfrm>
            <a:off x="2135550" y="425196"/>
            <a:ext cx="4872900" cy="671100"/>
          </a:xfrm>
          <a:prstGeom prst="rect">
            <a:avLst/>
          </a:prstGeom>
        </p:spPr>
        <p:txBody>
          <a:bodyPr spcFirstLastPara="1" wrap="square" lIns="91425" tIns="91425" rIns="91425" bIns="91425" anchor="t" anchorCtr="0">
            <a:noAutofit/>
          </a:bodyPr>
          <a:lstStyle/>
          <a:p>
            <a:r>
              <a:rPr lang="en-US" sz="2400" b="1" u="sng" dirty="0" err="1"/>
              <a:t>Formule</a:t>
            </a:r>
            <a:r>
              <a:rPr lang="en-US" sz="2400" b="1" u="sng" dirty="0"/>
              <a:t> </a:t>
            </a:r>
            <a:r>
              <a:rPr lang="en-US" sz="2400" b="1" u="sng" dirty="0" err="1"/>
              <a:t>matematice</a:t>
            </a:r>
            <a:endParaRPr lang="en-US" sz="2400" b="1" u="sng" dirty="0"/>
          </a:p>
        </p:txBody>
      </p:sp>
      <p:pic>
        <p:nvPicPr>
          <p:cNvPr id="384" name="Google Shape;384;p38"/>
          <p:cNvPicPr preferRelativeResize="0"/>
          <p:nvPr/>
        </p:nvPicPr>
        <p:blipFill>
          <a:blip r:embed="rId3">
            <a:alphaModFix amt="60000"/>
          </a:blip>
          <a:stretch>
            <a:fillRect/>
          </a:stretch>
        </p:blipFill>
        <p:spPr>
          <a:xfrm rot="-9983350" flipH="1">
            <a:off x="6869660" y="107901"/>
            <a:ext cx="971829" cy="679532"/>
          </a:xfrm>
          <a:prstGeom prst="rect">
            <a:avLst/>
          </a:prstGeom>
          <a:noFill/>
          <a:ln>
            <a:noFill/>
          </a:ln>
        </p:spPr>
      </p:pic>
      <p:sp>
        <p:nvSpPr>
          <p:cNvPr id="2" name="TextBox 1">
            <a:extLst>
              <a:ext uri="{FF2B5EF4-FFF2-40B4-BE49-F238E27FC236}">
                <a16:creationId xmlns:a16="http://schemas.microsoft.com/office/drawing/2014/main" id="{A880FBC5-BE8D-F9E7-DB0B-4EAD6560D406}"/>
              </a:ext>
            </a:extLst>
          </p:cNvPr>
          <p:cNvSpPr txBox="1"/>
          <p:nvPr/>
        </p:nvSpPr>
        <p:spPr>
          <a:xfrm>
            <a:off x="5436503" y="1277009"/>
            <a:ext cx="3143893" cy="461665"/>
          </a:xfrm>
          <a:prstGeom prst="rect">
            <a:avLst/>
          </a:prstGeom>
          <a:noFill/>
        </p:spPr>
        <p:txBody>
          <a:bodyPr wrap="square" rtlCol="0">
            <a:spAutoFit/>
          </a:bodyPr>
          <a:lstStyle/>
          <a:p>
            <a:r>
              <a:rPr lang="en-US" sz="2400" dirty="0" err="1"/>
              <a:t>Functia</a:t>
            </a:r>
            <a:r>
              <a:rPr lang="en-US" sz="2400" dirty="0"/>
              <a:t> </a:t>
            </a:r>
            <a:r>
              <a:rPr lang="en-US" sz="2400" dirty="0" err="1"/>
              <a:t>obiectiv</a:t>
            </a:r>
            <a:endParaRPr lang="en-US"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28B60E-6B57-5AC2-BD28-6B65821527DA}"/>
                  </a:ext>
                </a:extLst>
              </p:cNvPr>
              <p:cNvSpPr txBox="1"/>
              <p:nvPr/>
            </p:nvSpPr>
            <p:spPr>
              <a:xfrm>
                <a:off x="4780849" y="2019063"/>
                <a:ext cx="4034378" cy="2136739"/>
              </a:xfrm>
              <a:prstGeom prst="rect">
                <a:avLst/>
              </a:prstGeom>
              <a:noFill/>
            </p:spPr>
            <p:txBody>
              <a:bodyPr wrap="square" rtlCol="0">
                <a:spAutoFit/>
              </a:bodyPr>
              <a:lstStyle/>
              <a:p>
                <a:r>
                  <a:rPr lang="en-US" sz="1600" dirty="0" err="1"/>
                  <a:t>Maximizarea</a:t>
                </a:r>
                <a:r>
                  <a:rPr lang="en-US" sz="1600" dirty="0"/>
                  <a:t> </a:t>
                </a:r>
                <a:r>
                  <a:rPr lang="en-US" sz="1600" dirty="0" err="1"/>
                  <a:t>profitului</a:t>
                </a:r>
                <a:r>
                  <a:rPr lang="en-US" sz="1600" dirty="0"/>
                  <a:t> : </a:t>
                </a:r>
              </a:p>
              <a:p>
                <a:r>
                  <a:rPr lang="en-US" sz="1600" dirty="0"/>
                  <a:t>max (</a:t>
                </a:r>
                <a:r>
                  <a:rPr lang="en-US" sz="1600" dirty="0" err="1"/>
                  <a:t>Incasari</a:t>
                </a:r>
                <a:r>
                  <a:rPr lang="en-US" sz="1600" dirty="0"/>
                  <a:t> - </a:t>
                </a:r>
                <a14:m>
                  <m:oMath xmlns:m="http://schemas.openxmlformats.org/officeDocument/2006/math">
                    <m:nary>
                      <m:naryPr>
                        <m:chr m:val="∑"/>
                        <m:limLoc m:val="subSup"/>
                        <m:ctrlPr>
                          <a:rPr lang="en-US" sz="1600" i="1" smtClean="0">
                            <a:latin typeface="Cambria Math" panose="02040503050406030204" pitchFamily="18" charset="0"/>
                          </a:rPr>
                        </m:ctrlPr>
                      </m:naryPr>
                      <m:sub>
                        <m:r>
                          <m:rPr>
                            <m:brk m:alnAt="25"/>
                          </m:rPr>
                          <a:rPr lang="ro-RO" sz="1600" b="0" i="1" smtClean="0">
                            <a:latin typeface="Cambria Math" panose="02040503050406030204" pitchFamily="18" charset="0"/>
                          </a:rPr>
                          <m:t>𝑖</m:t>
                        </m:r>
                        <m:r>
                          <a:rPr lang="ro-RO" sz="1600" b="0" i="1" smtClean="0">
                            <a:latin typeface="Cambria Math" panose="02040503050406030204" pitchFamily="18" charset="0"/>
                          </a:rPr>
                          <m:t>=1</m:t>
                        </m:r>
                      </m:sub>
                      <m:sup>
                        <m:r>
                          <a:rPr lang="ro-RO" sz="1600" b="0" i="1" smtClean="0">
                            <a:latin typeface="Cambria Math" panose="02040503050406030204" pitchFamily="18" charset="0"/>
                          </a:rPr>
                          <m:t>4</m:t>
                        </m:r>
                      </m:sup>
                      <m:e>
                        <m:r>
                          <a:rPr lang="ro-RO" sz="1600" b="0" i="1" smtClean="0">
                            <a:latin typeface="Cambria Math" panose="02040503050406030204" pitchFamily="18" charset="0"/>
                          </a:rPr>
                          <m:t>(</m:t>
                        </m:r>
                        <m:sSub>
                          <m:sSubPr>
                            <m:ctrlPr>
                              <a:rPr lang="ro-RO" sz="1600" b="0" i="1" smtClean="0">
                                <a:latin typeface="Cambria Math" panose="02040503050406030204" pitchFamily="18" charset="0"/>
                              </a:rPr>
                            </m:ctrlPr>
                          </m:sSubPr>
                          <m:e>
                            <m:r>
                              <a:rPr lang="ro-RO" sz="1600" b="0" i="1" smtClean="0">
                                <a:latin typeface="Cambria Math" panose="02040503050406030204" pitchFamily="18" charset="0"/>
                              </a:rPr>
                              <m:t>𝑐</m:t>
                            </m:r>
                          </m:e>
                          <m:sub>
                            <m:r>
                              <a:rPr lang="ro-RO" sz="1600" b="0" i="1" smtClean="0">
                                <a:latin typeface="Cambria Math" panose="02040503050406030204" pitchFamily="18" charset="0"/>
                              </a:rPr>
                              <m:t>𝑖</m:t>
                            </m:r>
                          </m:sub>
                        </m:sSub>
                        <m:r>
                          <a:rPr lang="ro-RO" sz="1600" b="0" i="1" smtClean="0">
                            <a:latin typeface="Cambria Math" panose="02040503050406030204" pitchFamily="18" charset="0"/>
                          </a:rPr>
                          <m:t>∗</m:t>
                        </m:r>
                      </m:e>
                    </m:nary>
                  </m:oMath>
                </a14:m>
                <a:r>
                  <a:rPr lang="ro-RO" sz="1600" dirty="0"/>
                  <a:t> </a:t>
                </a:r>
                <a14:m>
                  <m:oMath xmlns:m="http://schemas.openxmlformats.org/officeDocument/2006/math">
                    <m:sSub>
                      <m:sSubPr>
                        <m:ctrlPr>
                          <a:rPr lang="ro-RO" sz="1600" i="1">
                            <a:latin typeface="Cambria Math" panose="02040503050406030204" pitchFamily="18" charset="0"/>
                          </a:rPr>
                        </m:ctrlPr>
                      </m:sSubPr>
                      <m:e>
                        <m:r>
                          <a:rPr lang="ro-RO" sz="1600" b="0" i="1" smtClean="0">
                            <a:latin typeface="Cambria Math" panose="02040503050406030204" pitchFamily="18" charset="0"/>
                          </a:rPr>
                          <m:t>𝑥</m:t>
                        </m:r>
                      </m:e>
                      <m:sub>
                        <m:r>
                          <a:rPr lang="ro-RO" sz="1600" i="1">
                            <a:latin typeface="Cambria Math" panose="02040503050406030204" pitchFamily="18" charset="0"/>
                          </a:rPr>
                          <m:t>𝑖</m:t>
                        </m:r>
                      </m:sub>
                    </m:sSub>
                  </m:oMath>
                </a14:m>
                <a:r>
                  <a:rPr lang="ro-RO" sz="1600" dirty="0"/>
                  <a:t>+ </a:t>
                </a:r>
                <a14:m>
                  <m:oMath xmlns:m="http://schemas.openxmlformats.org/officeDocument/2006/math">
                    <m:sSub>
                      <m:sSubPr>
                        <m:ctrlPr>
                          <a:rPr lang="ro-RO" sz="1600" i="1">
                            <a:latin typeface="Cambria Math" panose="02040503050406030204" pitchFamily="18" charset="0"/>
                          </a:rPr>
                        </m:ctrlPr>
                      </m:sSubPr>
                      <m:e>
                        <m:r>
                          <a:rPr lang="ro-RO" sz="1600" b="0" i="1" smtClean="0">
                            <a:latin typeface="Cambria Math" panose="02040503050406030204" pitchFamily="18" charset="0"/>
                          </a:rPr>
                          <m:t>𝑚</m:t>
                        </m:r>
                      </m:e>
                      <m:sub>
                        <m:r>
                          <a:rPr lang="ro-RO" sz="1600" i="1">
                            <a:latin typeface="Cambria Math" panose="02040503050406030204" pitchFamily="18" charset="0"/>
                          </a:rPr>
                          <m:t>𝑖</m:t>
                        </m:r>
                      </m:sub>
                    </m:sSub>
                    <m:r>
                      <a:rPr lang="ro-RO" sz="1600" b="0" i="0" smtClean="0">
                        <a:latin typeface="Cambria Math" panose="02040503050406030204" pitchFamily="18" charset="0"/>
                      </a:rPr>
                      <m:t>∗</m:t>
                    </m:r>
                  </m:oMath>
                </a14:m>
                <a:r>
                  <a:rPr lang="ro-RO" sz="1600" dirty="0"/>
                  <a:t> </a:t>
                </a:r>
                <a14:m>
                  <m:oMath xmlns:m="http://schemas.openxmlformats.org/officeDocument/2006/math">
                    <m:sSub>
                      <m:sSubPr>
                        <m:ctrlPr>
                          <a:rPr lang="ro-RO" sz="1600" i="1">
                            <a:latin typeface="Cambria Math" panose="02040503050406030204" pitchFamily="18" charset="0"/>
                          </a:rPr>
                        </m:ctrlPr>
                      </m:sSubPr>
                      <m:e>
                        <m:r>
                          <a:rPr lang="ro-RO" sz="1600" i="1">
                            <a:latin typeface="Cambria Math" panose="02040503050406030204" pitchFamily="18" charset="0"/>
                          </a:rPr>
                          <m:t>𝑥</m:t>
                        </m:r>
                      </m:e>
                      <m:sub>
                        <m:r>
                          <a:rPr lang="ro-RO" sz="1600" i="1">
                            <a:latin typeface="Cambria Math" panose="02040503050406030204" pitchFamily="18" charset="0"/>
                          </a:rPr>
                          <m:t>𝑖</m:t>
                        </m:r>
                      </m:sub>
                    </m:sSub>
                  </m:oMath>
                </a14:m>
                <a:r>
                  <a:rPr lang="ro-RO" sz="1600" dirty="0"/>
                  <a:t>)</a:t>
                </a:r>
                <a:r>
                  <a:rPr lang="en-US" sz="1600" dirty="0"/>
                  <a:t> - </a:t>
                </a:r>
                <a14:m>
                  <m:oMath xmlns:m="http://schemas.openxmlformats.org/officeDocument/2006/math">
                    <m:nary>
                      <m:naryPr>
                        <m:chr m:val="∑"/>
                        <m:limLoc m:val="subSup"/>
                        <m:ctrlPr>
                          <a:rPr lang="en-US" sz="1600" i="1">
                            <a:latin typeface="Cambria Math" panose="02040503050406030204" pitchFamily="18" charset="0"/>
                          </a:rPr>
                        </m:ctrlPr>
                      </m:naryPr>
                      <m:sub>
                        <m:r>
                          <m:rPr>
                            <m:brk m:alnAt="25"/>
                          </m:rPr>
                          <a:rPr lang="en-US" sz="1600" b="0" i="1" smtClean="0">
                            <a:latin typeface="Cambria Math" panose="02040503050406030204" pitchFamily="18" charset="0"/>
                          </a:rPr>
                          <m:t>𝑗</m:t>
                        </m:r>
                        <m:r>
                          <a:rPr lang="ro-RO" sz="1600" i="1">
                            <a:latin typeface="Cambria Math" panose="02040503050406030204" pitchFamily="18" charset="0"/>
                          </a:rPr>
                          <m:t>=1</m:t>
                        </m:r>
                      </m:sub>
                      <m:sup>
                        <m:r>
                          <a:rPr lang="en-US" sz="1600" b="0" i="1" smtClean="0">
                            <a:latin typeface="Cambria Math" panose="02040503050406030204" pitchFamily="18" charset="0"/>
                          </a:rPr>
                          <m:t>3</m:t>
                        </m:r>
                      </m:sup>
                      <m:e>
                        <m:r>
                          <a:rPr lang="en-US" sz="1600" b="0" i="1" smtClean="0">
                            <a:latin typeface="Cambria Math" panose="02040503050406030204" pitchFamily="18" charset="0"/>
                          </a:rPr>
                          <m:t> </m:t>
                        </m:r>
                        <m:r>
                          <a:rPr lang="ro-RO" sz="1600" i="1">
                            <a:latin typeface="Cambria Math" panose="02040503050406030204" pitchFamily="18" charset="0"/>
                          </a:rPr>
                          <m:t>(</m:t>
                        </m:r>
                        <m:sSub>
                          <m:sSubPr>
                            <m:ctrlPr>
                              <a:rPr lang="ro-RO"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𝑗</m:t>
                            </m:r>
                          </m:sub>
                        </m:sSub>
                      </m:e>
                    </m:nary>
                  </m:oMath>
                </a14:m>
                <a:r>
                  <a:rPr lang="en-US" sz="1600" dirty="0"/>
                  <a:t> * </a:t>
                </a:r>
                <a14:m>
                  <m:oMath xmlns:m="http://schemas.openxmlformats.org/officeDocument/2006/math">
                    <m:sSub>
                      <m:sSubPr>
                        <m:ctrlPr>
                          <a:rPr lang="ro-RO" sz="1600" i="1">
                            <a:latin typeface="Cambria Math" panose="02040503050406030204" pitchFamily="18" charset="0"/>
                          </a:rPr>
                        </m:ctrlPr>
                      </m:sSubPr>
                      <m:e>
                        <m:r>
                          <a:rPr lang="en-US" sz="1600" b="0" i="1" smtClean="0">
                            <a:latin typeface="Cambria Math" panose="02040503050406030204" pitchFamily="18" charset="0"/>
                          </a:rPr>
                          <m:t>𝑏</m:t>
                        </m:r>
                      </m:e>
                      <m:sub>
                        <m:r>
                          <a:rPr lang="en-US" sz="1600" i="1">
                            <a:latin typeface="Cambria Math" panose="02040503050406030204" pitchFamily="18" charset="0"/>
                          </a:rPr>
                          <m:t>𝑗</m:t>
                        </m:r>
                      </m:sub>
                    </m:sSub>
                  </m:oMath>
                </a14:m>
                <a:r>
                  <a:rPr lang="en-US" sz="1600" dirty="0"/>
                  <a:t> ) ).</a:t>
                </a:r>
              </a:p>
              <a:p>
                <a14:m>
                  <m:oMath xmlns:m="http://schemas.openxmlformats.org/officeDocument/2006/math">
                    <m:sSub>
                      <m:sSubPr>
                        <m:ctrlPr>
                          <a:rPr lang="ro-RO" sz="1600" b="0" i="1" smtClean="0">
                            <a:latin typeface="Cambria Math" panose="02040503050406030204" pitchFamily="18" charset="0"/>
                          </a:rPr>
                        </m:ctrlPr>
                      </m:sSubPr>
                      <m:e>
                        <m:r>
                          <a:rPr lang="ro-RO" sz="1600" b="0" i="1" smtClean="0">
                            <a:latin typeface="Cambria Math" panose="02040503050406030204" pitchFamily="18" charset="0"/>
                          </a:rPr>
                          <m:t>𝑐</m:t>
                        </m:r>
                      </m:e>
                      <m:sub>
                        <m:r>
                          <a:rPr lang="ro-RO" sz="1600" b="0" i="1" smtClean="0">
                            <a:latin typeface="Cambria Math" panose="02040503050406030204" pitchFamily="18" charset="0"/>
                          </a:rPr>
                          <m:t>𝑖</m:t>
                        </m:r>
                      </m:sub>
                    </m:sSub>
                  </m:oMath>
                </a14:m>
                <a:r>
                  <a:rPr lang="en-US" sz="1600" dirty="0"/>
                  <a:t> - </a:t>
                </a:r>
                <a:r>
                  <a:rPr lang="en-US" sz="1600" dirty="0" err="1"/>
                  <a:t>este</a:t>
                </a:r>
                <a:r>
                  <a:rPr lang="en-US" sz="1600" dirty="0"/>
                  <a:t> </a:t>
                </a:r>
                <a:r>
                  <a:rPr lang="en-US" sz="1600" dirty="0" err="1"/>
                  <a:t>costul</a:t>
                </a:r>
                <a:r>
                  <a:rPr lang="en-US" sz="1600" dirty="0"/>
                  <a:t> de </a:t>
                </a:r>
                <a:r>
                  <a:rPr lang="en-US" sz="1600" dirty="0" err="1"/>
                  <a:t>producție</a:t>
                </a:r>
                <a:r>
                  <a:rPr lang="en-US" sz="1600" dirty="0"/>
                  <a:t> per </a:t>
                </a:r>
                <a:r>
                  <a:rPr lang="en-US" sz="1600" dirty="0" err="1"/>
                  <a:t>unitate</a:t>
                </a:r>
                <a:r>
                  <a:rPr lang="en-US" sz="1600" dirty="0"/>
                  <a:t> </a:t>
                </a:r>
                <a:r>
                  <a:rPr lang="en-US" sz="1600" dirty="0" err="1"/>
                  <a:t>pentru</a:t>
                </a:r>
                <a:r>
                  <a:rPr lang="en-US" sz="1600" dirty="0"/>
                  <a:t> </a:t>
                </a:r>
                <a:r>
                  <a:rPr lang="en-US" sz="1600" dirty="0" err="1"/>
                  <a:t>centrala</a:t>
                </a:r>
                <a:r>
                  <a:rPr lang="en-US" sz="1600" dirty="0"/>
                  <a:t> 𝑖 .</a:t>
                </a:r>
              </a:p>
              <a:p>
                <a14:m>
                  <m:oMath xmlns:m="http://schemas.openxmlformats.org/officeDocument/2006/math">
                    <m:sSub>
                      <m:sSubPr>
                        <m:ctrlPr>
                          <a:rPr lang="ro-RO" sz="1600" i="1" smtClean="0">
                            <a:latin typeface="Cambria Math" panose="02040503050406030204" pitchFamily="18" charset="0"/>
                          </a:rPr>
                        </m:ctrlPr>
                      </m:sSubPr>
                      <m:e>
                        <m:r>
                          <a:rPr lang="ro-RO" sz="1600" b="0" i="1" smtClean="0">
                            <a:latin typeface="Cambria Math" panose="02040503050406030204" pitchFamily="18" charset="0"/>
                          </a:rPr>
                          <m:t>𝑚</m:t>
                        </m:r>
                      </m:e>
                      <m:sub>
                        <m:r>
                          <a:rPr lang="ro-RO" sz="1600" i="1">
                            <a:latin typeface="Cambria Math" panose="02040503050406030204" pitchFamily="18" charset="0"/>
                          </a:rPr>
                          <m:t>𝑖</m:t>
                        </m:r>
                        <m:r>
                          <a:rPr lang="en-US" sz="1600" b="0" i="1" smtClean="0">
                            <a:latin typeface="Cambria Math" panose="02040503050406030204" pitchFamily="18" charset="0"/>
                          </a:rPr>
                          <m:t> </m:t>
                        </m:r>
                      </m:sub>
                    </m:sSub>
                  </m:oMath>
                </a14:m>
                <a:r>
                  <a:rPr lang="en-US" sz="1600" dirty="0"/>
                  <a:t>-</a:t>
                </a:r>
                <a:r>
                  <a:rPr lang="it-IT" sz="1600" dirty="0"/>
                  <a:t> este costul de întreținere per unitate pentru centrala </a:t>
                </a:r>
                <a:r>
                  <a:rPr lang="en-US" sz="1600" dirty="0"/>
                  <a:t>𝑖  </a:t>
                </a:r>
              </a:p>
              <a:p>
                <a14:m>
                  <m:oMath xmlns:m="http://schemas.openxmlformats.org/officeDocument/2006/math">
                    <m:sSub>
                      <m:sSubPr>
                        <m:ctrlPr>
                          <a:rPr lang="ro-RO" sz="1600" i="1" smtClean="0">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𝑗</m:t>
                        </m:r>
                      </m:sub>
                    </m:sSub>
                  </m:oMath>
                </a14:m>
                <a:r>
                  <a:rPr lang="en-US" sz="1600" dirty="0"/>
                  <a:t>  - </a:t>
                </a:r>
                <a:r>
                  <a:rPr lang="pt-BR" sz="1600" dirty="0"/>
                  <a:t>este taxa pentru pragul de emisii j.</a:t>
                </a:r>
                <a:endParaRPr lang="en-US" sz="1600" dirty="0"/>
              </a:p>
            </p:txBody>
          </p:sp>
        </mc:Choice>
        <mc:Fallback xmlns="">
          <p:sp>
            <p:nvSpPr>
              <p:cNvPr id="4" name="TextBox 3">
                <a:extLst>
                  <a:ext uri="{FF2B5EF4-FFF2-40B4-BE49-F238E27FC236}">
                    <a16:creationId xmlns:a16="http://schemas.microsoft.com/office/drawing/2014/main" id="{7028B60E-6B57-5AC2-BD28-6B65821527DA}"/>
                  </a:ext>
                </a:extLst>
              </p:cNvPr>
              <p:cNvSpPr txBox="1">
                <a:spLocks noRot="1" noChangeAspect="1" noMove="1" noResize="1" noEditPoints="1" noAdjustHandles="1" noChangeArrowheads="1" noChangeShapeType="1" noTextEdit="1"/>
              </p:cNvSpPr>
              <p:nvPr/>
            </p:nvSpPr>
            <p:spPr>
              <a:xfrm>
                <a:off x="4780849" y="2019063"/>
                <a:ext cx="4034378" cy="2136739"/>
              </a:xfrm>
              <a:prstGeom prst="rect">
                <a:avLst/>
              </a:prstGeom>
              <a:blipFill>
                <a:blip r:embed="rId4"/>
                <a:stretch>
                  <a:fillRect l="-6798" t="-5128" b="-170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BDA86C0-EC6C-3680-04C8-305C0F425345}"/>
              </a:ext>
            </a:extLst>
          </p:cNvPr>
          <p:cNvSpPr txBox="1"/>
          <p:nvPr/>
        </p:nvSpPr>
        <p:spPr>
          <a:xfrm>
            <a:off x="1032464" y="1245293"/>
            <a:ext cx="3359650" cy="461665"/>
          </a:xfrm>
          <a:prstGeom prst="rect">
            <a:avLst/>
          </a:prstGeom>
          <a:noFill/>
        </p:spPr>
        <p:txBody>
          <a:bodyPr wrap="square" rtlCol="0">
            <a:spAutoFit/>
          </a:bodyPr>
          <a:lstStyle/>
          <a:p>
            <a:r>
              <a:rPr lang="en-US" sz="2400" dirty="0" err="1"/>
              <a:t>Variabile</a:t>
            </a:r>
            <a:r>
              <a:rPr lang="en-US" sz="2400" dirty="0"/>
              <a:t> de </a:t>
            </a:r>
            <a:r>
              <a:rPr lang="en-US" sz="2400" dirty="0" err="1"/>
              <a:t>decizie</a:t>
            </a:r>
            <a:endParaRPr lang="en-US" sz="24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CA0545C-BDCA-50C4-09A5-BB4AACE81B1F}"/>
                  </a:ext>
                </a:extLst>
              </p:cNvPr>
              <p:cNvSpPr txBox="1"/>
              <p:nvPr/>
            </p:nvSpPr>
            <p:spPr>
              <a:xfrm>
                <a:off x="962026" y="2006825"/>
                <a:ext cx="3222423" cy="2532616"/>
              </a:xfrm>
              <a:prstGeom prst="rect">
                <a:avLst/>
              </a:prstGeom>
              <a:noFill/>
            </p:spPr>
            <p:txBody>
              <a:bodyPr wrap="square" rtlCol="0">
                <a:spAutoFit/>
              </a:bodyPr>
              <a:lstStyle/>
              <a:p>
                <a14:m>
                  <m:oMath xmlns:m="http://schemas.openxmlformats.org/officeDocument/2006/math">
                    <m:sSub>
                      <m:sSubPr>
                        <m:ctrlPr>
                          <a:rPr lang="ro-RO" sz="1600" i="1" smtClean="0">
                            <a:latin typeface="Cambria Math" panose="02040503050406030204" pitchFamily="18" charset="0"/>
                          </a:rPr>
                        </m:ctrlPr>
                      </m:sSubPr>
                      <m:e>
                        <m:r>
                          <a:rPr lang="ro-RO" sz="1600" i="1">
                            <a:latin typeface="Cambria Math" panose="02040503050406030204" pitchFamily="18" charset="0"/>
                          </a:rPr>
                          <m:t>𝑥</m:t>
                        </m:r>
                      </m:e>
                      <m:sub>
                        <m:r>
                          <a:rPr lang="ro-RO" sz="1600" i="1">
                            <a:latin typeface="Cambria Math" panose="02040503050406030204" pitchFamily="18" charset="0"/>
                          </a:rPr>
                          <m:t>𝑖</m:t>
                        </m:r>
                      </m:sub>
                    </m:sSub>
                  </m:oMath>
                </a14:m>
                <a:r>
                  <a:rPr lang="en-US" sz="1600" dirty="0"/>
                  <a:t> - </a:t>
                </a:r>
                <a:r>
                  <a:rPr lang="en-US" sz="1600" dirty="0" err="1"/>
                  <a:t>este</a:t>
                </a:r>
                <a:r>
                  <a:rPr lang="en-US" sz="1600" dirty="0"/>
                  <a:t> </a:t>
                </a:r>
                <a:r>
                  <a:rPr lang="en-US" sz="1600" dirty="0" err="1"/>
                  <a:t>variabila</a:t>
                </a:r>
                <a:r>
                  <a:rPr lang="en-US" sz="1600" dirty="0"/>
                  <a:t> </a:t>
                </a:r>
                <a:r>
                  <a:rPr lang="en-US" sz="1600" dirty="0" err="1"/>
                  <a:t>continuă</a:t>
                </a:r>
                <a:r>
                  <a:rPr lang="en-US" sz="1600" dirty="0"/>
                  <a:t> non-</a:t>
                </a:r>
                <a:r>
                  <a:rPr lang="en-US" sz="1600" dirty="0" err="1"/>
                  <a:t>negativă</a:t>
                </a:r>
                <a:r>
                  <a:rPr lang="en-US" sz="1600" dirty="0"/>
                  <a:t> care </a:t>
                </a:r>
                <a:r>
                  <a:rPr lang="en-US" sz="1600" dirty="0" err="1"/>
                  <a:t>reprezintă</a:t>
                </a:r>
                <a:r>
                  <a:rPr lang="en-US" sz="1600" dirty="0"/>
                  <a:t> </a:t>
                </a:r>
                <a:r>
                  <a:rPr lang="en-US" sz="1600" dirty="0" err="1"/>
                  <a:t>energia</a:t>
                </a:r>
                <a:r>
                  <a:rPr lang="en-US" sz="1600" dirty="0"/>
                  <a:t> </a:t>
                </a:r>
                <a:r>
                  <a:rPr lang="en-US" sz="1600" dirty="0" err="1"/>
                  <a:t>produsă</a:t>
                </a:r>
                <a:r>
                  <a:rPr lang="en-US" sz="1600" dirty="0"/>
                  <a:t> de </a:t>
                </a:r>
                <a:r>
                  <a:rPr lang="en-US" sz="1600" dirty="0" err="1"/>
                  <a:t>centrala</a:t>
                </a:r>
                <a:r>
                  <a:rPr lang="en-US" sz="1600" dirty="0"/>
                  <a:t> 𝑖 .</a:t>
                </a:r>
              </a:p>
              <a:p>
                <a14:m>
                  <m:oMath xmlns:m="http://schemas.openxmlformats.org/officeDocument/2006/math">
                    <m:sSub>
                      <m:sSubPr>
                        <m:ctrlPr>
                          <a:rPr lang="ro-RO"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𝑡𝑜𝑡</m:t>
                        </m:r>
                      </m:sub>
                    </m:sSub>
                  </m:oMath>
                </a14:m>
                <a:r>
                  <a:rPr lang="en-US" sz="1600" dirty="0"/>
                  <a:t> - este variabila continuă non-negativă care reprezintă emisiile totale de CO2.</a:t>
                </a:r>
              </a:p>
              <a:p>
                <a14:m>
                  <m:oMath xmlns:m="http://schemas.openxmlformats.org/officeDocument/2006/math">
                    <m:sSub>
                      <m:sSubPr>
                        <m:ctrlPr>
                          <a:rPr lang="ro-RO" sz="160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i="1">
                            <a:latin typeface="Cambria Math" panose="02040503050406030204" pitchFamily="18" charset="0"/>
                          </a:rPr>
                          <m:t>𝑗</m:t>
                        </m:r>
                      </m:sub>
                    </m:sSub>
                  </m:oMath>
                </a14:m>
                <a:r>
                  <a:rPr lang="en-US" sz="1600" dirty="0"/>
                  <a:t> - </a:t>
                </a:r>
                <a:r>
                  <a:rPr lang="en-US" sz="1600" dirty="0" err="1"/>
                  <a:t>variabila</a:t>
                </a:r>
                <a:r>
                  <a:rPr lang="en-US" sz="1600" dirty="0"/>
                  <a:t> </a:t>
                </a:r>
                <a:r>
                  <a:rPr lang="en-US" sz="1600" dirty="0" err="1"/>
                  <a:t>binara</a:t>
                </a:r>
                <a:r>
                  <a:rPr lang="en-US" sz="1600" dirty="0"/>
                  <a:t> </a:t>
                </a:r>
                <a:r>
                  <a:rPr lang="en-US" sz="1600" dirty="0" err="1"/>
                  <a:t>pentru</a:t>
                </a:r>
                <a:r>
                  <a:rPr lang="en-US" sz="1600" dirty="0"/>
                  <a:t> </a:t>
                </a:r>
                <a:r>
                  <a:rPr lang="en-US" sz="1600" dirty="0" err="1"/>
                  <a:t>pragul</a:t>
                </a:r>
                <a:r>
                  <a:rPr lang="en-US" sz="1600" dirty="0"/>
                  <a:t> de </a:t>
                </a:r>
                <a:r>
                  <a:rPr lang="en-US" sz="1600" dirty="0" err="1"/>
                  <a:t>emisii</a:t>
                </a:r>
                <a:r>
                  <a:rPr lang="en-US" sz="1600" dirty="0"/>
                  <a:t> </a:t>
                </a:r>
                <a14:m>
                  <m:oMath xmlns:m="http://schemas.openxmlformats.org/officeDocument/2006/math">
                    <m:sSub>
                      <m:sSubPr>
                        <m:ctrlPr>
                          <a:rPr lang="ro-RO"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𝑗</m:t>
                        </m:r>
                      </m:sub>
                    </m:sSub>
                  </m:oMath>
                </a14:m>
                <a:r>
                  <a:rPr lang="en-US" sz="1600" dirty="0"/>
                  <a:t> ∈ {0,1}.</a:t>
                </a:r>
              </a:p>
              <a:p>
                <a:endParaRPr lang="en-US" dirty="0"/>
              </a:p>
              <a:p>
                <a:endParaRPr lang="en-US" dirty="0"/>
              </a:p>
            </p:txBody>
          </p:sp>
        </mc:Choice>
        <mc:Fallback>
          <p:sp>
            <p:nvSpPr>
              <p:cNvPr id="6" name="TextBox 5">
                <a:extLst>
                  <a:ext uri="{FF2B5EF4-FFF2-40B4-BE49-F238E27FC236}">
                    <a16:creationId xmlns:a16="http://schemas.microsoft.com/office/drawing/2014/main" id="{2CA0545C-BDCA-50C4-09A5-BB4AACE81B1F}"/>
                  </a:ext>
                </a:extLst>
              </p:cNvPr>
              <p:cNvSpPr txBox="1">
                <a:spLocks noRot="1" noChangeAspect="1" noMove="1" noResize="1" noEditPoints="1" noAdjustHandles="1" noChangeArrowheads="1" noChangeShapeType="1" noTextEdit="1"/>
              </p:cNvSpPr>
              <p:nvPr/>
            </p:nvSpPr>
            <p:spPr>
              <a:xfrm>
                <a:off x="962026" y="2006825"/>
                <a:ext cx="3222423" cy="2532616"/>
              </a:xfrm>
              <a:prstGeom prst="rect">
                <a:avLst/>
              </a:prstGeom>
              <a:blipFill>
                <a:blip r:embed="rId5"/>
                <a:stretch>
                  <a:fillRect l="-1136" t="-721"/>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D3A11-9689-CA9F-75ED-3341E104B88C}"/>
              </a:ext>
            </a:extLst>
          </p:cNvPr>
          <p:cNvSpPr txBox="1"/>
          <p:nvPr/>
        </p:nvSpPr>
        <p:spPr>
          <a:xfrm>
            <a:off x="3360771" y="616450"/>
            <a:ext cx="2422458" cy="523220"/>
          </a:xfrm>
          <a:prstGeom prst="rect">
            <a:avLst/>
          </a:prstGeom>
          <a:noFill/>
        </p:spPr>
        <p:txBody>
          <a:bodyPr wrap="none" rtlCol="0">
            <a:spAutoFit/>
          </a:bodyPr>
          <a:lstStyle/>
          <a:p>
            <a:r>
              <a:rPr lang="en-US" sz="2800" b="1" dirty="0" err="1"/>
              <a:t>Constrangeri</a:t>
            </a:r>
            <a:endParaRPr lang="en-US" sz="280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C95B5F-9E8D-AAB9-001B-44F0523CC5D0}"/>
                  </a:ext>
                </a:extLst>
              </p:cNvPr>
              <p:cNvSpPr txBox="1"/>
              <p:nvPr/>
            </p:nvSpPr>
            <p:spPr>
              <a:xfrm>
                <a:off x="1232897" y="1443391"/>
                <a:ext cx="7284380" cy="2941062"/>
              </a:xfrm>
              <a:prstGeom prst="rect">
                <a:avLst/>
              </a:prstGeom>
              <a:noFill/>
            </p:spPr>
            <p:txBody>
              <a:bodyPr wrap="square" rtlCol="0">
                <a:spAutoFit/>
              </a:bodyPr>
              <a:lstStyle/>
              <a:p>
                <a:pPr marL="342900" indent="-342900">
                  <a:buAutoNum type="arabicPeriod"/>
                </a:pPr>
                <a:r>
                  <a:rPr lang="en-US" dirty="0"/>
                  <a:t>Satisfacerea </a:t>
                </a:r>
                <a:r>
                  <a:rPr lang="en-US" dirty="0" err="1"/>
                  <a:t>cererii</a:t>
                </a:r>
                <a:r>
                  <a:rPr lang="en-US" dirty="0"/>
                  <a:t> de </a:t>
                </a:r>
                <a:r>
                  <a:rPr lang="en-US" dirty="0" err="1"/>
                  <a:t>energie</a:t>
                </a:r>
                <a:r>
                  <a:rPr lang="en-US" dirty="0"/>
                  <a:t>: </a:t>
                </a:r>
                <a14:m>
                  <m:oMath xmlns:m="http://schemas.openxmlformats.org/officeDocument/2006/math">
                    <m:nary>
                      <m:naryPr>
                        <m:chr m:val="∑"/>
                        <m:limLoc m:val="subSup"/>
                        <m:ctrlPr>
                          <a:rPr lang="en-US" sz="1400" i="1" smtClean="0">
                            <a:latin typeface="Cambria Math" panose="02040503050406030204" pitchFamily="18" charset="0"/>
                          </a:rPr>
                        </m:ctrlPr>
                      </m:naryPr>
                      <m:sub>
                        <m:r>
                          <m:rPr>
                            <m:brk m:alnAt="25"/>
                          </m:rPr>
                          <a:rPr lang="ro-RO" sz="1400" b="0" i="1" smtClean="0">
                            <a:latin typeface="Cambria Math" panose="02040503050406030204" pitchFamily="18" charset="0"/>
                          </a:rPr>
                          <m:t>𝑖</m:t>
                        </m:r>
                        <m:r>
                          <a:rPr lang="ro-RO" sz="1400" b="0" i="1" smtClean="0">
                            <a:latin typeface="Cambria Math" panose="02040503050406030204" pitchFamily="18" charset="0"/>
                          </a:rPr>
                          <m:t>=1</m:t>
                        </m:r>
                      </m:sub>
                      <m:sup>
                        <m:r>
                          <a:rPr lang="ro-RO" sz="1400" b="0" i="1" smtClean="0">
                            <a:latin typeface="Cambria Math" panose="02040503050406030204" pitchFamily="18" charset="0"/>
                          </a:rPr>
                          <m:t>4</m:t>
                        </m:r>
                      </m:sup>
                      <m:e>
                        <m:sSub>
                          <m:sSubPr>
                            <m:ctrlPr>
                              <a:rPr lang="ro-RO" i="1">
                                <a:latin typeface="Cambria Math" panose="02040503050406030204" pitchFamily="18" charset="0"/>
                              </a:rPr>
                            </m:ctrlPr>
                          </m:sSubPr>
                          <m:e>
                            <m:r>
                              <a:rPr lang="ro-RO" i="1">
                                <a:latin typeface="Cambria Math" panose="02040503050406030204" pitchFamily="18" charset="0"/>
                              </a:rPr>
                              <m:t>𝑥</m:t>
                            </m:r>
                          </m:e>
                          <m:sub>
                            <m:r>
                              <a:rPr lang="ro-RO" i="1">
                                <a:latin typeface="Cambria Math" panose="02040503050406030204" pitchFamily="18" charset="0"/>
                              </a:rPr>
                              <m:t>𝑖</m:t>
                            </m:r>
                          </m:sub>
                        </m:sSub>
                      </m:e>
                    </m:nary>
                  </m:oMath>
                </a14:m>
                <a:r>
                  <a:rPr lang="en-US" dirty="0"/>
                  <a:t> ≥ </a:t>
                </a:r>
                <a:r>
                  <a:rPr lang="en-US" dirty="0" err="1"/>
                  <a:t>cererea</a:t>
                </a:r>
                <a:r>
                  <a:rPr lang="en-US" dirty="0"/>
                  <a:t> </a:t>
                </a:r>
                <a:r>
                  <a:rPr lang="en-US" dirty="0" err="1"/>
                  <a:t>clientului</a:t>
                </a:r>
                <a:endParaRPr lang="en-US" dirty="0"/>
              </a:p>
              <a:p>
                <a:pPr marL="342900" indent="-342900">
                  <a:buAutoNum type="arabicPeriod"/>
                </a:pPr>
                <a:endParaRPr lang="en-US" dirty="0"/>
              </a:p>
              <a:p>
                <a:pPr marL="342900" indent="-342900">
                  <a:buAutoNum type="arabicPeriod"/>
                </a:pPr>
                <a:r>
                  <a:rPr lang="en-US" dirty="0" err="1"/>
                  <a:t>Capacitatea</a:t>
                </a:r>
                <a:r>
                  <a:rPr lang="en-US" dirty="0"/>
                  <a:t> </a:t>
                </a:r>
                <a:r>
                  <a:rPr lang="en-US" dirty="0" err="1"/>
                  <a:t>maximă</a:t>
                </a:r>
                <a:r>
                  <a:rPr lang="en-US" dirty="0"/>
                  <a:t> de </a:t>
                </a:r>
                <a:r>
                  <a:rPr lang="en-US" dirty="0" err="1"/>
                  <a:t>producție</a:t>
                </a:r>
                <a:r>
                  <a:rPr lang="en-US" dirty="0"/>
                  <a:t> </a:t>
                </a:r>
                <a:r>
                  <a:rPr lang="en-US" dirty="0" err="1"/>
                  <a:t>pentru</a:t>
                </a:r>
                <a:r>
                  <a:rPr lang="en-US" dirty="0"/>
                  <a:t> </a:t>
                </a:r>
                <a:r>
                  <a:rPr lang="en-US" dirty="0" err="1"/>
                  <a:t>fiecare</a:t>
                </a:r>
                <a:r>
                  <a:rPr lang="en-US" dirty="0"/>
                  <a:t> </a:t>
                </a:r>
                <a:r>
                  <a:rPr lang="en-US" dirty="0" err="1"/>
                  <a:t>centrală</a:t>
                </a:r>
                <a:r>
                  <a:rPr lang="en-US" dirty="0"/>
                  <a:t>:</a:t>
                </a:r>
                <a:r>
                  <a:rPr lang="ro-RO" dirty="0"/>
                  <a:t> </a:t>
                </a:r>
                <a14:m>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𝑥</m:t>
                        </m:r>
                      </m:e>
                      <m:sub>
                        <m:r>
                          <a:rPr lang="ro-RO" i="1">
                            <a:latin typeface="Cambria Math" panose="02040503050406030204" pitchFamily="18" charset="0"/>
                          </a:rPr>
                          <m:t>𝑖</m:t>
                        </m:r>
                      </m:sub>
                    </m:sSub>
                  </m:oMath>
                </a14:m>
                <a:r>
                  <a:rPr lang="en-US" dirty="0"/>
                  <a:t> ≤ </a:t>
                </a:r>
                <a14:m>
                  <m:oMath xmlns:m="http://schemas.openxmlformats.org/officeDocument/2006/math">
                    <m:sSub>
                      <m:sSubPr>
                        <m:ctrlPr>
                          <a:rPr lang="ro-RO" i="1">
                            <a:latin typeface="Cambria Math" panose="02040503050406030204" pitchFamily="18" charset="0"/>
                          </a:rPr>
                        </m:ctrlPr>
                      </m:sSubPr>
                      <m:e>
                        <m:r>
                          <a:rPr lang="en-US" b="0" i="1" smtClean="0">
                            <a:latin typeface="Cambria Math" panose="02040503050406030204" pitchFamily="18" charset="0"/>
                          </a:rPr>
                          <m:t>𝐶</m:t>
                        </m:r>
                      </m:e>
                      <m:sub>
                        <m:r>
                          <a:rPr lang="ro-RO" i="1">
                            <a:latin typeface="Cambria Math" panose="02040503050406030204" pitchFamily="18" charset="0"/>
                          </a:rPr>
                          <m:t>𝑖</m:t>
                        </m:r>
                      </m:sub>
                    </m:sSub>
                  </m:oMath>
                </a14:m>
                <a:r>
                  <a:rPr lang="en-US" dirty="0"/>
                  <a:t> ;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𝐶</m:t>
                        </m:r>
                      </m:e>
                      <m:sub>
                        <m:r>
                          <a:rPr lang="ro-RO" i="1">
                            <a:latin typeface="Cambria Math" panose="02040503050406030204" pitchFamily="18" charset="0"/>
                          </a:rPr>
                          <m:t>𝑖</m:t>
                        </m:r>
                      </m:sub>
                    </m:sSub>
                  </m:oMath>
                </a14:m>
                <a:r>
                  <a:rPr lang="en-US" dirty="0"/>
                  <a:t> - </a:t>
                </a:r>
                <a:r>
                  <a:rPr lang="en-US" dirty="0" err="1"/>
                  <a:t>capacitatea</a:t>
                </a:r>
                <a:r>
                  <a:rPr lang="en-US" dirty="0"/>
                  <a:t> </a:t>
                </a:r>
                <a:r>
                  <a:rPr lang="en-US" dirty="0" err="1"/>
                  <a:t>maximă</a:t>
                </a:r>
                <a:r>
                  <a:rPr lang="en-US" dirty="0"/>
                  <a:t> de </a:t>
                </a:r>
                <a:r>
                  <a:rPr lang="en-US" dirty="0" err="1"/>
                  <a:t>producție</a:t>
                </a:r>
                <a:r>
                  <a:rPr lang="en-US" dirty="0"/>
                  <a:t> a </a:t>
                </a:r>
                <a:r>
                  <a:rPr lang="en-US" dirty="0" err="1"/>
                  <a:t>centralei</a:t>
                </a:r>
                <a:r>
                  <a:rPr lang="en-US" dirty="0"/>
                  <a:t> 𝑖 .</a:t>
                </a:r>
              </a:p>
              <a:p>
                <a:pPr marL="342900" indent="-342900">
                  <a:buAutoNum type="arabicPeriod"/>
                </a:pPr>
                <a:endParaRPr lang="en-US" dirty="0"/>
              </a:p>
              <a:p>
                <a:pPr marL="342900" indent="-342900">
                  <a:buAutoNum type="arabicPeriod" startAt="3"/>
                </a:pPr>
                <a:r>
                  <a:rPr lang="en-US" dirty="0" err="1"/>
                  <a:t>Emisii</a:t>
                </a:r>
                <a:r>
                  <a:rPr lang="en-US" dirty="0"/>
                  <a:t> </a:t>
                </a:r>
                <a:r>
                  <a:rPr lang="en-US" dirty="0" err="1"/>
                  <a:t>totale</a:t>
                </a:r>
                <a:r>
                  <a:rPr lang="en-US" dirty="0"/>
                  <a:t> de CO2 </a:t>
                </a:r>
                <a:r>
                  <a:rPr lang="en-US" dirty="0" err="1"/>
                  <a:t>e_tot</a:t>
                </a:r>
                <a:r>
                  <a:rPr lang="en-US" dirty="0"/>
                  <a:t> = </a:t>
                </a:r>
                <a14:m>
                  <m:oMath xmlns:m="http://schemas.openxmlformats.org/officeDocument/2006/math">
                    <m:nary>
                      <m:naryPr>
                        <m:chr m:val="∑"/>
                        <m:limLoc m:val="subSup"/>
                        <m:ctrlPr>
                          <a:rPr lang="en-US" sz="1400" i="1" smtClean="0">
                            <a:latin typeface="Cambria Math" panose="02040503050406030204" pitchFamily="18" charset="0"/>
                          </a:rPr>
                        </m:ctrlPr>
                      </m:naryPr>
                      <m:sub>
                        <m:r>
                          <m:rPr>
                            <m:brk m:alnAt="25"/>
                          </m:rPr>
                          <a:rPr lang="en-US" sz="1400" b="0" i="1" smtClean="0">
                            <a:latin typeface="Cambria Math" panose="02040503050406030204" pitchFamily="18" charset="0"/>
                          </a:rPr>
                          <m:t>𝑒</m:t>
                        </m:r>
                        <m:r>
                          <a:rPr lang="ro-RO" sz="1400" b="0" i="1" smtClean="0">
                            <a:latin typeface="Cambria Math" panose="02040503050406030204" pitchFamily="18" charset="0"/>
                          </a:rPr>
                          <m:t>=1</m:t>
                        </m:r>
                      </m:sub>
                      <m:sup>
                        <m:r>
                          <a:rPr lang="ro-RO" sz="1400" b="0" i="1" smtClean="0">
                            <a:latin typeface="Cambria Math" panose="02040503050406030204" pitchFamily="18" charset="0"/>
                          </a:rPr>
                          <m:t>4</m:t>
                        </m:r>
                      </m:sup>
                      <m:e>
                        <m:sSub>
                          <m:sSubPr>
                            <m:ctrlPr>
                              <a:rPr lang="ro-RO" i="1">
                                <a:latin typeface="Cambria Math" panose="02040503050406030204" pitchFamily="18" charset="0"/>
                              </a:rPr>
                            </m:ctrlPr>
                          </m:sSubPr>
                          <m:e>
                            <m:r>
                              <a:rPr lang="ro-RO" i="1">
                                <a:latin typeface="Cambria Math" panose="02040503050406030204" pitchFamily="18" charset="0"/>
                              </a:rPr>
                              <m:t>𝑥</m:t>
                            </m:r>
                          </m:e>
                          <m:sub>
                            <m:r>
                              <a:rPr lang="ro-RO" i="1">
                                <a:latin typeface="Cambria Math" panose="02040503050406030204" pitchFamily="18" charset="0"/>
                              </a:rPr>
                              <m:t>𝑖</m:t>
                            </m:r>
                          </m:sub>
                        </m:sSub>
                      </m:e>
                    </m:nary>
                  </m:oMath>
                </a14:m>
                <a:r>
                  <a:rPr lang="en-US" dirty="0"/>
                  <a:t> *</a:t>
                </a:r>
                <a:r>
                  <a:rPr lang="en-US" i="1" dirty="0"/>
                  <a:t> </a:t>
                </a:r>
                <a14:m>
                  <m:oMath xmlns:m="http://schemas.openxmlformats.org/officeDocument/2006/math">
                    <m:sSub>
                      <m:sSubPr>
                        <m:ctrlPr>
                          <a:rPr lang="ro-RO" i="1">
                            <a:latin typeface="Cambria Math" panose="02040503050406030204" pitchFamily="18" charset="0"/>
                          </a:rPr>
                        </m:ctrlPr>
                      </m:sSubPr>
                      <m:e>
                        <m:r>
                          <a:rPr lang="en-US" b="0" i="1" smtClean="0">
                            <a:latin typeface="Cambria Math" panose="02040503050406030204" pitchFamily="18" charset="0"/>
                          </a:rPr>
                          <m:t>𝑒</m:t>
                        </m:r>
                      </m:e>
                      <m:sub>
                        <m:r>
                          <a:rPr lang="ro-RO" i="1">
                            <a:latin typeface="Cambria Math" panose="02040503050406030204" pitchFamily="18" charset="0"/>
                          </a:rPr>
                          <m:t>𝑖</m:t>
                        </m:r>
                      </m:sub>
                    </m:sSub>
                    <m:r>
                      <a:rPr lang="ro-RO" i="1">
                        <a:latin typeface="Cambria Math" panose="02040503050406030204" pitchFamily="18" charset="0"/>
                      </a:rPr>
                      <m:t> </m:t>
                    </m:r>
                  </m:oMath>
                </a14:m>
                <a:r>
                  <a:rPr lang="en-US" dirty="0"/>
                  <a:t>​ ;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𝑒</m:t>
                        </m:r>
                      </m:e>
                      <m:sub>
                        <m:r>
                          <a:rPr lang="ro-RO" i="1">
                            <a:latin typeface="Cambria Math" panose="02040503050406030204" pitchFamily="18" charset="0"/>
                          </a:rPr>
                          <m:t>𝑖</m:t>
                        </m:r>
                      </m:sub>
                    </m:sSub>
                  </m:oMath>
                </a14:m>
                <a:r>
                  <a:rPr lang="en-US" dirty="0"/>
                  <a:t>- </a:t>
                </a:r>
                <a:r>
                  <a:rPr lang="en-US" dirty="0" err="1"/>
                  <a:t>reprezintă</a:t>
                </a:r>
                <a:r>
                  <a:rPr lang="en-US" dirty="0"/>
                  <a:t> </a:t>
                </a:r>
                <a:r>
                  <a:rPr lang="en-US" dirty="0" err="1"/>
                  <a:t>emisiile</a:t>
                </a:r>
                <a:r>
                  <a:rPr lang="en-US" dirty="0"/>
                  <a:t> de CO2 per </a:t>
                </a:r>
                <a:r>
                  <a:rPr lang="en-US" dirty="0" err="1"/>
                  <a:t>unitate</a:t>
                </a:r>
                <a:r>
                  <a:rPr lang="en-US" dirty="0"/>
                  <a:t> de </a:t>
                </a:r>
                <a:r>
                  <a:rPr lang="en-US" dirty="0" err="1"/>
                  <a:t>energie</a:t>
                </a:r>
                <a:r>
                  <a:rPr lang="en-US" dirty="0"/>
                  <a:t> </a:t>
                </a:r>
                <a:r>
                  <a:rPr lang="en-US" dirty="0" err="1"/>
                  <a:t>produse</a:t>
                </a:r>
                <a:r>
                  <a:rPr lang="en-US" dirty="0"/>
                  <a:t> de </a:t>
                </a:r>
                <a:r>
                  <a:rPr lang="en-US" dirty="0" err="1"/>
                  <a:t>centrala</a:t>
                </a:r>
                <a:r>
                  <a:rPr lang="en-US" dirty="0"/>
                  <a:t> 𝑖</a:t>
                </a:r>
                <a:r>
                  <a:rPr lang="en-US" i="1" dirty="0"/>
                  <a:t>.</a:t>
                </a:r>
              </a:p>
              <a:p>
                <a:pPr marL="342900" indent="-342900">
                  <a:buAutoNum type="arabicPeriod" startAt="3"/>
                </a:pPr>
                <a:endParaRPr lang="en-US" i="1" dirty="0"/>
              </a:p>
              <a:p>
                <a:pPr marL="342900" indent="-342900">
                  <a:buAutoNum type="arabicPeriod" startAt="3"/>
                </a:pPr>
                <a:r>
                  <a:rPr lang="pt-BR" dirty="0"/>
                  <a:t>Constrângerea pentru pragurile de emisii de CO2:</a:t>
                </a:r>
              </a:p>
              <a:p>
                <a:r>
                  <a:rPr lang="pt-BR" dirty="0"/>
                  <a:t>            a) Pentru primul prag: </a:t>
                </a:r>
                <a14:m>
                  <m:oMath xmlns:m="http://schemas.openxmlformats.org/officeDocument/2006/math">
                    <m:nary>
                      <m:naryPr>
                        <m:chr m:val="∑"/>
                        <m:limLoc m:val="subSup"/>
                        <m:ctrlPr>
                          <a:rPr lang="en-US" sz="1400" i="1" smtClean="0">
                            <a:latin typeface="Cambria Math" panose="02040503050406030204" pitchFamily="18" charset="0"/>
                          </a:rPr>
                        </m:ctrlPr>
                      </m:naryPr>
                      <m:sub>
                        <m:r>
                          <m:rPr>
                            <m:brk m:alnAt="25"/>
                          </m:rPr>
                          <a:rPr lang="en-US" sz="1400" b="0" i="1" smtClean="0">
                            <a:latin typeface="Cambria Math" panose="02040503050406030204" pitchFamily="18" charset="0"/>
                          </a:rPr>
                          <m:t>𝑒</m:t>
                        </m:r>
                        <m:r>
                          <a:rPr lang="ro-RO" sz="1400" b="0" i="1" smtClean="0">
                            <a:latin typeface="Cambria Math" panose="02040503050406030204" pitchFamily="18" charset="0"/>
                          </a:rPr>
                          <m:t>=1</m:t>
                        </m:r>
                      </m:sub>
                      <m:sup>
                        <m:r>
                          <a:rPr lang="ro-RO" sz="1400" b="0" i="1" smtClean="0">
                            <a:latin typeface="Cambria Math" panose="02040503050406030204" pitchFamily="18" charset="0"/>
                          </a:rPr>
                          <m:t>4</m:t>
                        </m:r>
                      </m:sup>
                      <m:e>
                        <m:sSub>
                          <m:sSubPr>
                            <m:ctrlPr>
                              <a:rPr lang="ro-RO" i="1">
                                <a:latin typeface="Cambria Math" panose="02040503050406030204" pitchFamily="18" charset="0"/>
                              </a:rPr>
                            </m:ctrlPr>
                          </m:sSubPr>
                          <m:e>
                            <m:r>
                              <a:rPr lang="ro-RO" i="1">
                                <a:latin typeface="Cambria Math" panose="02040503050406030204" pitchFamily="18" charset="0"/>
                              </a:rPr>
                              <m:t>𝑥</m:t>
                            </m:r>
                          </m:e>
                          <m:sub>
                            <m:r>
                              <a:rPr lang="ro-RO" i="1">
                                <a:latin typeface="Cambria Math" panose="02040503050406030204" pitchFamily="18" charset="0"/>
                              </a:rPr>
                              <m:t>𝑖</m:t>
                            </m:r>
                          </m:sub>
                        </m:sSub>
                      </m:e>
                    </m:nary>
                  </m:oMath>
                </a14:m>
                <a:r>
                  <a:rPr lang="en-US" dirty="0"/>
                  <a:t> *</a:t>
                </a:r>
                <a:r>
                  <a:rPr lang="en-US" i="1" dirty="0"/>
                  <a:t> </a:t>
                </a:r>
                <a14:m>
                  <m:oMath xmlns:m="http://schemas.openxmlformats.org/officeDocument/2006/math">
                    <m:sSub>
                      <m:sSubPr>
                        <m:ctrlPr>
                          <a:rPr lang="ro-RO" i="1">
                            <a:latin typeface="Cambria Math" panose="02040503050406030204" pitchFamily="18" charset="0"/>
                          </a:rPr>
                        </m:ctrlPr>
                      </m:sSubPr>
                      <m:e>
                        <m:r>
                          <a:rPr lang="en-US" b="0" i="1" smtClean="0">
                            <a:latin typeface="Cambria Math" panose="02040503050406030204" pitchFamily="18" charset="0"/>
                          </a:rPr>
                          <m:t>𝑒</m:t>
                        </m:r>
                      </m:e>
                      <m:sub>
                        <m:r>
                          <a:rPr lang="ro-RO" i="1">
                            <a:latin typeface="Cambria Math" panose="02040503050406030204" pitchFamily="18" charset="0"/>
                          </a:rPr>
                          <m:t>𝑖</m:t>
                        </m:r>
                      </m:sub>
                    </m:sSub>
                  </m:oMath>
                </a14:m>
                <a:r>
                  <a:rPr lang="en-US" dirty="0"/>
                  <a:t> ≤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1</m:t>
                        </m:r>
                      </m:sub>
                    </m:sSub>
                  </m:oMath>
                </a14:m>
                <a:r>
                  <a:rPr lang="en-US" dirty="0"/>
                  <a:t> + 1000 * </a:t>
                </a:r>
                <a14:m>
                  <m:oMath xmlns:m="http://schemas.openxmlformats.org/officeDocument/2006/math">
                    <m:sSub>
                      <m:sSubPr>
                        <m:ctrlPr>
                          <a:rPr lang="ro-RO"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ro-RO" i="1">
                        <a:latin typeface="Cambria Math" panose="02040503050406030204" pitchFamily="18" charset="0"/>
                      </a:rPr>
                      <m:t> </m:t>
                    </m:r>
                  </m:oMath>
                </a14:m>
                <a:br>
                  <a:rPr lang="en-US" dirty="0"/>
                </a:br>
                <a:r>
                  <a:rPr lang="en-US" dirty="0"/>
                  <a:t>            b) </a:t>
                </a:r>
                <a:r>
                  <a:rPr lang="en-US" dirty="0" err="1"/>
                  <a:t>Pentru</a:t>
                </a:r>
                <a:r>
                  <a:rPr lang="en-US" dirty="0"/>
                  <a:t> </a:t>
                </a:r>
                <a:r>
                  <a:rPr lang="en-US" dirty="0" err="1"/>
                  <a:t>celelate</a:t>
                </a:r>
                <a:r>
                  <a:rPr lang="en-US" dirty="0"/>
                  <a:t> </a:t>
                </a:r>
                <a:r>
                  <a:rPr lang="en-US" dirty="0" err="1"/>
                  <a:t>praguri</a:t>
                </a:r>
                <a:r>
                  <a:rPr lang="en-US" dirty="0"/>
                  <a:t> : </a:t>
                </a:r>
                <a14:m>
                  <m:oMath xmlns:m="http://schemas.openxmlformats.org/officeDocument/2006/math">
                    <m:sSub>
                      <m:sSubPr>
                        <m:ctrlPr>
                          <a:rPr lang="ro-RO"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−1</m:t>
                        </m:r>
                      </m:sub>
                    </m:sSub>
                  </m:oMath>
                </a14:m>
                <a:r>
                  <a:rPr lang="en-US" dirty="0"/>
                  <a:t> + 1 ≤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𝑒</m:t>
                        </m:r>
                        <m:r>
                          <a:rPr lang="ro-RO" i="1">
                            <a:latin typeface="Cambria Math" panose="02040503050406030204" pitchFamily="18" charset="0"/>
                          </a:rPr>
                          <m:t>=1</m:t>
                        </m:r>
                      </m:sub>
                      <m:sup>
                        <m:r>
                          <a:rPr lang="ro-RO" i="1">
                            <a:latin typeface="Cambria Math" panose="02040503050406030204" pitchFamily="18" charset="0"/>
                          </a:rPr>
                          <m:t>4</m:t>
                        </m:r>
                      </m:sup>
                      <m:e>
                        <m:sSub>
                          <m:sSubPr>
                            <m:ctrlPr>
                              <a:rPr lang="ro-RO" i="1">
                                <a:latin typeface="Cambria Math" panose="02040503050406030204" pitchFamily="18" charset="0"/>
                              </a:rPr>
                            </m:ctrlPr>
                          </m:sSubPr>
                          <m:e>
                            <m:r>
                              <a:rPr lang="ro-RO" i="1">
                                <a:latin typeface="Cambria Math" panose="02040503050406030204" pitchFamily="18" charset="0"/>
                              </a:rPr>
                              <m:t>𝑥</m:t>
                            </m:r>
                          </m:e>
                          <m:sub>
                            <m:r>
                              <a:rPr lang="ro-RO" i="1">
                                <a:latin typeface="Cambria Math" panose="02040503050406030204" pitchFamily="18" charset="0"/>
                              </a:rPr>
                              <m:t>𝑖</m:t>
                            </m:r>
                          </m:sub>
                        </m:sSub>
                      </m:e>
                    </m:nary>
                  </m:oMath>
                </a14:m>
                <a:r>
                  <a:rPr lang="en-US" dirty="0"/>
                  <a:t> *</a:t>
                </a:r>
                <a:r>
                  <a:rPr lang="en-US" i="1" dirty="0"/>
                  <a:t>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𝑒</m:t>
                        </m:r>
                      </m:e>
                      <m:sub>
                        <m:r>
                          <a:rPr lang="ro-RO" i="1">
                            <a:latin typeface="Cambria Math" panose="02040503050406030204" pitchFamily="18" charset="0"/>
                          </a:rPr>
                          <m:t>𝑖</m:t>
                        </m:r>
                      </m:sub>
                    </m:sSub>
                    <m:r>
                      <a:rPr lang="ro-RO" i="1">
                        <a:latin typeface="Cambria Math" panose="02040503050406030204" pitchFamily="18" charset="0"/>
                      </a:rPr>
                      <m:t> </m:t>
                    </m:r>
                  </m:oMath>
                </a14:m>
                <a:r>
                  <a:rPr lang="en-US" dirty="0"/>
                  <a:t>≤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+ 1000 * </a:t>
                </a:r>
                <a14:m>
                  <m:oMath xmlns:m="http://schemas.openxmlformats.org/officeDocument/2006/math">
                    <m:sSub>
                      <m:sSubPr>
                        <m:ctrlPr>
                          <a:rPr lang="ro-RO"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ro-RO" i="1">
                        <a:latin typeface="Cambria Math" panose="02040503050406030204" pitchFamily="18" charset="0"/>
                      </a:rPr>
                      <m:t> </m:t>
                    </m:r>
                  </m:oMath>
                </a14:m>
                <a:endParaRPr lang="en-US" dirty="0"/>
              </a:p>
              <a:p>
                <a:endParaRPr lang="en-US" dirty="0"/>
              </a:p>
              <a:p>
                <a:r>
                  <a:rPr lang="en-US" dirty="0"/>
                  <a:t>       </a:t>
                </a:r>
              </a:p>
            </p:txBody>
          </p:sp>
        </mc:Choice>
        <mc:Fallback xmlns="">
          <p:sp>
            <p:nvSpPr>
              <p:cNvPr id="3" name="TextBox 2">
                <a:extLst>
                  <a:ext uri="{FF2B5EF4-FFF2-40B4-BE49-F238E27FC236}">
                    <a16:creationId xmlns:a16="http://schemas.microsoft.com/office/drawing/2014/main" id="{A2C95B5F-9E8D-AAB9-001B-44F0523CC5D0}"/>
                  </a:ext>
                </a:extLst>
              </p:cNvPr>
              <p:cNvSpPr txBox="1">
                <a:spLocks noRot="1" noChangeAspect="1" noMove="1" noResize="1" noEditPoints="1" noAdjustHandles="1" noChangeArrowheads="1" noChangeShapeType="1" noTextEdit="1"/>
              </p:cNvSpPr>
              <p:nvPr/>
            </p:nvSpPr>
            <p:spPr>
              <a:xfrm>
                <a:off x="1232897" y="1443391"/>
                <a:ext cx="7284380" cy="2941062"/>
              </a:xfrm>
              <a:prstGeom prst="rect">
                <a:avLst/>
              </a:prstGeom>
              <a:blipFill>
                <a:blip r:embed="rId2"/>
                <a:stretch>
                  <a:fillRect l="-84" t="-10373" b="-1037"/>
                </a:stretch>
              </a:blipFill>
            </p:spPr>
            <p:txBody>
              <a:bodyPr/>
              <a:lstStyle/>
              <a:p>
                <a:r>
                  <a:rPr lang="en-US">
                    <a:noFill/>
                  </a:rPr>
                  <a:t> </a:t>
                </a:r>
              </a:p>
            </p:txBody>
          </p:sp>
        </mc:Fallback>
      </mc:AlternateContent>
    </p:spTree>
    <p:extLst>
      <p:ext uri="{BB962C8B-B14F-4D97-AF65-F5344CB8AC3E}">
        <p14:creationId xmlns:p14="http://schemas.microsoft.com/office/powerpoint/2010/main" val="109213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6"/>
          <p:cNvSpPr txBox="1">
            <a:spLocks noGrp="1"/>
          </p:cNvSpPr>
          <p:nvPr>
            <p:ph type="title"/>
          </p:nvPr>
        </p:nvSpPr>
        <p:spPr>
          <a:xfrm>
            <a:off x="1681135" y="475434"/>
            <a:ext cx="5607000" cy="9183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Solutionarea problemei</a:t>
            </a:r>
            <a:endParaRPr sz="2000" dirty="0"/>
          </a:p>
        </p:txBody>
      </p:sp>
      <p:grpSp>
        <p:nvGrpSpPr>
          <p:cNvPr id="521" name="Google Shape;521;p46"/>
          <p:cNvGrpSpPr/>
          <p:nvPr/>
        </p:nvGrpSpPr>
        <p:grpSpPr>
          <a:xfrm>
            <a:off x="215091" y="252432"/>
            <a:ext cx="2115668" cy="1554207"/>
            <a:chOff x="235261" y="252432"/>
            <a:chExt cx="2115668" cy="1554207"/>
          </a:xfrm>
        </p:grpSpPr>
        <p:pic>
          <p:nvPicPr>
            <p:cNvPr id="522" name="Google Shape;522;p46"/>
            <p:cNvPicPr preferRelativeResize="0"/>
            <p:nvPr/>
          </p:nvPicPr>
          <p:blipFill>
            <a:blip r:embed="rId3">
              <a:alphaModFix amt="60000"/>
            </a:blip>
            <a:stretch>
              <a:fillRect/>
            </a:stretch>
          </p:blipFill>
          <p:spPr>
            <a:xfrm rot="7234041">
              <a:off x="423475" y="480798"/>
              <a:ext cx="1156850" cy="1097476"/>
            </a:xfrm>
            <a:prstGeom prst="rect">
              <a:avLst/>
            </a:prstGeom>
            <a:noFill/>
            <a:ln>
              <a:noFill/>
            </a:ln>
          </p:spPr>
        </p:pic>
        <p:pic>
          <p:nvPicPr>
            <p:cNvPr id="523" name="Google Shape;523;p46"/>
            <p:cNvPicPr preferRelativeResize="0"/>
            <p:nvPr/>
          </p:nvPicPr>
          <p:blipFill>
            <a:blip r:embed="rId4">
              <a:alphaModFix amt="60000"/>
            </a:blip>
            <a:stretch>
              <a:fillRect/>
            </a:stretch>
          </p:blipFill>
          <p:spPr>
            <a:xfrm>
              <a:off x="802368" y="345166"/>
              <a:ext cx="1548561" cy="1368722"/>
            </a:xfrm>
            <a:prstGeom prst="rect">
              <a:avLst/>
            </a:prstGeom>
            <a:noFill/>
            <a:ln>
              <a:noFill/>
            </a:ln>
          </p:spPr>
        </p:pic>
      </p:grpSp>
      <p:sp>
        <p:nvSpPr>
          <p:cNvPr id="3" name="TextBox 2">
            <a:extLst>
              <a:ext uri="{FF2B5EF4-FFF2-40B4-BE49-F238E27FC236}">
                <a16:creationId xmlns:a16="http://schemas.microsoft.com/office/drawing/2014/main" id="{D39BC217-5395-0510-A6C6-682E94FCD7B2}"/>
              </a:ext>
            </a:extLst>
          </p:cNvPr>
          <p:cNvSpPr txBox="1"/>
          <p:nvPr/>
        </p:nvSpPr>
        <p:spPr>
          <a:xfrm>
            <a:off x="981730" y="1393822"/>
            <a:ext cx="6626057" cy="3293209"/>
          </a:xfrm>
          <a:prstGeom prst="rect">
            <a:avLst/>
          </a:prstGeom>
          <a:noFill/>
        </p:spPr>
        <p:txBody>
          <a:bodyPr wrap="square" rtlCol="0">
            <a:spAutoFit/>
          </a:bodyPr>
          <a:lstStyle/>
          <a:p>
            <a:r>
              <a:rPr lang="en-US" sz="1600" dirty="0"/>
              <a:t>1. </a:t>
            </a:r>
            <a:r>
              <a:rPr lang="en-US" sz="1600" dirty="0" err="1"/>
              <a:t>Definirea</a:t>
            </a:r>
            <a:r>
              <a:rPr lang="en-US" sz="1600" dirty="0"/>
              <a:t> </a:t>
            </a:r>
            <a:r>
              <a:rPr lang="en-US" sz="1600" dirty="0" err="1"/>
              <a:t>datelor</a:t>
            </a:r>
            <a:r>
              <a:rPr lang="en-US" sz="1600" dirty="0"/>
              <a:t>:</a:t>
            </a:r>
          </a:p>
          <a:p>
            <a:r>
              <a:rPr lang="en-US" sz="1600" dirty="0"/>
              <a:t>     - </a:t>
            </a:r>
            <a:r>
              <a:rPr lang="en-US" sz="1600" dirty="0" err="1"/>
              <a:t>Initializam</a:t>
            </a:r>
            <a:r>
              <a:rPr lang="en-US" sz="1600" dirty="0"/>
              <a:t> </a:t>
            </a:r>
            <a:r>
              <a:rPr lang="en-US" sz="1600" dirty="0" err="1"/>
              <a:t>cantitatea</a:t>
            </a:r>
            <a:r>
              <a:rPr lang="en-US" sz="1600" dirty="0"/>
              <a:t> de </a:t>
            </a:r>
            <a:r>
              <a:rPr lang="en-US" sz="1600" dirty="0" err="1"/>
              <a:t>energie</a:t>
            </a:r>
            <a:r>
              <a:rPr lang="en-US" sz="1600" dirty="0"/>
              <a:t> </a:t>
            </a:r>
            <a:r>
              <a:rPr lang="en-US" sz="1600" dirty="0" err="1"/>
              <a:t>ceruta</a:t>
            </a:r>
            <a:r>
              <a:rPr lang="en-US" sz="1600" dirty="0"/>
              <a:t> de </a:t>
            </a:r>
            <a:r>
              <a:rPr lang="en-US" sz="1600" dirty="0" err="1"/>
              <a:t>catre</a:t>
            </a:r>
            <a:r>
              <a:rPr lang="en-US" sz="1600" dirty="0"/>
              <a:t> client</a:t>
            </a:r>
          </a:p>
          <a:p>
            <a:r>
              <a:rPr lang="en-US" sz="1600" dirty="0"/>
              <a:t>     - </a:t>
            </a:r>
            <a:r>
              <a:rPr lang="en-US" sz="1600" dirty="0" err="1"/>
              <a:t>Detaliam</a:t>
            </a:r>
            <a:r>
              <a:rPr lang="en-US" sz="1600" dirty="0"/>
              <a:t> </a:t>
            </a:r>
            <a:r>
              <a:rPr lang="en-US" sz="1600" dirty="0" err="1"/>
              <a:t>costurile</a:t>
            </a:r>
            <a:r>
              <a:rPr lang="en-US" sz="1600" dirty="0"/>
              <a:t> de </a:t>
            </a:r>
            <a:r>
              <a:rPr lang="en-US" sz="1600" dirty="0" err="1"/>
              <a:t>productie</a:t>
            </a:r>
            <a:r>
              <a:rPr lang="en-US" sz="1600" dirty="0"/>
              <a:t> </a:t>
            </a:r>
            <a:r>
              <a:rPr lang="en-US" sz="1600" dirty="0" err="1"/>
              <a:t>si</a:t>
            </a:r>
            <a:r>
              <a:rPr lang="en-US" sz="1600" dirty="0"/>
              <a:t> de </a:t>
            </a:r>
            <a:r>
              <a:rPr lang="en-US" sz="1600" dirty="0" err="1"/>
              <a:t>mentenanta</a:t>
            </a:r>
            <a:r>
              <a:rPr lang="en-US" sz="1600" dirty="0"/>
              <a:t> , cat </a:t>
            </a:r>
            <a:r>
              <a:rPr lang="en-US" sz="1600" dirty="0" err="1"/>
              <a:t>si</a:t>
            </a:r>
            <a:r>
              <a:rPr lang="en-US" sz="1600" dirty="0"/>
              <a:t> </a:t>
            </a:r>
            <a:r>
              <a:rPr lang="en-US" sz="1600" dirty="0" err="1"/>
              <a:t>poluarea</a:t>
            </a:r>
            <a:r>
              <a:rPr lang="en-US" sz="1600" dirty="0"/>
              <a:t> de CO2 </a:t>
            </a:r>
            <a:r>
              <a:rPr lang="en-US" sz="1600" dirty="0" err="1"/>
              <a:t>emisa</a:t>
            </a:r>
            <a:r>
              <a:rPr lang="en-US" sz="1600" dirty="0"/>
              <a:t> de </a:t>
            </a:r>
            <a:r>
              <a:rPr lang="en-US" sz="1600" dirty="0" err="1"/>
              <a:t>fiecare</a:t>
            </a:r>
            <a:r>
              <a:rPr lang="en-US" sz="1600" dirty="0"/>
              <a:t> </a:t>
            </a:r>
            <a:r>
              <a:rPr lang="en-US" sz="1600" dirty="0" err="1"/>
              <a:t>centrala</a:t>
            </a:r>
            <a:r>
              <a:rPr lang="en-US" sz="1600" dirty="0"/>
              <a:t>. </a:t>
            </a:r>
          </a:p>
          <a:p>
            <a:r>
              <a:rPr lang="en-US" sz="1600" dirty="0"/>
              <a:t>     - </a:t>
            </a:r>
            <a:r>
              <a:rPr lang="en-US" sz="1600" dirty="0" err="1"/>
              <a:t>Identificam</a:t>
            </a:r>
            <a:r>
              <a:rPr lang="en-US" sz="1600" dirty="0"/>
              <a:t> </a:t>
            </a:r>
            <a:r>
              <a:rPr lang="en-US" sz="1600" dirty="0" err="1"/>
              <a:t>capacitatea</a:t>
            </a:r>
            <a:r>
              <a:rPr lang="en-US" sz="1600" dirty="0"/>
              <a:t> de </a:t>
            </a:r>
            <a:r>
              <a:rPr lang="en-US" sz="1600" dirty="0" err="1"/>
              <a:t>producere</a:t>
            </a:r>
            <a:r>
              <a:rPr lang="en-US" sz="1600" dirty="0"/>
              <a:t> a </a:t>
            </a:r>
            <a:r>
              <a:rPr lang="en-US" sz="1600" dirty="0" err="1"/>
              <a:t>energiei</a:t>
            </a:r>
            <a:r>
              <a:rPr lang="en-US" sz="1600" dirty="0"/>
              <a:t> </a:t>
            </a:r>
            <a:r>
              <a:rPr lang="en-US" sz="1600" dirty="0" err="1"/>
              <a:t>creata</a:t>
            </a:r>
            <a:r>
              <a:rPr lang="en-US" sz="1600" dirty="0"/>
              <a:t> </a:t>
            </a:r>
            <a:r>
              <a:rPr lang="en-US" sz="1600" dirty="0" err="1"/>
              <a:t>intr</a:t>
            </a:r>
            <a:r>
              <a:rPr lang="en-US" sz="1600" dirty="0"/>
              <a:t>-o zi de </a:t>
            </a:r>
            <a:r>
              <a:rPr lang="en-US" sz="1600" dirty="0" err="1"/>
              <a:t>fiecare</a:t>
            </a:r>
            <a:r>
              <a:rPr lang="en-US" sz="1600" dirty="0"/>
              <a:t> </a:t>
            </a:r>
            <a:r>
              <a:rPr lang="en-US" sz="1600" dirty="0" err="1"/>
              <a:t>unitate</a:t>
            </a:r>
            <a:r>
              <a:rPr lang="en-US" sz="1600" dirty="0"/>
              <a:t>.</a:t>
            </a:r>
          </a:p>
          <a:p>
            <a:r>
              <a:rPr lang="en-US" sz="1600" dirty="0"/>
              <a:t>2. </a:t>
            </a:r>
            <a:r>
              <a:rPr lang="en-US" sz="1600" dirty="0" err="1"/>
              <a:t>Crearea</a:t>
            </a:r>
            <a:r>
              <a:rPr lang="en-US" sz="1600" dirty="0"/>
              <a:t> </a:t>
            </a:r>
            <a:r>
              <a:rPr lang="en-US" sz="1600" dirty="0" err="1"/>
              <a:t>modelului</a:t>
            </a:r>
            <a:r>
              <a:rPr lang="en-US" sz="1600" dirty="0"/>
              <a:t> de </a:t>
            </a:r>
            <a:r>
              <a:rPr lang="en-US" sz="1600" dirty="0" err="1"/>
              <a:t>optimizare</a:t>
            </a:r>
            <a:endParaRPr lang="en-US" sz="1600" dirty="0"/>
          </a:p>
          <a:p>
            <a:r>
              <a:rPr lang="en-US" sz="1600" dirty="0"/>
              <a:t>     - </a:t>
            </a:r>
            <a:r>
              <a:rPr lang="en-US" sz="1600" dirty="0" err="1"/>
              <a:t>Utilizam</a:t>
            </a:r>
            <a:r>
              <a:rPr lang="en-US" sz="1600" dirty="0"/>
              <a:t> </a:t>
            </a:r>
            <a:r>
              <a:rPr lang="en-US" sz="1600" dirty="0" err="1"/>
              <a:t>JuMP</a:t>
            </a:r>
            <a:r>
              <a:rPr lang="en-US" sz="1600" dirty="0"/>
              <a:t> </a:t>
            </a:r>
            <a:r>
              <a:rPr lang="en-US" sz="1600" dirty="0" err="1"/>
              <a:t>si</a:t>
            </a:r>
            <a:r>
              <a:rPr lang="en-US" sz="1600" dirty="0"/>
              <a:t> </a:t>
            </a:r>
            <a:r>
              <a:rPr lang="en-US" sz="1600" dirty="0" err="1"/>
              <a:t>HiGHS</a:t>
            </a:r>
            <a:r>
              <a:rPr lang="en-US" sz="1600" dirty="0"/>
              <a:t> </a:t>
            </a:r>
            <a:r>
              <a:rPr lang="en-US" sz="1600" dirty="0" err="1"/>
              <a:t>pentru</a:t>
            </a:r>
            <a:r>
              <a:rPr lang="en-US" sz="1600" dirty="0"/>
              <a:t> a </a:t>
            </a:r>
            <a:r>
              <a:rPr lang="en-US" sz="1600" dirty="0" err="1"/>
              <a:t>crea</a:t>
            </a:r>
            <a:r>
              <a:rPr lang="en-US" sz="1600" dirty="0"/>
              <a:t> </a:t>
            </a:r>
            <a:r>
              <a:rPr lang="en-US" sz="1600" dirty="0" err="1"/>
              <a:t>modelul</a:t>
            </a:r>
            <a:r>
              <a:rPr lang="en-US" sz="1600" dirty="0"/>
              <a:t> de </a:t>
            </a:r>
            <a:r>
              <a:rPr lang="en-US" sz="1600" dirty="0" err="1"/>
              <a:t>optimizare</a:t>
            </a:r>
            <a:r>
              <a:rPr lang="en-US" sz="1600" dirty="0"/>
              <a:t>.</a:t>
            </a:r>
          </a:p>
          <a:p>
            <a:r>
              <a:rPr lang="en-US" sz="1600" dirty="0"/>
              <a:t>     - </a:t>
            </a:r>
            <a:r>
              <a:rPr lang="en-US" sz="1600" dirty="0" err="1"/>
              <a:t>Definim</a:t>
            </a:r>
            <a:r>
              <a:rPr lang="en-US" sz="1600" dirty="0"/>
              <a:t> </a:t>
            </a:r>
            <a:r>
              <a:rPr lang="en-US" sz="1600" dirty="0" err="1"/>
              <a:t>variabila</a:t>
            </a:r>
            <a:r>
              <a:rPr lang="en-US" sz="1600" dirty="0"/>
              <a:t> de </a:t>
            </a:r>
            <a:r>
              <a:rPr lang="en-US" sz="1600" dirty="0" err="1"/>
              <a:t>decizie</a:t>
            </a:r>
            <a:r>
              <a:rPr lang="en-US" sz="1600" dirty="0"/>
              <a:t>.</a:t>
            </a:r>
          </a:p>
          <a:p>
            <a:r>
              <a:rPr lang="en-US" sz="1600" dirty="0"/>
              <a:t>     - </a:t>
            </a:r>
            <a:r>
              <a:rPr lang="en-US" sz="1600" dirty="0" err="1"/>
              <a:t>Formularea</a:t>
            </a:r>
            <a:r>
              <a:rPr lang="en-US" sz="1600" dirty="0"/>
              <a:t> </a:t>
            </a:r>
            <a:r>
              <a:rPr lang="en-US" sz="1600" dirty="0" err="1"/>
              <a:t>functii</a:t>
            </a:r>
            <a:r>
              <a:rPr lang="en-US" sz="1600" dirty="0"/>
              <a:t> </a:t>
            </a:r>
            <a:r>
              <a:rPr lang="en-US" sz="1600" dirty="0" err="1"/>
              <a:t>obiectiv</a:t>
            </a:r>
            <a:r>
              <a:rPr lang="en-US" sz="1600" dirty="0"/>
              <a:t> </a:t>
            </a:r>
            <a:r>
              <a:rPr lang="en-US" sz="1600" dirty="0" err="1"/>
              <a:t>pentru</a:t>
            </a:r>
            <a:r>
              <a:rPr lang="en-US" sz="1600" dirty="0"/>
              <a:t> </a:t>
            </a:r>
            <a:r>
              <a:rPr lang="en-US" sz="1600" dirty="0" err="1"/>
              <a:t>minimizarea</a:t>
            </a:r>
            <a:r>
              <a:rPr lang="en-US" sz="1600" dirty="0"/>
              <a:t> </a:t>
            </a:r>
            <a:r>
              <a:rPr lang="en-US" sz="1600" dirty="0" err="1"/>
              <a:t>procesului</a:t>
            </a:r>
            <a:r>
              <a:rPr lang="en-US" sz="1600" dirty="0"/>
              <a:t>.</a:t>
            </a:r>
          </a:p>
          <a:p>
            <a:r>
              <a:rPr lang="en-US" sz="1600" dirty="0"/>
              <a:t>     - </a:t>
            </a:r>
            <a:r>
              <a:rPr lang="en-US" sz="1600" dirty="0" err="1"/>
              <a:t>Implementam</a:t>
            </a:r>
            <a:r>
              <a:rPr lang="en-US" sz="1600" dirty="0"/>
              <a:t> </a:t>
            </a:r>
            <a:r>
              <a:rPr lang="en-US" sz="1600" dirty="0" err="1"/>
              <a:t>constrangerile</a:t>
            </a:r>
            <a:r>
              <a:rPr lang="en-US" sz="1600" dirty="0"/>
              <a:t> definite anterior.</a:t>
            </a:r>
          </a:p>
          <a:p>
            <a:r>
              <a:rPr lang="en-US" sz="1600" dirty="0"/>
              <a:t>3. </a:t>
            </a:r>
            <a:r>
              <a:rPr lang="en-US" sz="1600" dirty="0" err="1"/>
              <a:t>Rezolvarea</a:t>
            </a:r>
            <a:r>
              <a:rPr lang="en-US" sz="1600" dirty="0"/>
              <a:t> </a:t>
            </a:r>
            <a:r>
              <a:rPr lang="en-US" sz="1600" dirty="0" err="1"/>
              <a:t>modelului</a:t>
            </a:r>
            <a:endParaRPr lang="en-US" sz="1600" dirty="0"/>
          </a:p>
          <a:p>
            <a:r>
              <a:rPr lang="en-US" sz="1600" dirty="0"/>
              <a:t>     - </a:t>
            </a:r>
            <a:r>
              <a:rPr lang="en-US" sz="1600" dirty="0" err="1"/>
              <a:t>Folosim</a:t>
            </a:r>
            <a:r>
              <a:rPr lang="en-US" sz="1600" dirty="0"/>
              <a:t> </a:t>
            </a:r>
            <a:r>
              <a:rPr lang="en-US" sz="1600" dirty="0" err="1"/>
              <a:t>functia</a:t>
            </a:r>
            <a:r>
              <a:rPr lang="en-US" sz="1600" dirty="0"/>
              <a:t> “optimize!” </a:t>
            </a:r>
            <a:r>
              <a:rPr lang="en-US" sz="1600" dirty="0" err="1"/>
              <a:t>pentru</a:t>
            </a:r>
            <a:r>
              <a:rPr lang="en-US" sz="1600" dirty="0"/>
              <a:t> a </a:t>
            </a:r>
            <a:r>
              <a:rPr lang="en-US" sz="1600" dirty="0" err="1"/>
              <a:t>rezolva</a:t>
            </a:r>
            <a:r>
              <a:rPr lang="en-US" sz="1600" dirty="0"/>
              <a:t> </a:t>
            </a:r>
            <a:r>
              <a:rPr lang="en-US" sz="1600" dirty="0" err="1"/>
              <a:t>modelul</a:t>
            </a:r>
            <a:r>
              <a:rPr lang="en-US" sz="16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A1E2-A69A-C013-05F6-D58C50563A0A}"/>
              </a:ext>
            </a:extLst>
          </p:cNvPr>
          <p:cNvSpPr>
            <a:spLocks noGrp="1"/>
          </p:cNvSpPr>
          <p:nvPr>
            <p:ph type="title"/>
          </p:nvPr>
        </p:nvSpPr>
        <p:spPr>
          <a:xfrm>
            <a:off x="1172648" y="1"/>
            <a:ext cx="7056951" cy="1315092"/>
          </a:xfrm>
        </p:spPr>
        <p:txBody>
          <a:bodyPr/>
          <a:lstStyle/>
          <a:p>
            <a:r>
              <a:rPr lang="en-US" sz="2800" dirty="0" err="1"/>
              <a:t>Codul</a:t>
            </a:r>
            <a:r>
              <a:rPr lang="en-US" sz="2800" dirty="0"/>
              <a:t> </a:t>
            </a:r>
            <a:r>
              <a:rPr lang="en-US" sz="2800" dirty="0" err="1"/>
              <a:t>problemei</a:t>
            </a:r>
            <a:endParaRPr lang="en-US" sz="2800" dirty="0"/>
          </a:p>
        </p:txBody>
      </p:sp>
      <p:sp>
        <p:nvSpPr>
          <p:cNvPr id="5" name="TextBox 4">
            <a:extLst>
              <a:ext uri="{FF2B5EF4-FFF2-40B4-BE49-F238E27FC236}">
                <a16:creationId xmlns:a16="http://schemas.microsoft.com/office/drawing/2014/main" id="{AD40377E-F368-05A5-BB8E-193808A66469}"/>
              </a:ext>
            </a:extLst>
          </p:cNvPr>
          <p:cNvSpPr txBox="1"/>
          <p:nvPr/>
        </p:nvSpPr>
        <p:spPr>
          <a:xfrm>
            <a:off x="623677" y="821932"/>
            <a:ext cx="4077446" cy="4670509"/>
          </a:xfrm>
          <a:prstGeom prst="rect">
            <a:avLst/>
          </a:prstGeom>
          <a:noFill/>
        </p:spPr>
        <p:txBody>
          <a:bodyPr wrap="square" rtlCol="0">
            <a:spAutoFit/>
          </a:bodyPr>
          <a:lstStyle/>
          <a:p>
            <a:r>
              <a:rPr lang="en-US" sz="1050" dirty="0"/>
              <a:t>using </a:t>
            </a:r>
            <a:r>
              <a:rPr lang="en-US" sz="1050" dirty="0" err="1"/>
              <a:t>JuMP</a:t>
            </a:r>
            <a:endParaRPr lang="en-US" sz="1050" dirty="0"/>
          </a:p>
          <a:p>
            <a:r>
              <a:rPr lang="en-US" sz="1050" dirty="0"/>
              <a:t>using </a:t>
            </a:r>
            <a:r>
              <a:rPr lang="en-US" sz="1050" dirty="0" err="1"/>
              <a:t>HiGHS</a:t>
            </a:r>
            <a:endParaRPr lang="en-US" sz="1050" dirty="0"/>
          </a:p>
          <a:p>
            <a:endParaRPr lang="en-US" sz="1050" dirty="0"/>
          </a:p>
          <a:p>
            <a:r>
              <a:rPr lang="en-US" sz="1050" dirty="0"/>
              <a:t># </a:t>
            </a:r>
            <a:r>
              <a:rPr lang="en-US" sz="1050" dirty="0" err="1"/>
              <a:t>Datele</a:t>
            </a:r>
            <a:r>
              <a:rPr lang="en-US" sz="1050" dirty="0"/>
              <a:t> </a:t>
            </a:r>
            <a:r>
              <a:rPr lang="en-US" sz="1050" dirty="0" err="1"/>
              <a:t>problemei</a:t>
            </a:r>
            <a:endParaRPr lang="en-US" sz="1050" dirty="0"/>
          </a:p>
          <a:p>
            <a:r>
              <a:rPr lang="en-US" sz="1050" dirty="0" err="1"/>
              <a:t>CapacitateCentrale</a:t>
            </a:r>
            <a:r>
              <a:rPr lang="en-US" sz="1050" dirty="0"/>
              <a:t> = [550, 650, 400, 300]  # </a:t>
            </a:r>
            <a:r>
              <a:rPr lang="en-US" sz="1050" dirty="0" err="1"/>
              <a:t>Capacitățile</a:t>
            </a:r>
            <a:r>
              <a:rPr lang="en-US" sz="1050" dirty="0"/>
              <a:t> </a:t>
            </a:r>
            <a:r>
              <a:rPr lang="en-US" sz="1050" dirty="0" err="1"/>
              <a:t>maxime</a:t>
            </a:r>
            <a:r>
              <a:rPr lang="en-US" sz="1050" dirty="0"/>
              <a:t> de </a:t>
            </a:r>
            <a:r>
              <a:rPr lang="en-US" sz="1050" dirty="0" err="1"/>
              <a:t>producție</a:t>
            </a:r>
            <a:r>
              <a:rPr lang="en-US" sz="1050" dirty="0"/>
              <a:t> (MW)</a:t>
            </a:r>
          </a:p>
          <a:p>
            <a:r>
              <a:rPr lang="en-US" sz="1050" dirty="0" err="1"/>
              <a:t>Costuri</a:t>
            </a:r>
            <a:r>
              <a:rPr lang="en-US" sz="1050" dirty="0"/>
              <a:t> = [4, 5, 2, 1.5]  # </a:t>
            </a:r>
            <a:r>
              <a:rPr lang="en-US" sz="1050" dirty="0" err="1"/>
              <a:t>Costuri</a:t>
            </a:r>
            <a:r>
              <a:rPr lang="en-US" sz="1050" dirty="0"/>
              <a:t> de </a:t>
            </a:r>
            <a:r>
              <a:rPr lang="en-US" sz="1050" dirty="0" err="1"/>
              <a:t>producție</a:t>
            </a:r>
            <a:r>
              <a:rPr lang="en-US" sz="1050" dirty="0"/>
              <a:t> per </a:t>
            </a:r>
            <a:r>
              <a:rPr lang="en-US" sz="1050" dirty="0" err="1"/>
              <a:t>unitate</a:t>
            </a:r>
            <a:r>
              <a:rPr lang="en-US" sz="1050" dirty="0"/>
              <a:t> (lei/MW)</a:t>
            </a:r>
          </a:p>
          <a:p>
            <a:r>
              <a:rPr lang="en-US" sz="1050" dirty="0" err="1"/>
              <a:t>CosturiIntretinere</a:t>
            </a:r>
            <a:r>
              <a:rPr lang="en-US" sz="1050" dirty="0"/>
              <a:t> = [1, 0.8, 0.3, 0.2]  # </a:t>
            </a:r>
            <a:r>
              <a:rPr lang="en-US" sz="1050" dirty="0" err="1"/>
              <a:t>Costuri</a:t>
            </a:r>
            <a:r>
              <a:rPr lang="en-US" sz="1050" dirty="0"/>
              <a:t> de </a:t>
            </a:r>
            <a:r>
              <a:rPr lang="en-US" sz="1050" dirty="0" err="1"/>
              <a:t>întreținere</a:t>
            </a:r>
            <a:r>
              <a:rPr lang="en-US" sz="1050" dirty="0"/>
              <a:t> per </a:t>
            </a:r>
            <a:r>
              <a:rPr lang="en-US" sz="1050" dirty="0" err="1"/>
              <a:t>unitate</a:t>
            </a:r>
            <a:r>
              <a:rPr lang="en-US" sz="1050" dirty="0"/>
              <a:t> (lei/MW) (</a:t>
            </a:r>
            <a:r>
              <a:rPr lang="en-US" sz="1050" dirty="0" err="1"/>
              <a:t>Mentenanta</a:t>
            </a:r>
            <a:r>
              <a:rPr lang="en-US" sz="1050" dirty="0"/>
              <a:t>)</a:t>
            </a:r>
          </a:p>
          <a:p>
            <a:r>
              <a:rPr lang="en-US" sz="1050" dirty="0"/>
              <a:t>EmisiiCO2 = [0.6, 0.2, 0.01, 0.01]  # </a:t>
            </a:r>
            <a:r>
              <a:rPr lang="en-US" sz="1050" dirty="0" err="1"/>
              <a:t>Emisii</a:t>
            </a:r>
            <a:r>
              <a:rPr lang="en-US" sz="1050" dirty="0"/>
              <a:t> de CO2 per </a:t>
            </a:r>
            <a:r>
              <a:rPr lang="en-US" sz="1050" dirty="0" err="1"/>
              <a:t>unitate</a:t>
            </a:r>
            <a:r>
              <a:rPr lang="en-US" sz="1050" dirty="0"/>
              <a:t> de </a:t>
            </a:r>
            <a:r>
              <a:rPr lang="en-US" sz="1050" dirty="0" err="1"/>
              <a:t>energie</a:t>
            </a:r>
            <a:r>
              <a:rPr lang="en-US" sz="1050" dirty="0"/>
              <a:t> (kg/MW)</a:t>
            </a:r>
          </a:p>
          <a:p>
            <a:endParaRPr lang="en-US" sz="1050" dirty="0"/>
          </a:p>
          <a:p>
            <a:r>
              <a:rPr lang="en-US" sz="1050" dirty="0"/>
              <a:t># </a:t>
            </a:r>
            <a:r>
              <a:rPr lang="en-US" sz="1050" dirty="0" err="1"/>
              <a:t>Pragurile</a:t>
            </a:r>
            <a:r>
              <a:rPr lang="en-US" sz="1050" dirty="0"/>
              <a:t> </a:t>
            </a:r>
            <a:r>
              <a:rPr lang="en-US" sz="1050" dirty="0" err="1"/>
              <a:t>și</a:t>
            </a:r>
            <a:r>
              <a:rPr lang="en-US" sz="1050" dirty="0"/>
              <a:t> </a:t>
            </a:r>
            <a:r>
              <a:rPr lang="en-US" sz="1050" dirty="0" err="1"/>
              <a:t>taxele</a:t>
            </a:r>
            <a:r>
              <a:rPr lang="en-US" sz="1050" dirty="0"/>
              <a:t> </a:t>
            </a:r>
            <a:r>
              <a:rPr lang="en-US" sz="1050" dirty="0" err="1"/>
              <a:t>pentru</a:t>
            </a:r>
            <a:r>
              <a:rPr lang="en-US" sz="1050" dirty="0"/>
              <a:t> </a:t>
            </a:r>
            <a:r>
              <a:rPr lang="en-US" sz="1050" dirty="0" err="1"/>
              <a:t>emisiile</a:t>
            </a:r>
            <a:r>
              <a:rPr lang="en-US" sz="1050" dirty="0"/>
              <a:t> de CO2 (kg)</a:t>
            </a:r>
          </a:p>
          <a:p>
            <a:r>
              <a:rPr lang="en-US" sz="1050" dirty="0"/>
              <a:t>PraguriCO2 = [100, 150, 200]  # kg</a:t>
            </a:r>
          </a:p>
          <a:p>
            <a:r>
              <a:rPr lang="en-US" sz="1050" dirty="0"/>
              <a:t>TaxeCO2 = [200, 500, 900]  # lei</a:t>
            </a:r>
          </a:p>
          <a:p>
            <a:endParaRPr lang="en-US" sz="1050" dirty="0"/>
          </a:p>
          <a:p>
            <a:r>
              <a:rPr lang="en-US" sz="1050" dirty="0"/>
              <a:t># </a:t>
            </a:r>
            <a:r>
              <a:rPr lang="en-US" sz="1050" dirty="0" err="1"/>
              <a:t>Numele</a:t>
            </a:r>
            <a:r>
              <a:rPr lang="en-US" sz="1050" dirty="0"/>
              <a:t> </a:t>
            </a:r>
            <a:r>
              <a:rPr lang="en-US" sz="1050" dirty="0" err="1"/>
              <a:t>centralelor</a:t>
            </a:r>
            <a:endParaRPr lang="en-US" sz="1050" dirty="0"/>
          </a:p>
          <a:p>
            <a:r>
              <a:rPr lang="en-US" sz="1050" dirty="0" err="1"/>
              <a:t>NumeCentrale</a:t>
            </a:r>
            <a:r>
              <a:rPr lang="en-US" sz="1050" dirty="0"/>
              <a:t> = ["</a:t>
            </a:r>
            <a:r>
              <a:rPr lang="en-US" sz="1050" dirty="0" err="1"/>
              <a:t>termica</a:t>
            </a:r>
            <a:r>
              <a:rPr lang="en-US" sz="1050" dirty="0"/>
              <a:t>", "</a:t>
            </a:r>
            <a:r>
              <a:rPr lang="en-US" sz="1050" dirty="0" err="1"/>
              <a:t>hidroelectrica</a:t>
            </a:r>
            <a:r>
              <a:rPr lang="en-US" sz="1050" dirty="0"/>
              <a:t>", "</a:t>
            </a:r>
            <a:r>
              <a:rPr lang="en-US" sz="1050" dirty="0" err="1"/>
              <a:t>eoliana</a:t>
            </a:r>
            <a:r>
              <a:rPr lang="en-US" sz="1050" dirty="0"/>
              <a:t>", "</a:t>
            </a:r>
            <a:r>
              <a:rPr lang="en-US" sz="1050" dirty="0" err="1"/>
              <a:t>solara</a:t>
            </a:r>
            <a:r>
              <a:rPr lang="en-US" sz="1050" dirty="0"/>
              <a:t>"]</a:t>
            </a:r>
          </a:p>
          <a:p>
            <a:endParaRPr lang="en-US" sz="1050" dirty="0"/>
          </a:p>
          <a:p>
            <a:r>
              <a:rPr lang="en-US" sz="1050" dirty="0"/>
              <a:t># </a:t>
            </a:r>
            <a:r>
              <a:rPr lang="en-US" sz="1050" dirty="0" err="1"/>
              <a:t>Scenarii</a:t>
            </a:r>
            <a:r>
              <a:rPr lang="en-US" sz="1050" dirty="0"/>
              <a:t> de </a:t>
            </a:r>
            <a:r>
              <a:rPr lang="en-US" sz="1050" dirty="0" err="1"/>
              <a:t>cerere</a:t>
            </a:r>
            <a:r>
              <a:rPr lang="en-US" sz="1050" dirty="0"/>
              <a:t> de </a:t>
            </a:r>
            <a:r>
              <a:rPr lang="en-US" sz="1050" dirty="0" err="1"/>
              <a:t>energie</a:t>
            </a:r>
            <a:r>
              <a:rPr lang="en-US" sz="1050" dirty="0"/>
              <a:t> (MW)</a:t>
            </a:r>
          </a:p>
          <a:p>
            <a:r>
              <a:rPr lang="en-US" sz="1050" dirty="0" err="1"/>
              <a:t>CerereEnergie</a:t>
            </a:r>
            <a:r>
              <a:rPr lang="en-US" sz="1050" dirty="0"/>
              <a:t> = [1100, 1300]</a:t>
            </a:r>
          </a:p>
          <a:p>
            <a:endParaRPr lang="en-US" sz="1050" dirty="0"/>
          </a:p>
          <a:p>
            <a:endParaRPr lang="en-US" sz="1050" dirty="0"/>
          </a:p>
          <a:p>
            <a:r>
              <a:rPr lang="en-US" sz="1050" dirty="0"/>
              <a:t># </a:t>
            </a:r>
            <a:r>
              <a:rPr lang="en-US" sz="1050" dirty="0" err="1"/>
              <a:t>Buclă</a:t>
            </a:r>
            <a:r>
              <a:rPr lang="en-US" sz="1050" dirty="0"/>
              <a:t> </a:t>
            </a:r>
            <a:r>
              <a:rPr lang="en-US" sz="1050" dirty="0" err="1"/>
              <a:t>pentru</a:t>
            </a:r>
            <a:r>
              <a:rPr lang="en-US" sz="1050" dirty="0"/>
              <a:t> </a:t>
            </a:r>
            <a:r>
              <a:rPr lang="en-US" sz="1050" dirty="0" err="1"/>
              <a:t>diferite</a:t>
            </a:r>
            <a:r>
              <a:rPr lang="en-US" sz="1050" dirty="0"/>
              <a:t> </a:t>
            </a:r>
            <a:r>
              <a:rPr lang="en-US" sz="1050" dirty="0" err="1"/>
              <a:t>scenarii</a:t>
            </a:r>
            <a:r>
              <a:rPr lang="en-US" sz="1050" dirty="0"/>
              <a:t> de </a:t>
            </a:r>
            <a:r>
              <a:rPr lang="en-US" sz="1050" dirty="0" err="1"/>
              <a:t>cerere</a:t>
            </a:r>
            <a:r>
              <a:rPr lang="en-US" sz="1050" dirty="0"/>
              <a:t> de </a:t>
            </a:r>
            <a:r>
              <a:rPr lang="en-US" sz="1050" dirty="0" err="1"/>
              <a:t>energie</a:t>
            </a:r>
            <a:endParaRPr lang="en-US" sz="1050" dirty="0"/>
          </a:p>
          <a:p>
            <a:r>
              <a:rPr lang="en-US" sz="1050" dirty="0"/>
              <a:t>for </a:t>
            </a:r>
            <a:r>
              <a:rPr lang="en-US" sz="1050" dirty="0" err="1"/>
              <a:t>cerere</a:t>
            </a:r>
            <a:r>
              <a:rPr lang="en-US" sz="1050" dirty="0"/>
              <a:t> in </a:t>
            </a:r>
            <a:r>
              <a:rPr lang="en-US" sz="1050" dirty="0" err="1"/>
              <a:t>CerereEnergie</a:t>
            </a:r>
            <a:endParaRPr lang="en-US" sz="1050" dirty="0"/>
          </a:p>
          <a:p>
            <a:r>
              <a:rPr lang="en-US" sz="1050" dirty="0"/>
              <a:t>    </a:t>
            </a:r>
            <a:r>
              <a:rPr lang="en-US" sz="1050" dirty="0" err="1"/>
              <a:t>println</a:t>
            </a:r>
            <a:r>
              <a:rPr lang="en-US" sz="1050" dirty="0"/>
              <a:t>("\</a:t>
            </a:r>
            <a:r>
              <a:rPr lang="en-US" sz="1050" dirty="0" err="1"/>
              <a:t>nScenariu</a:t>
            </a:r>
            <a:r>
              <a:rPr lang="en-US" sz="1050" dirty="0"/>
              <a:t> </a:t>
            </a:r>
            <a:r>
              <a:rPr lang="en-US" sz="1050" dirty="0" err="1"/>
              <a:t>pentru</a:t>
            </a:r>
            <a:r>
              <a:rPr lang="en-US" sz="1050" dirty="0"/>
              <a:t> </a:t>
            </a:r>
            <a:r>
              <a:rPr lang="en-US" sz="1050" dirty="0" err="1"/>
              <a:t>cerere</a:t>
            </a:r>
            <a:r>
              <a:rPr lang="en-US" sz="1050" dirty="0"/>
              <a:t> de </a:t>
            </a:r>
            <a:r>
              <a:rPr lang="en-US" sz="1050" dirty="0" err="1"/>
              <a:t>energie</a:t>
            </a:r>
            <a:r>
              <a:rPr lang="en-US" sz="1050" dirty="0"/>
              <a:t>: $</a:t>
            </a:r>
            <a:r>
              <a:rPr lang="en-US" sz="1050" dirty="0" err="1"/>
              <a:t>cerere</a:t>
            </a:r>
            <a:r>
              <a:rPr lang="en-US" sz="1050" dirty="0"/>
              <a:t> MW")</a:t>
            </a:r>
          </a:p>
          <a:p>
            <a:r>
              <a:rPr lang="en-US" sz="1050" dirty="0"/>
              <a:t>    </a:t>
            </a:r>
          </a:p>
          <a:p>
            <a:endParaRPr lang="en-US" dirty="0"/>
          </a:p>
        </p:txBody>
      </p:sp>
      <p:sp>
        <p:nvSpPr>
          <p:cNvPr id="6" name="TextBox 5">
            <a:extLst>
              <a:ext uri="{FF2B5EF4-FFF2-40B4-BE49-F238E27FC236}">
                <a16:creationId xmlns:a16="http://schemas.microsoft.com/office/drawing/2014/main" id="{6FEC6C34-F071-D645-E378-89642B8F8D9E}"/>
              </a:ext>
            </a:extLst>
          </p:cNvPr>
          <p:cNvSpPr txBox="1"/>
          <p:nvPr/>
        </p:nvSpPr>
        <p:spPr>
          <a:xfrm>
            <a:off x="4701123" y="914400"/>
            <a:ext cx="3832260" cy="3600986"/>
          </a:xfrm>
          <a:prstGeom prst="rect">
            <a:avLst/>
          </a:prstGeom>
          <a:noFill/>
        </p:spPr>
        <p:txBody>
          <a:bodyPr wrap="square" rtlCol="0">
            <a:spAutoFit/>
          </a:bodyPr>
          <a:lstStyle/>
          <a:p>
            <a:r>
              <a:rPr lang="en-US" sz="1200" dirty="0"/>
              <a:t> # </a:t>
            </a:r>
            <a:r>
              <a:rPr lang="en-US" sz="1200" dirty="0" err="1"/>
              <a:t>Crearea</a:t>
            </a:r>
            <a:r>
              <a:rPr lang="en-US" sz="1200" dirty="0"/>
              <a:t> </a:t>
            </a:r>
            <a:r>
              <a:rPr lang="en-US" sz="1200" dirty="0" err="1"/>
              <a:t>modelului</a:t>
            </a:r>
            <a:endParaRPr lang="en-US" sz="1200" dirty="0"/>
          </a:p>
          <a:p>
            <a:r>
              <a:rPr lang="en-US" sz="1200" dirty="0"/>
              <a:t>    IC = Model(</a:t>
            </a:r>
            <a:r>
              <a:rPr lang="en-US" sz="1200" dirty="0" err="1"/>
              <a:t>HiGHS.Optimizer</a:t>
            </a:r>
            <a:r>
              <a:rPr lang="en-US" sz="1200" dirty="0"/>
              <a:t>)</a:t>
            </a:r>
          </a:p>
          <a:p>
            <a:endParaRPr lang="en-US" sz="1200" dirty="0"/>
          </a:p>
          <a:p>
            <a:r>
              <a:rPr lang="en-US" sz="1200" dirty="0"/>
              <a:t>    # </a:t>
            </a:r>
            <a:r>
              <a:rPr lang="en-US" sz="1200" dirty="0" err="1"/>
              <a:t>Definirea</a:t>
            </a:r>
            <a:r>
              <a:rPr lang="en-US" sz="1200" dirty="0"/>
              <a:t> </a:t>
            </a:r>
            <a:r>
              <a:rPr lang="en-US" sz="1200" dirty="0" err="1"/>
              <a:t>variabilelor</a:t>
            </a:r>
            <a:endParaRPr lang="en-US" sz="1200" dirty="0"/>
          </a:p>
          <a:p>
            <a:r>
              <a:rPr lang="en-US" sz="1200" dirty="0"/>
              <a:t>    </a:t>
            </a:r>
            <a:r>
              <a:rPr lang="en-US" sz="1200" dirty="0" err="1"/>
              <a:t>NumarCentrale</a:t>
            </a:r>
            <a:r>
              <a:rPr lang="en-US" sz="1200" dirty="0"/>
              <a:t> = length(</a:t>
            </a:r>
            <a:r>
              <a:rPr lang="en-US" sz="1200" dirty="0" err="1"/>
              <a:t>CapacitateCentrale</a:t>
            </a:r>
            <a:r>
              <a:rPr lang="en-US" sz="1200" dirty="0"/>
              <a:t>)</a:t>
            </a:r>
          </a:p>
          <a:p>
            <a:r>
              <a:rPr lang="en-US" sz="1200" dirty="0"/>
              <a:t>    @variable(IC, x[1:NumarCentrale] &gt;= 0)  # </a:t>
            </a:r>
            <a:r>
              <a:rPr lang="en-US" sz="1200" dirty="0" err="1"/>
              <a:t>Energie</a:t>
            </a:r>
            <a:r>
              <a:rPr lang="en-US" sz="1200" dirty="0"/>
              <a:t> </a:t>
            </a:r>
            <a:r>
              <a:rPr lang="en-US" sz="1200" dirty="0" err="1"/>
              <a:t>produsă</a:t>
            </a:r>
            <a:r>
              <a:rPr lang="en-US" sz="1200" dirty="0"/>
              <a:t> de </a:t>
            </a:r>
            <a:r>
              <a:rPr lang="en-US" sz="1200" dirty="0" err="1"/>
              <a:t>fiecare</a:t>
            </a:r>
            <a:r>
              <a:rPr lang="en-US" sz="1200" dirty="0"/>
              <a:t> </a:t>
            </a:r>
            <a:r>
              <a:rPr lang="en-US" sz="1200" dirty="0" err="1"/>
              <a:t>centrală</a:t>
            </a:r>
            <a:endParaRPr lang="en-US" sz="1200" dirty="0"/>
          </a:p>
          <a:p>
            <a:r>
              <a:rPr lang="en-US" sz="1200" dirty="0"/>
              <a:t>    @variable(IC, emisii_totale_CO2 &gt;= 0)  # </a:t>
            </a:r>
            <a:r>
              <a:rPr lang="en-US" sz="1200" dirty="0" err="1"/>
              <a:t>Emisii</a:t>
            </a:r>
            <a:r>
              <a:rPr lang="en-US" sz="1200" dirty="0"/>
              <a:t> </a:t>
            </a:r>
            <a:r>
              <a:rPr lang="en-US" sz="1200" dirty="0" err="1"/>
              <a:t>totale</a:t>
            </a:r>
            <a:r>
              <a:rPr lang="en-US" sz="1200" dirty="0"/>
              <a:t> de CO2</a:t>
            </a:r>
          </a:p>
          <a:p>
            <a:endParaRPr lang="en-US" sz="1200" dirty="0"/>
          </a:p>
          <a:p>
            <a:r>
              <a:rPr lang="en-US" sz="1200" dirty="0"/>
              <a:t>    # </a:t>
            </a:r>
            <a:r>
              <a:rPr lang="en-US" sz="1200" dirty="0" err="1"/>
              <a:t>Variabile</a:t>
            </a:r>
            <a:r>
              <a:rPr lang="en-US" sz="1200" dirty="0"/>
              <a:t> </a:t>
            </a:r>
            <a:r>
              <a:rPr lang="en-US" sz="1200" dirty="0" err="1"/>
              <a:t>binare</a:t>
            </a:r>
            <a:r>
              <a:rPr lang="en-US" sz="1200" dirty="0"/>
              <a:t> </a:t>
            </a:r>
            <a:r>
              <a:rPr lang="en-US" sz="1200" dirty="0" err="1"/>
              <a:t>pentru</a:t>
            </a:r>
            <a:r>
              <a:rPr lang="en-US" sz="1200" dirty="0"/>
              <a:t> </a:t>
            </a:r>
            <a:r>
              <a:rPr lang="en-US" sz="1200" dirty="0" err="1"/>
              <a:t>pragurile</a:t>
            </a:r>
            <a:r>
              <a:rPr lang="en-US" sz="1200" dirty="0"/>
              <a:t> de </a:t>
            </a:r>
            <a:r>
              <a:rPr lang="en-US" sz="1200" dirty="0" err="1"/>
              <a:t>emisii</a:t>
            </a:r>
            <a:endParaRPr lang="en-US" sz="1200" dirty="0"/>
          </a:p>
          <a:p>
            <a:r>
              <a:rPr lang="en-US" sz="1200" dirty="0"/>
              <a:t>    @variable(IC, b[1:length(PraguriCO2)], Bin)</a:t>
            </a:r>
          </a:p>
          <a:p>
            <a:endParaRPr lang="en-US" sz="1200" dirty="0"/>
          </a:p>
          <a:p>
            <a:r>
              <a:rPr lang="en-US" sz="1200" dirty="0"/>
              <a:t>    # </a:t>
            </a:r>
            <a:r>
              <a:rPr lang="en-US" sz="1200" dirty="0" err="1"/>
              <a:t>Definim</a:t>
            </a:r>
            <a:r>
              <a:rPr lang="en-US" sz="1200" dirty="0"/>
              <a:t> </a:t>
            </a:r>
            <a:r>
              <a:rPr lang="en-US" sz="1200" dirty="0" err="1"/>
              <a:t>funcția</a:t>
            </a:r>
            <a:r>
              <a:rPr lang="en-US" sz="1200" dirty="0"/>
              <a:t> </a:t>
            </a:r>
            <a:r>
              <a:rPr lang="en-US" sz="1200" dirty="0" err="1"/>
              <a:t>obiectiv</a:t>
            </a:r>
            <a:endParaRPr lang="en-US" sz="1200" dirty="0"/>
          </a:p>
          <a:p>
            <a:r>
              <a:rPr lang="en-US" sz="1200" dirty="0"/>
              <a:t>    @objective(IC, Max,</a:t>
            </a:r>
          </a:p>
          <a:p>
            <a:r>
              <a:rPr lang="en-US" sz="1200" dirty="0"/>
              <a:t>        6 * </a:t>
            </a:r>
            <a:r>
              <a:rPr lang="en-US" sz="1200" dirty="0" err="1"/>
              <a:t>cerere</a:t>
            </a:r>
            <a:r>
              <a:rPr lang="en-US" sz="1200" dirty="0"/>
              <a:t> - sum((</a:t>
            </a:r>
            <a:r>
              <a:rPr lang="en-US" sz="1200" dirty="0" err="1"/>
              <a:t>Costuri</a:t>
            </a:r>
            <a:r>
              <a:rPr lang="en-US" sz="1200" dirty="0"/>
              <a:t>[</a:t>
            </a:r>
            <a:r>
              <a:rPr lang="en-US" sz="1200" dirty="0" err="1"/>
              <a:t>i</a:t>
            </a:r>
            <a:r>
              <a:rPr lang="en-US" sz="1200" dirty="0"/>
              <a:t>] * x[</a:t>
            </a:r>
            <a:r>
              <a:rPr lang="en-US" sz="1200" dirty="0" err="1"/>
              <a:t>i</a:t>
            </a:r>
            <a:r>
              <a:rPr lang="en-US" sz="1200" dirty="0"/>
              <a:t>] + </a:t>
            </a:r>
            <a:r>
              <a:rPr lang="en-US" sz="1200" dirty="0" err="1"/>
              <a:t>CosturiIntretinere</a:t>
            </a:r>
            <a:r>
              <a:rPr lang="en-US" sz="1200" dirty="0"/>
              <a:t>[</a:t>
            </a:r>
            <a:r>
              <a:rPr lang="en-US" sz="1200" dirty="0" err="1"/>
              <a:t>i</a:t>
            </a:r>
            <a:r>
              <a:rPr lang="en-US" sz="1200" dirty="0"/>
              <a:t>] * x[</a:t>
            </a:r>
            <a:r>
              <a:rPr lang="en-US" sz="1200" dirty="0" err="1"/>
              <a:t>i</a:t>
            </a:r>
            <a:r>
              <a:rPr lang="en-US" sz="1200" dirty="0"/>
              <a:t>]) for </a:t>
            </a:r>
            <a:r>
              <a:rPr lang="en-US" sz="1200" dirty="0" err="1"/>
              <a:t>i</a:t>
            </a:r>
            <a:r>
              <a:rPr lang="en-US" sz="1200" dirty="0"/>
              <a:t> in 1:NumarCentrale) - sum(TaxeCO2[j] * b[j] for j in 1:length(PraguriCO2))</a:t>
            </a:r>
          </a:p>
          <a:p>
            <a:r>
              <a:rPr lang="en-US" sz="1200" dirty="0"/>
              <a:t>    )</a:t>
            </a:r>
          </a:p>
        </p:txBody>
      </p:sp>
    </p:spTree>
    <p:extLst>
      <p:ext uri="{BB962C8B-B14F-4D97-AF65-F5344CB8AC3E}">
        <p14:creationId xmlns:p14="http://schemas.microsoft.com/office/powerpoint/2010/main" val="263824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ADAFA-439B-30FA-FE16-076CB259CAA7}"/>
              </a:ext>
            </a:extLst>
          </p:cNvPr>
          <p:cNvSpPr txBox="1"/>
          <p:nvPr/>
        </p:nvSpPr>
        <p:spPr>
          <a:xfrm>
            <a:off x="513705" y="403741"/>
            <a:ext cx="4315148" cy="4739759"/>
          </a:xfrm>
          <a:prstGeom prst="rect">
            <a:avLst/>
          </a:prstGeom>
          <a:noFill/>
        </p:spPr>
        <p:txBody>
          <a:bodyPr wrap="square" rtlCol="0">
            <a:spAutoFit/>
          </a:bodyPr>
          <a:lstStyle/>
          <a:p>
            <a:r>
              <a:rPr lang="en-US" dirty="0"/>
              <a:t> </a:t>
            </a:r>
            <a:r>
              <a:rPr lang="en-US" sz="1200" dirty="0"/>
              <a:t># </a:t>
            </a:r>
            <a:r>
              <a:rPr lang="en-US" sz="1200" dirty="0" err="1"/>
              <a:t>Constrângerile</a:t>
            </a:r>
            <a:r>
              <a:rPr lang="en-US" sz="1200" dirty="0"/>
              <a:t> </a:t>
            </a:r>
            <a:r>
              <a:rPr lang="en-US" sz="1200" dirty="0" err="1"/>
              <a:t>pentru</a:t>
            </a:r>
            <a:r>
              <a:rPr lang="en-US" sz="1200" dirty="0"/>
              <a:t> </a:t>
            </a:r>
            <a:r>
              <a:rPr lang="en-US" sz="1200" dirty="0" err="1"/>
              <a:t>cererea</a:t>
            </a:r>
            <a:r>
              <a:rPr lang="en-US" sz="1200" dirty="0"/>
              <a:t> de </a:t>
            </a:r>
            <a:r>
              <a:rPr lang="en-US" sz="1200" dirty="0" err="1"/>
              <a:t>energie</a:t>
            </a:r>
            <a:endParaRPr lang="en-US" sz="1200" dirty="0"/>
          </a:p>
          <a:p>
            <a:r>
              <a:rPr lang="en-US" sz="1200" dirty="0"/>
              <a:t>    @constraint(IC, sum(x[</a:t>
            </a:r>
            <a:r>
              <a:rPr lang="en-US" sz="1200" dirty="0" err="1"/>
              <a:t>i</a:t>
            </a:r>
            <a:r>
              <a:rPr lang="en-US" sz="1200" dirty="0"/>
              <a:t>] for </a:t>
            </a:r>
            <a:r>
              <a:rPr lang="en-US" sz="1200" dirty="0" err="1"/>
              <a:t>i</a:t>
            </a:r>
            <a:r>
              <a:rPr lang="en-US" sz="1200" dirty="0"/>
              <a:t> in 1:NumarCentrale) &gt;= </a:t>
            </a:r>
            <a:r>
              <a:rPr lang="en-US" sz="1200" dirty="0" err="1"/>
              <a:t>cerere</a:t>
            </a:r>
            <a:r>
              <a:rPr lang="en-US" sz="1200" dirty="0"/>
              <a:t>)</a:t>
            </a:r>
          </a:p>
          <a:p>
            <a:r>
              <a:rPr lang="en-US" sz="1200" dirty="0"/>
              <a:t>    for </a:t>
            </a:r>
            <a:r>
              <a:rPr lang="en-US" sz="1200" dirty="0" err="1"/>
              <a:t>i</a:t>
            </a:r>
            <a:r>
              <a:rPr lang="en-US" sz="1200" dirty="0"/>
              <a:t> in 1:NumarCentrale</a:t>
            </a:r>
          </a:p>
          <a:p>
            <a:r>
              <a:rPr lang="en-US" sz="1200" dirty="0"/>
              <a:t>        @constraint(IC, x[</a:t>
            </a:r>
            <a:r>
              <a:rPr lang="en-US" sz="1200" dirty="0" err="1"/>
              <a:t>i</a:t>
            </a:r>
            <a:r>
              <a:rPr lang="en-US" sz="1200" dirty="0"/>
              <a:t>] &lt;= </a:t>
            </a:r>
            <a:r>
              <a:rPr lang="en-US" sz="1200" dirty="0" err="1"/>
              <a:t>CapacitateCentrale</a:t>
            </a:r>
            <a:r>
              <a:rPr lang="en-US" sz="1200" dirty="0"/>
              <a:t>[</a:t>
            </a:r>
            <a:r>
              <a:rPr lang="en-US" sz="1200" dirty="0" err="1"/>
              <a:t>i</a:t>
            </a:r>
            <a:r>
              <a:rPr lang="en-US" sz="1200" dirty="0"/>
              <a:t>])</a:t>
            </a:r>
          </a:p>
          <a:p>
            <a:r>
              <a:rPr lang="en-US" sz="1200" dirty="0"/>
              <a:t>    end</a:t>
            </a:r>
          </a:p>
          <a:p>
            <a:endParaRPr lang="en-US" sz="1200" dirty="0"/>
          </a:p>
          <a:p>
            <a:r>
              <a:rPr lang="en-US" sz="1200" dirty="0"/>
              <a:t>    # </a:t>
            </a:r>
            <a:r>
              <a:rPr lang="en-US" sz="1200" dirty="0" err="1"/>
              <a:t>Constrângerea</a:t>
            </a:r>
            <a:r>
              <a:rPr lang="en-US" sz="1200" dirty="0"/>
              <a:t> </a:t>
            </a:r>
            <a:r>
              <a:rPr lang="en-US" sz="1200" dirty="0" err="1"/>
              <a:t>pentru</a:t>
            </a:r>
            <a:r>
              <a:rPr lang="en-US" sz="1200" dirty="0"/>
              <a:t> </a:t>
            </a:r>
            <a:r>
              <a:rPr lang="en-US" sz="1200" dirty="0" err="1"/>
              <a:t>emisiile</a:t>
            </a:r>
            <a:r>
              <a:rPr lang="en-US" sz="1200" dirty="0"/>
              <a:t> </a:t>
            </a:r>
            <a:r>
              <a:rPr lang="en-US" sz="1200" dirty="0" err="1"/>
              <a:t>totale</a:t>
            </a:r>
            <a:r>
              <a:rPr lang="en-US" sz="1200" dirty="0"/>
              <a:t> de CO2</a:t>
            </a:r>
          </a:p>
          <a:p>
            <a:r>
              <a:rPr lang="en-US" sz="1200" dirty="0"/>
              <a:t>    @constraint(IC, emisii_totale_CO2 == sum(EmisiiCO2[</a:t>
            </a:r>
            <a:r>
              <a:rPr lang="en-US" sz="1200" dirty="0" err="1"/>
              <a:t>i</a:t>
            </a:r>
            <a:r>
              <a:rPr lang="en-US" sz="1200" dirty="0"/>
              <a:t>] * x[</a:t>
            </a:r>
            <a:r>
              <a:rPr lang="en-US" sz="1200" dirty="0" err="1"/>
              <a:t>i</a:t>
            </a:r>
            <a:r>
              <a:rPr lang="en-US" sz="1200" dirty="0"/>
              <a:t>] for </a:t>
            </a:r>
            <a:r>
              <a:rPr lang="en-US" sz="1200" dirty="0" err="1"/>
              <a:t>i</a:t>
            </a:r>
            <a:r>
              <a:rPr lang="en-US" sz="1200" dirty="0"/>
              <a:t> in 1:NumarCentrale))</a:t>
            </a:r>
          </a:p>
          <a:p>
            <a:endParaRPr lang="en-US" sz="1200" dirty="0"/>
          </a:p>
          <a:p>
            <a:r>
              <a:rPr lang="en-US" sz="1200" dirty="0"/>
              <a:t>    # </a:t>
            </a:r>
            <a:r>
              <a:rPr lang="en-US" sz="1200" dirty="0" err="1"/>
              <a:t>Constrângerile</a:t>
            </a:r>
            <a:r>
              <a:rPr lang="en-US" sz="1200" dirty="0"/>
              <a:t> </a:t>
            </a:r>
            <a:r>
              <a:rPr lang="en-US" sz="1200" dirty="0" err="1"/>
              <a:t>pentru</a:t>
            </a:r>
            <a:r>
              <a:rPr lang="en-US" sz="1200" dirty="0"/>
              <a:t> </a:t>
            </a:r>
            <a:r>
              <a:rPr lang="en-US" sz="1200" dirty="0" err="1"/>
              <a:t>pragurile</a:t>
            </a:r>
            <a:r>
              <a:rPr lang="en-US" sz="1200" dirty="0"/>
              <a:t> de </a:t>
            </a:r>
            <a:r>
              <a:rPr lang="en-US" sz="1200" dirty="0" err="1"/>
              <a:t>emisii</a:t>
            </a:r>
            <a:r>
              <a:rPr lang="en-US" sz="1200" dirty="0"/>
              <a:t> de CO2</a:t>
            </a:r>
          </a:p>
          <a:p>
            <a:r>
              <a:rPr lang="en-US" sz="1200" dirty="0"/>
              <a:t>    for j in 1:length(PraguriCO2)</a:t>
            </a:r>
          </a:p>
          <a:p>
            <a:r>
              <a:rPr lang="en-US" sz="1200" dirty="0"/>
              <a:t>        if j == 1</a:t>
            </a:r>
          </a:p>
          <a:p>
            <a:r>
              <a:rPr lang="en-US" sz="1200" dirty="0"/>
              <a:t>            @constraint(IC, emisii_totale_CO2 &lt;= PraguriCO2[j] + b[j] * 1000)</a:t>
            </a:r>
          </a:p>
          <a:p>
            <a:r>
              <a:rPr lang="en-US" sz="1200" dirty="0"/>
              <a:t>        else</a:t>
            </a:r>
          </a:p>
          <a:p>
            <a:r>
              <a:rPr lang="en-US" sz="1200" dirty="0"/>
              <a:t>            @constraint(IC, emisii_totale_CO2 &lt;= PraguriCO2[j] + b[j] * 1000)</a:t>
            </a:r>
          </a:p>
          <a:p>
            <a:r>
              <a:rPr lang="en-US" sz="1200" dirty="0"/>
              <a:t>            @constraint(IC, emisii_totale_CO2 &gt;= PraguriCO2[j-1] + 1 - (1 - b[j]) * 1000)</a:t>
            </a:r>
          </a:p>
          <a:p>
            <a:r>
              <a:rPr lang="en-US" sz="1200" dirty="0"/>
              <a:t>        end</a:t>
            </a:r>
          </a:p>
          <a:p>
            <a:r>
              <a:rPr lang="en-US" sz="1200" dirty="0"/>
              <a:t>    end</a:t>
            </a:r>
          </a:p>
          <a:p>
            <a:endParaRPr lang="en-US" sz="1200" dirty="0"/>
          </a:p>
          <a:p>
            <a:r>
              <a:rPr lang="en-US" sz="1200" dirty="0"/>
              <a:t>    </a:t>
            </a:r>
            <a:endParaRPr lang="en-US" dirty="0"/>
          </a:p>
        </p:txBody>
      </p:sp>
      <p:sp>
        <p:nvSpPr>
          <p:cNvPr id="4" name="TextBox 3">
            <a:extLst>
              <a:ext uri="{FF2B5EF4-FFF2-40B4-BE49-F238E27FC236}">
                <a16:creationId xmlns:a16="http://schemas.microsoft.com/office/drawing/2014/main" id="{AE11A190-5912-177E-1B92-D9BF730A247D}"/>
              </a:ext>
            </a:extLst>
          </p:cNvPr>
          <p:cNvSpPr txBox="1"/>
          <p:nvPr/>
        </p:nvSpPr>
        <p:spPr>
          <a:xfrm>
            <a:off x="5054885" y="274057"/>
            <a:ext cx="3575410" cy="4893647"/>
          </a:xfrm>
          <a:prstGeom prst="rect">
            <a:avLst/>
          </a:prstGeom>
          <a:noFill/>
        </p:spPr>
        <p:txBody>
          <a:bodyPr wrap="square" rtlCol="0">
            <a:spAutoFit/>
          </a:bodyPr>
          <a:lstStyle/>
          <a:p>
            <a:r>
              <a:rPr lang="en-US" sz="1200" dirty="0"/>
              <a:t>optimize!(IC)</a:t>
            </a:r>
          </a:p>
          <a:p>
            <a:r>
              <a:rPr lang="en-US" sz="1200" dirty="0"/>
              <a:t>    </a:t>
            </a:r>
            <a:r>
              <a:rPr lang="en-US" sz="1200" dirty="0" err="1"/>
              <a:t>println</a:t>
            </a:r>
            <a:r>
              <a:rPr lang="en-US" sz="1200" dirty="0"/>
              <a:t>("Status final: $(</a:t>
            </a:r>
            <a:r>
              <a:rPr lang="en-US" sz="1200" dirty="0" err="1"/>
              <a:t>termination_status</a:t>
            </a:r>
            <a:r>
              <a:rPr lang="en-US" sz="1200" dirty="0"/>
              <a:t>(IC))")</a:t>
            </a:r>
          </a:p>
          <a:p>
            <a:r>
              <a:rPr lang="en-US" sz="1200" dirty="0"/>
              <a:t>    </a:t>
            </a:r>
          </a:p>
          <a:p>
            <a:r>
              <a:rPr lang="en-US" sz="1200" dirty="0"/>
              <a:t>    if </a:t>
            </a:r>
            <a:r>
              <a:rPr lang="en-US" sz="1200" dirty="0" err="1"/>
              <a:t>termination_status</a:t>
            </a:r>
            <a:r>
              <a:rPr lang="en-US" sz="1200" dirty="0"/>
              <a:t>(IC) == MOI.OPTIMAL</a:t>
            </a:r>
          </a:p>
          <a:p>
            <a:r>
              <a:rPr lang="en-US" sz="1200" dirty="0"/>
              <a:t>        </a:t>
            </a:r>
            <a:r>
              <a:rPr lang="en-US" sz="1200" dirty="0" err="1"/>
              <a:t>energie_totala</a:t>
            </a:r>
            <a:r>
              <a:rPr lang="en-US" sz="1200" dirty="0"/>
              <a:t> = sum(value(x[</a:t>
            </a:r>
            <a:r>
              <a:rPr lang="en-US" sz="1200" dirty="0" err="1"/>
              <a:t>i</a:t>
            </a:r>
            <a:r>
              <a:rPr lang="en-US" sz="1200" dirty="0"/>
              <a:t>]) for </a:t>
            </a:r>
            <a:r>
              <a:rPr lang="en-US" sz="1200" dirty="0" err="1"/>
              <a:t>i</a:t>
            </a:r>
            <a:r>
              <a:rPr lang="en-US" sz="1200" dirty="0"/>
              <a:t> in 1:NumarCentrale)</a:t>
            </a:r>
          </a:p>
          <a:p>
            <a:r>
              <a:rPr lang="en-US" sz="1200" dirty="0"/>
              <a:t>        </a:t>
            </a:r>
            <a:r>
              <a:rPr lang="en-US" sz="1200" dirty="0" err="1"/>
              <a:t>cost_total</a:t>
            </a:r>
            <a:r>
              <a:rPr lang="en-US" sz="1200" dirty="0"/>
              <a:t> = sum((</a:t>
            </a:r>
            <a:r>
              <a:rPr lang="en-US" sz="1200" dirty="0" err="1"/>
              <a:t>Costuri</a:t>
            </a:r>
            <a:r>
              <a:rPr lang="en-US" sz="1200" dirty="0"/>
              <a:t>[</a:t>
            </a:r>
            <a:r>
              <a:rPr lang="en-US" sz="1200" dirty="0" err="1"/>
              <a:t>i</a:t>
            </a:r>
            <a:r>
              <a:rPr lang="en-US" sz="1200" dirty="0"/>
              <a:t>] * value(x[</a:t>
            </a:r>
            <a:r>
              <a:rPr lang="en-US" sz="1200" dirty="0" err="1"/>
              <a:t>i</a:t>
            </a:r>
            <a:r>
              <a:rPr lang="en-US" sz="1200" dirty="0"/>
              <a:t>]) + </a:t>
            </a:r>
            <a:r>
              <a:rPr lang="en-US" sz="1200" dirty="0" err="1"/>
              <a:t>CosturiIntretinere</a:t>
            </a:r>
            <a:r>
              <a:rPr lang="en-US" sz="1200" dirty="0"/>
              <a:t>[</a:t>
            </a:r>
            <a:r>
              <a:rPr lang="en-US" sz="1200" dirty="0" err="1"/>
              <a:t>i</a:t>
            </a:r>
            <a:r>
              <a:rPr lang="en-US" sz="1200" dirty="0"/>
              <a:t>] * value(x[</a:t>
            </a:r>
            <a:r>
              <a:rPr lang="en-US" sz="1200" dirty="0" err="1"/>
              <a:t>i</a:t>
            </a:r>
            <a:r>
              <a:rPr lang="en-US" sz="1200" dirty="0"/>
              <a:t>])) for </a:t>
            </a:r>
            <a:r>
              <a:rPr lang="en-US" sz="1200" dirty="0" err="1"/>
              <a:t>i</a:t>
            </a:r>
            <a:r>
              <a:rPr lang="en-US" sz="1200" dirty="0"/>
              <a:t> in 1:NumarCentrale)</a:t>
            </a:r>
          </a:p>
          <a:p>
            <a:r>
              <a:rPr lang="en-US" sz="1200" dirty="0"/>
              <a:t>        </a:t>
            </a:r>
            <a:r>
              <a:rPr lang="en-US" sz="1200" dirty="0" err="1"/>
              <a:t>emisii_totale</a:t>
            </a:r>
            <a:r>
              <a:rPr lang="en-US" sz="1200" dirty="0"/>
              <a:t> = value(emisii_totale_CO2)</a:t>
            </a:r>
          </a:p>
          <a:p>
            <a:endParaRPr lang="en-US" sz="1200" dirty="0"/>
          </a:p>
          <a:p>
            <a:r>
              <a:rPr lang="en-US" sz="1200" dirty="0"/>
              <a:t>        </a:t>
            </a:r>
            <a:r>
              <a:rPr lang="en-US" sz="1200" dirty="0" err="1"/>
              <a:t>taxe_emisii</a:t>
            </a:r>
            <a:r>
              <a:rPr lang="en-US" sz="1200" dirty="0"/>
              <a:t> = sum(TaxeCO2[j] * value(b[j]) for j in 1:length(PraguriCO2))</a:t>
            </a:r>
          </a:p>
          <a:p>
            <a:endParaRPr lang="en-US" sz="1200" dirty="0"/>
          </a:p>
          <a:p>
            <a:r>
              <a:rPr lang="en-US" sz="1200" dirty="0"/>
              <a:t>        </a:t>
            </a:r>
            <a:r>
              <a:rPr lang="en-US" sz="1200" dirty="0" err="1"/>
              <a:t>cost_total</a:t>
            </a:r>
            <a:r>
              <a:rPr lang="en-US" sz="1200" dirty="0"/>
              <a:t> += </a:t>
            </a:r>
            <a:r>
              <a:rPr lang="en-US" sz="1200" dirty="0" err="1"/>
              <a:t>taxe_emisii</a:t>
            </a:r>
            <a:endParaRPr lang="en-US" sz="1200" dirty="0"/>
          </a:p>
          <a:p>
            <a:r>
              <a:rPr lang="en-US" sz="1200" dirty="0"/>
              <a:t>        </a:t>
            </a:r>
            <a:r>
              <a:rPr lang="en-US" sz="1200" dirty="0" err="1"/>
              <a:t>profit_total</a:t>
            </a:r>
            <a:r>
              <a:rPr lang="en-US" sz="1200" dirty="0"/>
              <a:t> = 6 * </a:t>
            </a:r>
            <a:r>
              <a:rPr lang="en-US" sz="1200" dirty="0" err="1"/>
              <a:t>cerere</a:t>
            </a:r>
            <a:r>
              <a:rPr lang="en-US" sz="1200" dirty="0"/>
              <a:t> - </a:t>
            </a:r>
            <a:r>
              <a:rPr lang="en-US" sz="1200" dirty="0" err="1"/>
              <a:t>cost_total</a:t>
            </a:r>
            <a:endParaRPr lang="en-US" sz="1200" dirty="0"/>
          </a:p>
          <a:p>
            <a:endParaRPr lang="en-US" sz="1200" dirty="0"/>
          </a:p>
          <a:p>
            <a:r>
              <a:rPr lang="en-US" sz="1200" dirty="0"/>
              <a:t>        for </a:t>
            </a:r>
            <a:r>
              <a:rPr lang="en-US" sz="1200" dirty="0" err="1"/>
              <a:t>i</a:t>
            </a:r>
            <a:r>
              <a:rPr lang="en-US" sz="1200" dirty="0"/>
              <a:t> in 1:NumarCentrale</a:t>
            </a:r>
          </a:p>
          <a:p>
            <a:r>
              <a:rPr lang="en-US" sz="1200" dirty="0"/>
              <a:t>            </a:t>
            </a:r>
            <a:r>
              <a:rPr lang="en-US" sz="1200" dirty="0" err="1"/>
              <a:t>energie_produsa</a:t>
            </a:r>
            <a:r>
              <a:rPr lang="en-US" sz="1200" dirty="0"/>
              <a:t> = value(x[</a:t>
            </a:r>
            <a:r>
              <a:rPr lang="en-US" sz="1200" dirty="0" err="1"/>
              <a:t>i</a:t>
            </a:r>
            <a:r>
              <a:rPr lang="en-US" sz="1200" dirty="0"/>
              <a:t>])</a:t>
            </a:r>
          </a:p>
          <a:p>
            <a:r>
              <a:rPr lang="en-US" sz="1200" dirty="0"/>
              <a:t>            </a:t>
            </a:r>
            <a:r>
              <a:rPr lang="en-US" sz="1200" dirty="0" err="1"/>
              <a:t>cost_producere</a:t>
            </a:r>
            <a:r>
              <a:rPr lang="en-US" sz="1200" dirty="0"/>
              <a:t> = </a:t>
            </a:r>
            <a:r>
              <a:rPr lang="en-US" sz="1200" dirty="0" err="1"/>
              <a:t>Costuri</a:t>
            </a:r>
            <a:r>
              <a:rPr lang="en-US" sz="1200" dirty="0"/>
              <a:t>[</a:t>
            </a:r>
            <a:r>
              <a:rPr lang="en-US" sz="1200" dirty="0" err="1"/>
              <a:t>i</a:t>
            </a:r>
            <a:r>
              <a:rPr lang="en-US" sz="1200" dirty="0"/>
              <a:t>] * </a:t>
            </a:r>
            <a:r>
              <a:rPr lang="en-US" sz="1200" dirty="0" err="1"/>
              <a:t>energie_produsa</a:t>
            </a:r>
            <a:r>
              <a:rPr lang="en-US" sz="1200" dirty="0"/>
              <a:t> + </a:t>
            </a:r>
            <a:r>
              <a:rPr lang="en-US" sz="1200" dirty="0" err="1"/>
              <a:t>CosturiIntretinere</a:t>
            </a:r>
            <a:r>
              <a:rPr lang="en-US" sz="1200" dirty="0"/>
              <a:t>[</a:t>
            </a:r>
            <a:r>
              <a:rPr lang="en-US" sz="1200" dirty="0" err="1"/>
              <a:t>i</a:t>
            </a:r>
            <a:r>
              <a:rPr lang="en-US" sz="1200" dirty="0"/>
              <a:t>] * </a:t>
            </a:r>
            <a:r>
              <a:rPr lang="en-US" sz="1200" dirty="0" err="1"/>
              <a:t>energie_produsa</a:t>
            </a:r>
            <a:endParaRPr lang="en-US" sz="1200" dirty="0"/>
          </a:p>
          <a:p>
            <a:r>
              <a:rPr lang="en-US" sz="1200" dirty="0"/>
              <a:t>            </a:t>
            </a:r>
            <a:r>
              <a:rPr lang="en-US" sz="1200" dirty="0" err="1"/>
              <a:t>println</a:t>
            </a:r>
            <a:r>
              <a:rPr lang="en-US" sz="1200" dirty="0"/>
              <a:t>("</a:t>
            </a:r>
            <a:r>
              <a:rPr lang="en-US" sz="1200" dirty="0" err="1"/>
              <a:t>Energie</a:t>
            </a:r>
            <a:r>
              <a:rPr lang="en-US" sz="1200" dirty="0"/>
              <a:t> </a:t>
            </a:r>
            <a:r>
              <a:rPr lang="en-US" sz="1200" dirty="0" err="1"/>
              <a:t>produsă</a:t>
            </a:r>
            <a:r>
              <a:rPr lang="en-US" sz="1200" dirty="0"/>
              <a:t> de </a:t>
            </a:r>
            <a:r>
              <a:rPr lang="en-US" sz="1200" dirty="0" err="1"/>
              <a:t>centrala</a:t>
            </a:r>
            <a:r>
              <a:rPr lang="en-US" sz="1200" dirty="0"/>
              <a:t> ", </a:t>
            </a:r>
            <a:r>
              <a:rPr lang="en-US" sz="1200" dirty="0" err="1"/>
              <a:t>NumeCentrale</a:t>
            </a:r>
            <a:r>
              <a:rPr lang="en-US" sz="1200" dirty="0"/>
              <a:t>[</a:t>
            </a:r>
            <a:r>
              <a:rPr lang="en-US" sz="1200" dirty="0" err="1"/>
              <a:t>i</a:t>
            </a:r>
            <a:r>
              <a:rPr lang="en-US" sz="1200" dirty="0"/>
              <a:t>], ": ", round(Int, </a:t>
            </a:r>
            <a:r>
              <a:rPr lang="en-US" sz="1200" dirty="0" err="1"/>
              <a:t>energie_produsa</a:t>
            </a:r>
            <a:r>
              <a:rPr lang="en-US" sz="1200" dirty="0"/>
              <a:t>), " MW")</a:t>
            </a:r>
          </a:p>
          <a:p>
            <a:r>
              <a:rPr lang="en-US" sz="1200" dirty="0"/>
              <a:t>            </a:t>
            </a:r>
          </a:p>
        </p:txBody>
      </p:sp>
    </p:spTree>
    <p:extLst>
      <p:ext uri="{BB962C8B-B14F-4D97-AF65-F5344CB8AC3E}">
        <p14:creationId xmlns:p14="http://schemas.microsoft.com/office/powerpoint/2010/main" val="262512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1AC2F-EF49-16E8-30FC-BD9167A489CD}"/>
              </a:ext>
            </a:extLst>
          </p:cNvPr>
          <p:cNvSpPr txBox="1"/>
          <p:nvPr/>
        </p:nvSpPr>
        <p:spPr>
          <a:xfrm>
            <a:off x="611312" y="694313"/>
            <a:ext cx="4114800" cy="4185761"/>
          </a:xfrm>
          <a:prstGeom prst="rect">
            <a:avLst/>
          </a:prstGeom>
          <a:noFill/>
        </p:spPr>
        <p:txBody>
          <a:bodyPr wrap="square">
            <a:spAutoFit/>
          </a:bodyPr>
          <a:lstStyle/>
          <a:p>
            <a:r>
              <a:rPr lang="en-US" sz="1400" dirty="0" err="1"/>
              <a:t>println</a:t>
            </a:r>
            <a:r>
              <a:rPr lang="en-US" sz="1400" dirty="0"/>
              <a:t>("</a:t>
            </a:r>
            <a:r>
              <a:rPr lang="en-US" sz="1400" dirty="0" err="1"/>
              <a:t>Costul</a:t>
            </a:r>
            <a:r>
              <a:rPr lang="en-US" sz="1400" dirty="0"/>
              <a:t> de </a:t>
            </a:r>
            <a:r>
              <a:rPr lang="en-US" sz="1400" dirty="0" err="1"/>
              <a:t>producere</a:t>
            </a:r>
            <a:r>
              <a:rPr lang="en-US" sz="1400" dirty="0"/>
              <a:t> </a:t>
            </a:r>
            <a:r>
              <a:rPr lang="en-US" sz="1400" dirty="0" err="1"/>
              <a:t>pentru</a:t>
            </a:r>
            <a:r>
              <a:rPr lang="en-US" sz="1400" dirty="0"/>
              <a:t> </a:t>
            </a:r>
            <a:r>
              <a:rPr lang="en-US" sz="1400" dirty="0" err="1"/>
              <a:t>centrala</a:t>
            </a:r>
            <a:r>
              <a:rPr lang="en-US" sz="1400" dirty="0"/>
              <a:t> ", </a:t>
            </a:r>
            <a:r>
              <a:rPr lang="en-US" sz="1400" dirty="0" err="1"/>
              <a:t>NumeCentrale</a:t>
            </a:r>
            <a:r>
              <a:rPr lang="en-US" sz="1400" dirty="0"/>
              <a:t>[</a:t>
            </a:r>
            <a:r>
              <a:rPr lang="en-US" sz="1400" dirty="0" err="1"/>
              <a:t>i</a:t>
            </a:r>
            <a:r>
              <a:rPr lang="en-US" sz="1400" dirty="0"/>
              <a:t>], ": ", round(Int, </a:t>
            </a:r>
            <a:r>
              <a:rPr lang="en-US" sz="1400" dirty="0" err="1"/>
              <a:t>cost_producere</a:t>
            </a:r>
            <a:r>
              <a:rPr lang="en-US" sz="1400" dirty="0"/>
              <a:t>), " lei")</a:t>
            </a:r>
          </a:p>
          <a:p>
            <a:r>
              <a:rPr lang="en-US" sz="1400" dirty="0"/>
              <a:t>        end</a:t>
            </a:r>
          </a:p>
          <a:p>
            <a:endParaRPr lang="en-US" sz="1400" dirty="0"/>
          </a:p>
          <a:p>
            <a:r>
              <a:rPr lang="en-US" sz="1400" dirty="0"/>
              <a:t>        </a:t>
            </a:r>
            <a:r>
              <a:rPr lang="en-US" sz="1400" dirty="0" err="1"/>
              <a:t>println</a:t>
            </a:r>
            <a:r>
              <a:rPr lang="en-US" sz="1400" dirty="0"/>
              <a:t>("</a:t>
            </a:r>
            <a:r>
              <a:rPr lang="en-US" sz="1400" dirty="0" err="1"/>
              <a:t>Incasrile</a:t>
            </a:r>
            <a:r>
              <a:rPr lang="en-US" sz="1400" dirty="0"/>
              <a:t> ",  6*</a:t>
            </a:r>
            <a:r>
              <a:rPr lang="en-US" sz="1400" dirty="0" err="1"/>
              <a:t>cerere</a:t>
            </a:r>
            <a:r>
              <a:rPr lang="en-US" sz="1400" dirty="0"/>
              <a:t> , " lei")</a:t>
            </a:r>
          </a:p>
          <a:p>
            <a:r>
              <a:rPr lang="en-US" sz="1400" dirty="0"/>
              <a:t>        </a:t>
            </a:r>
            <a:r>
              <a:rPr lang="en-US" sz="1400" dirty="0" err="1"/>
              <a:t>println</a:t>
            </a:r>
            <a:r>
              <a:rPr lang="en-US" sz="1400" dirty="0"/>
              <a:t>("</a:t>
            </a:r>
            <a:r>
              <a:rPr lang="en-US" sz="1400" dirty="0" err="1"/>
              <a:t>Costul</a:t>
            </a:r>
            <a:r>
              <a:rPr lang="en-US" sz="1400" dirty="0"/>
              <a:t> total de </a:t>
            </a:r>
            <a:r>
              <a:rPr lang="en-US" sz="1400" dirty="0" err="1"/>
              <a:t>producție</a:t>
            </a:r>
            <a:r>
              <a:rPr lang="en-US" sz="1400" dirty="0"/>
              <a:t> a </a:t>
            </a:r>
            <a:r>
              <a:rPr lang="en-US" sz="1400" dirty="0" err="1"/>
              <a:t>energiei</a:t>
            </a:r>
            <a:r>
              <a:rPr lang="en-US" sz="1400" dirty="0"/>
              <a:t>: ", round(Int, </a:t>
            </a:r>
            <a:r>
              <a:rPr lang="en-US" sz="1400" dirty="0" err="1"/>
              <a:t>cost_total</a:t>
            </a:r>
            <a:r>
              <a:rPr lang="en-US" sz="1400" dirty="0"/>
              <a:t>), " lei")</a:t>
            </a:r>
          </a:p>
          <a:p>
            <a:r>
              <a:rPr lang="en-US" sz="1400" dirty="0"/>
              <a:t>        </a:t>
            </a:r>
            <a:r>
              <a:rPr lang="en-US" sz="1400" dirty="0" err="1"/>
              <a:t>println</a:t>
            </a:r>
            <a:r>
              <a:rPr lang="en-US" sz="1400" dirty="0"/>
              <a:t>("</a:t>
            </a:r>
            <a:r>
              <a:rPr lang="en-US" sz="1400" dirty="0" err="1"/>
              <a:t>Emisiile</a:t>
            </a:r>
            <a:r>
              <a:rPr lang="en-US" sz="1400" dirty="0"/>
              <a:t> </a:t>
            </a:r>
            <a:r>
              <a:rPr lang="en-US" sz="1400" dirty="0" err="1"/>
              <a:t>totale</a:t>
            </a:r>
            <a:r>
              <a:rPr lang="en-US" sz="1400" dirty="0"/>
              <a:t> de CO2: ", round(</a:t>
            </a:r>
            <a:r>
              <a:rPr lang="en-US" sz="1400" dirty="0" err="1"/>
              <a:t>emisii_totale</a:t>
            </a:r>
            <a:r>
              <a:rPr lang="en-US" sz="1400" dirty="0"/>
              <a:t>, digits=2), " kg")</a:t>
            </a:r>
          </a:p>
          <a:p>
            <a:r>
              <a:rPr lang="en-US" sz="1400" dirty="0"/>
              <a:t>        </a:t>
            </a:r>
            <a:r>
              <a:rPr lang="en-US" sz="1400" dirty="0" err="1"/>
              <a:t>println</a:t>
            </a:r>
            <a:r>
              <a:rPr lang="en-US" sz="1400" dirty="0"/>
              <a:t>("</a:t>
            </a:r>
            <a:r>
              <a:rPr lang="en-US" sz="1400" dirty="0" err="1"/>
              <a:t>Taxele</a:t>
            </a:r>
            <a:r>
              <a:rPr lang="en-US" sz="1400" dirty="0"/>
              <a:t> </a:t>
            </a:r>
            <a:r>
              <a:rPr lang="en-US" sz="1400" dirty="0" err="1"/>
              <a:t>totale</a:t>
            </a:r>
            <a:r>
              <a:rPr lang="en-US" sz="1400" dirty="0"/>
              <a:t> </a:t>
            </a:r>
            <a:r>
              <a:rPr lang="en-US" sz="1400" dirty="0" err="1"/>
              <a:t>pentru</a:t>
            </a:r>
            <a:r>
              <a:rPr lang="en-US" sz="1400" dirty="0"/>
              <a:t> </a:t>
            </a:r>
            <a:r>
              <a:rPr lang="en-US" sz="1400" dirty="0" err="1"/>
              <a:t>emisii</a:t>
            </a:r>
            <a:r>
              <a:rPr lang="en-US" sz="1400" dirty="0"/>
              <a:t> de CO2: ", round(Int, </a:t>
            </a:r>
            <a:r>
              <a:rPr lang="en-US" sz="1400" dirty="0" err="1"/>
              <a:t>taxe_emisii</a:t>
            </a:r>
            <a:r>
              <a:rPr lang="en-US" sz="1400" dirty="0"/>
              <a:t>), " lei")</a:t>
            </a:r>
          </a:p>
          <a:p>
            <a:r>
              <a:rPr lang="en-US" sz="1400" dirty="0"/>
              <a:t>        </a:t>
            </a:r>
            <a:r>
              <a:rPr lang="en-US" sz="1400" dirty="0" err="1"/>
              <a:t>println</a:t>
            </a:r>
            <a:r>
              <a:rPr lang="en-US" sz="1400" dirty="0"/>
              <a:t>("</a:t>
            </a:r>
            <a:r>
              <a:rPr lang="en-US" sz="1400" dirty="0" err="1"/>
              <a:t>Profitul</a:t>
            </a:r>
            <a:r>
              <a:rPr lang="en-US" sz="1400" dirty="0"/>
              <a:t> total: ", round(Int, </a:t>
            </a:r>
            <a:r>
              <a:rPr lang="en-US" sz="1400" dirty="0" err="1"/>
              <a:t>profit_total</a:t>
            </a:r>
            <a:r>
              <a:rPr lang="en-US" sz="1400" dirty="0"/>
              <a:t>), " lei")</a:t>
            </a:r>
          </a:p>
          <a:p>
            <a:r>
              <a:rPr lang="en-US" sz="1400" dirty="0"/>
              <a:t>    else</a:t>
            </a:r>
          </a:p>
          <a:p>
            <a:r>
              <a:rPr lang="en-US" sz="1400" dirty="0"/>
              <a:t>        </a:t>
            </a:r>
            <a:r>
              <a:rPr lang="en-US" sz="1400" dirty="0" err="1"/>
              <a:t>println</a:t>
            </a:r>
            <a:r>
              <a:rPr lang="en-US" sz="1400" dirty="0"/>
              <a:t>("</a:t>
            </a:r>
            <a:r>
              <a:rPr lang="en-US" sz="1400" dirty="0" err="1"/>
              <a:t>Nicio</a:t>
            </a:r>
            <a:r>
              <a:rPr lang="en-US" sz="1400" dirty="0"/>
              <a:t> </a:t>
            </a:r>
            <a:r>
              <a:rPr lang="en-US" sz="1400" dirty="0" err="1"/>
              <a:t>soluție</a:t>
            </a:r>
            <a:r>
              <a:rPr lang="en-US" sz="1400" dirty="0"/>
              <a:t> </a:t>
            </a:r>
            <a:r>
              <a:rPr lang="en-US" sz="1400" dirty="0" err="1"/>
              <a:t>disponibilă</a:t>
            </a:r>
            <a:r>
              <a:rPr lang="en-US" sz="1400" dirty="0"/>
              <a:t> </a:t>
            </a:r>
            <a:r>
              <a:rPr lang="en-US" sz="1400" dirty="0" err="1"/>
              <a:t>pentru</a:t>
            </a:r>
            <a:r>
              <a:rPr lang="en-US" sz="1400" dirty="0"/>
              <a:t> </a:t>
            </a:r>
            <a:r>
              <a:rPr lang="en-US" sz="1400" dirty="0" err="1"/>
              <a:t>cererea</a:t>
            </a:r>
            <a:r>
              <a:rPr lang="en-US" sz="1400" dirty="0"/>
              <a:t> de $</a:t>
            </a:r>
            <a:r>
              <a:rPr lang="en-US" sz="1400" dirty="0" err="1"/>
              <a:t>cerere</a:t>
            </a:r>
            <a:r>
              <a:rPr lang="en-US" sz="1400" dirty="0"/>
              <a:t> MW")</a:t>
            </a:r>
          </a:p>
          <a:p>
            <a:r>
              <a:rPr lang="en-US" sz="1400" dirty="0"/>
              <a:t>    end</a:t>
            </a:r>
          </a:p>
          <a:p>
            <a:r>
              <a:rPr lang="en-US" sz="1400" dirty="0"/>
              <a:t>end</a:t>
            </a:r>
            <a:endParaRPr lang="en-US" dirty="0"/>
          </a:p>
        </p:txBody>
      </p:sp>
      <p:sp>
        <p:nvSpPr>
          <p:cNvPr id="6" name="TextBox 5">
            <a:extLst>
              <a:ext uri="{FF2B5EF4-FFF2-40B4-BE49-F238E27FC236}">
                <a16:creationId xmlns:a16="http://schemas.microsoft.com/office/drawing/2014/main" id="{37AE7C6F-35A3-2B4C-B81F-563C5ACDF4FB}"/>
              </a:ext>
            </a:extLst>
          </p:cNvPr>
          <p:cNvSpPr txBox="1"/>
          <p:nvPr/>
        </p:nvSpPr>
        <p:spPr>
          <a:xfrm>
            <a:off x="5562160" y="936523"/>
            <a:ext cx="2561920" cy="400110"/>
          </a:xfrm>
          <a:prstGeom prst="rect">
            <a:avLst/>
          </a:prstGeom>
          <a:noFill/>
        </p:spPr>
        <p:txBody>
          <a:bodyPr wrap="none" rtlCol="0">
            <a:spAutoFit/>
          </a:bodyPr>
          <a:lstStyle/>
          <a:p>
            <a:r>
              <a:rPr lang="en-US" sz="2000" b="1" dirty="0" err="1"/>
              <a:t>Afisarea</a:t>
            </a:r>
            <a:r>
              <a:rPr lang="en-US" sz="2000" b="1" dirty="0"/>
              <a:t> </a:t>
            </a:r>
            <a:r>
              <a:rPr lang="en-US" sz="2000" b="1" dirty="0" err="1"/>
              <a:t>problemei</a:t>
            </a:r>
            <a:r>
              <a:rPr lang="en-US" sz="2000" b="1" dirty="0"/>
              <a:t> </a:t>
            </a:r>
          </a:p>
        </p:txBody>
      </p:sp>
      <p:pic>
        <p:nvPicPr>
          <p:cNvPr id="4" name="Picture 3">
            <a:extLst>
              <a:ext uri="{FF2B5EF4-FFF2-40B4-BE49-F238E27FC236}">
                <a16:creationId xmlns:a16="http://schemas.microsoft.com/office/drawing/2014/main" id="{D548B477-9620-DA79-B081-032BC73DE7AA}"/>
              </a:ext>
            </a:extLst>
          </p:cNvPr>
          <p:cNvPicPr>
            <a:picLocks noChangeAspect="1"/>
          </p:cNvPicPr>
          <p:nvPr/>
        </p:nvPicPr>
        <p:blipFill>
          <a:blip r:embed="rId2"/>
          <a:stretch>
            <a:fillRect/>
          </a:stretch>
        </p:blipFill>
        <p:spPr>
          <a:xfrm>
            <a:off x="4900047" y="1876166"/>
            <a:ext cx="3515216" cy="2172003"/>
          </a:xfrm>
          <a:prstGeom prst="rect">
            <a:avLst/>
          </a:prstGeom>
        </p:spPr>
      </p:pic>
    </p:spTree>
    <p:extLst>
      <p:ext uri="{BB962C8B-B14F-4D97-AF65-F5344CB8AC3E}">
        <p14:creationId xmlns:p14="http://schemas.microsoft.com/office/powerpoint/2010/main" val="398821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38"/>
          <p:cNvSpPr txBox="1">
            <a:spLocks noGrp="1"/>
          </p:cNvSpPr>
          <p:nvPr>
            <p:ph type="subTitle" idx="1"/>
          </p:nvPr>
        </p:nvSpPr>
        <p:spPr>
          <a:xfrm>
            <a:off x="1506815" y="1759295"/>
            <a:ext cx="6130370" cy="671100"/>
          </a:xfrm>
          <a:prstGeom prst="rect">
            <a:avLst/>
          </a:prstGeom>
        </p:spPr>
        <p:txBody>
          <a:bodyPr spcFirstLastPara="1" wrap="square" lIns="91425" tIns="91425" rIns="91425" bIns="91425" anchor="t" anchorCtr="0">
            <a:noAutofit/>
          </a:bodyPr>
          <a:lstStyle/>
          <a:p>
            <a:r>
              <a:rPr lang="en-US" sz="6600" b="1" dirty="0"/>
              <a:t>Va </a:t>
            </a:r>
            <a:r>
              <a:rPr lang="en-US" sz="6600" b="1" dirty="0" err="1"/>
              <a:t>multumim</a:t>
            </a:r>
            <a:r>
              <a:rPr lang="en-US" sz="6600" b="1" dirty="0"/>
              <a:t> !</a:t>
            </a:r>
            <a:endParaRPr lang="en-US" sz="6600" b="1" u="sng" dirty="0"/>
          </a:p>
        </p:txBody>
      </p:sp>
      <p:pic>
        <p:nvPicPr>
          <p:cNvPr id="382" name="Google Shape;382;p38"/>
          <p:cNvPicPr preferRelativeResize="0"/>
          <p:nvPr/>
        </p:nvPicPr>
        <p:blipFill>
          <a:blip r:embed="rId3">
            <a:alphaModFix amt="60000"/>
          </a:blip>
          <a:stretch>
            <a:fillRect/>
          </a:stretch>
        </p:blipFill>
        <p:spPr>
          <a:xfrm rot="2327395">
            <a:off x="301162" y="3356549"/>
            <a:ext cx="1156860" cy="1368722"/>
          </a:xfrm>
          <a:prstGeom prst="rect">
            <a:avLst/>
          </a:prstGeom>
          <a:noFill/>
          <a:ln>
            <a:noFill/>
          </a:ln>
        </p:spPr>
      </p:pic>
      <p:pic>
        <p:nvPicPr>
          <p:cNvPr id="383" name="Google Shape;383;p38"/>
          <p:cNvPicPr preferRelativeResize="0"/>
          <p:nvPr/>
        </p:nvPicPr>
        <p:blipFill>
          <a:blip r:embed="rId4">
            <a:alphaModFix amt="50000"/>
          </a:blip>
          <a:stretch>
            <a:fillRect/>
          </a:stretch>
        </p:blipFill>
        <p:spPr>
          <a:xfrm rot="-8448300">
            <a:off x="6738050" y="667273"/>
            <a:ext cx="1156850" cy="1097475"/>
          </a:xfrm>
          <a:prstGeom prst="rect">
            <a:avLst/>
          </a:prstGeom>
          <a:noFill/>
          <a:ln>
            <a:noFill/>
          </a:ln>
        </p:spPr>
      </p:pic>
      <p:pic>
        <p:nvPicPr>
          <p:cNvPr id="384" name="Google Shape;384;p38"/>
          <p:cNvPicPr preferRelativeResize="0"/>
          <p:nvPr/>
        </p:nvPicPr>
        <p:blipFill>
          <a:blip r:embed="rId5">
            <a:alphaModFix amt="60000"/>
          </a:blip>
          <a:stretch>
            <a:fillRect/>
          </a:stretch>
        </p:blipFill>
        <p:spPr>
          <a:xfrm rot="-9983350" flipH="1">
            <a:off x="6273759" y="199731"/>
            <a:ext cx="971829" cy="679532"/>
          </a:xfrm>
          <a:prstGeom prst="rect">
            <a:avLst/>
          </a:prstGeom>
          <a:noFill/>
          <a:ln>
            <a:noFill/>
          </a:ln>
        </p:spPr>
      </p:pic>
    </p:spTree>
    <p:extLst>
      <p:ext uri="{BB962C8B-B14F-4D97-AF65-F5344CB8AC3E}">
        <p14:creationId xmlns:p14="http://schemas.microsoft.com/office/powerpoint/2010/main" val="3049311505"/>
      </p:ext>
    </p:extLst>
  </p:cSld>
  <p:clrMapOvr>
    <a:masterClrMapping/>
  </p:clrMapOvr>
</p:sld>
</file>

<file path=ppt/theme/theme1.xml><?xml version="1.0" encoding="utf-8"?>
<a:theme xmlns:a="http://schemas.openxmlformats.org/drawingml/2006/main" name="Biology Major for College: Protozoa by Slidesgo">
  <a:themeElements>
    <a:clrScheme name="Simple Light">
      <a:dk1>
        <a:srgbClr val="232926"/>
      </a:dk1>
      <a:lt1>
        <a:srgbClr val="E7F0EB"/>
      </a:lt1>
      <a:dk2>
        <a:srgbClr val="4F5150"/>
      </a:dk2>
      <a:lt2>
        <a:srgbClr val="7A7C7A"/>
      </a:lt2>
      <a:accent1>
        <a:srgbClr val="A5B9A5"/>
      </a:accent1>
      <a:accent2>
        <a:srgbClr val="677C67"/>
      </a:accent2>
      <a:accent3>
        <a:srgbClr val="FFFFFF"/>
      </a:accent3>
      <a:accent4>
        <a:srgbClr val="FFFFFF"/>
      </a:accent4>
      <a:accent5>
        <a:srgbClr val="FFFFFF"/>
      </a:accent5>
      <a:accent6>
        <a:srgbClr val="FFFFFF"/>
      </a:accent6>
      <a:hlink>
        <a:srgbClr val="23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1390</Words>
  <Application>Microsoft Office PowerPoint</Application>
  <PresentationFormat>On-screen Show (16:9)</PresentationFormat>
  <Paragraphs>133</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Cambria Math</vt:lpstr>
      <vt:lpstr>Exo</vt:lpstr>
      <vt:lpstr>Lato</vt:lpstr>
      <vt:lpstr>Arial</vt:lpstr>
      <vt:lpstr>Biology Major for College: Protozoa by Slidesgo</vt:lpstr>
      <vt:lpstr>Eficientizarea costurilor pentru producerea energiei</vt:lpstr>
      <vt:lpstr>      În contextul creșterii cererii de energie și preocupărilor privind schimbările climatice, optimizarea producției de energie este esențială pentru a echilibra costurile economice, eficiența energetică și impactul asupra mediului. Producția de energie implică diverse surse, fiecare cu propriile avantaje și dezavantaje legate de costuri, întreținere și emisii de gaze cu efect de seră.</vt:lpstr>
      <vt:lpstr>PowerPoint Presentation</vt:lpstr>
      <vt:lpstr>PowerPoint Presentation</vt:lpstr>
      <vt:lpstr>Solutionarea problemei</vt:lpstr>
      <vt:lpstr>Codul problemei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Eficientizarea costurilor pentru producerea energiei</dc:title>
  <dc:creator>SEBI</dc:creator>
  <cp:lastModifiedBy>Antonio-Ștefan SMĂRĂNDESCU (131304)</cp:lastModifiedBy>
  <cp:revision>7</cp:revision>
  <dcterms:modified xsi:type="dcterms:W3CDTF">2024-05-26T15:38:29Z</dcterms:modified>
</cp:coreProperties>
</file>