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60" r:id="rId1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FA7"/>
    <a:srgbClr val="4590B8"/>
    <a:srgbClr val="01B0F1"/>
    <a:srgbClr val="90C22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07/01/2024</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‹N›</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07/01/2024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‹N›</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18</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07/01/2024</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07/01/2024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07/01/2024</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07/01/2024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07/01/2024</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07/01/2024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07/01/2024</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07/01/2024</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07/01/2024</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07/01/2024</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07/01/2024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07/01/2024</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sz="6000" dirty="0">
                <a:solidFill>
                  <a:schemeClr val="bg1"/>
                </a:solidFill>
              </a:rPr>
              <a:t>Football Shot </a:t>
            </a:r>
            <a:r>
              <a:rPr lang="it-IT" sz="6000" dirty="0" err="1">
                <a:solidFill>
                  <a:schemeClr val="bg1"/>
                </a:solidFill>
              </a:rPr>
              <a:t>Classifier</a:t>
            </a:r>
            <a:endParaRPr lang="it-IT" sz="6000" dirty="0">
              <a:solidFill>
                <a:schemeClr val="bg1"/>
              </a:solidFill>
            </a:endParaRP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fontScale="70000" lnSpcReduction="20000"/>
          </a:bodyPr>
          <a:lstStyle/>
          <a:p>
            <a:pPr rtl="0"/>
            <a:r>
              <a:rPr lang="it-IT" dirty="0">
                <a:solidFill>
                  <a:srgbClr val="7CEBFF"/>
                </a:solidFill>
              </a:rPr>
              <a:t>Antonio Inveninato																	</a:t>
            </a:r>
            <a:r>
              <a:rPr lang="it-IT" dirty="0" err="1">
                <a:solidFill>
                  <a:srgbClr val="7CEBFF"/>
                </a:solidFill>
              </a:rPr>
              <a:t>Aplicaciones</a:t>
            </a:r>
            <a:r>
              <a:rPr lang="it-IT" dirty="0">
                <a:solidFill>
                  <a:srgbClr val="7CEBFF"/>
                </a:solidFill>
              </a:rPr>
              <a:t> </a:t>
            </a:r>
            <a:r>
              <a:rPr lang="it-IT" dirty="0" err="1">
                <a:solidFill>
                  <a:srgbClr val="7CEBFF"/>
                </a:solidFill>
              </a:rPr>
              <a:t>iot</a:t>
            </a:r>
            <a:r>
              <a:rPr lang="it-IT" dirty="0">
                <a:solidFill>
                  <a:srgbClr val="7CEBFF"/>
                </a:solidFill>
              </a:rPr>
              <a:t> 23/24</a:t>
            </a:r>
          </a:p>
          <a:p>
            <a:pPr rtl="0"/>
            <a:r>
              <a:rPr lang="it-IT" dirty="0">
                <a:solidFill>
                  <a:srgbClr val="7CEBFF"/>
                </a:solidFill>
              </a:rPr>
              <a:t>Angelo cocuzza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F968A-0A54-84F3-F14C-1F4487286E24}"/>
              </a:ext>
            </a:extLst>
          </p:cNvPr>
          <p:cNvSpPr>
            <a:spLocks noGrp="1"/>
          </p:cNvSpPr>
          <p:nvPr>
            <p:ph type="title"/>
          </p:nvPr>
        </p:nvSpPr>
        <p:spPr>
          <a:xfrm>
            <a:off x="581192" y="702156"/>
            <a:ext cx="11029616" cy="1013800"/>
          </a:xfrm>
        </p:spPr>
        <p:txBody>
          <a:bodyPr anchor="b">
            <a:normAutofit/>
          </a:bodyPr>
          <a:lstStyle/>
          <a:p>
            <a:r>
              <a:rPr lang="it-IT" sz="3600" dirty="0" err="1"/>
              <a:t>Neural</a:t>
            </a:r>
            <a:r>
              <a:rPr lang="it-IT" sz="3600" dirty="0"/>
              <a:t> Network 1d</a:t>
            </a:r>
          </a:p>
        </p:txBody>
      </p:sp>
      <p:pic>
        <p:nvPicPr>
          <p:cNvPr id="5" name="Immagine 4" descr="Immagine che contiene testo, Diagramma, diagramma, linea&#10;&#10;Descrizione generata automaticamente">
            <a:extLst>
              <a:ext uri="{FF2B5EF4-FFF2-40B4-BE49-F238E27FC236}">
                <a16:creationId xmlns:a16="http://schemas.microsoft.com/office/drawing/2014/main" id="{EA7470F7-BE36-8BAC-DBD4-95A79212E351}"/>
              </a:ext>
            </a:extLst>
          </p:cNvPr>
          <p:cNvPicPr>
            <a:picLocks noChangeAspect="1"/>
          </p:cNvPicPr>
          <p:nvPr/>
        </p:nvPicPr>
        <p:blipFill>
          <a:blip r:embed="rId2"/>
          <a:stretch>
            <a:fillRect/>
          </a:stretch>
        </p:blipFill>
        <p:spPr>
          <a:xfrm>
            <a:off x="9341095" y="2528066"/>
            <a:ext cx="2269712" cy="2975536"/>
          </a:xfrm>
          <a:prstGeom prst="rect">
            <a:avLst/>
          </a:prstGeom>
        </p:spPr>
      </p:pic>
      <p:pic>
        <p:nvPicPr>
          <p:cNvPr id="7" name="Immagine 6" descr="Immagine che contiene diagramma, Diagramma, testo, linea&#10;&#10;Descrizione generata automaticamente">
            <a:extLst>
              <a:ext uri="{FF2B5EF4-FFF2-40B4-BE49-F238E27FC236}">
                <a16:creationId xmlns:a16="http://schemas.microsoft.com/office/drawing/2014/main" id="{4ECFCA09-1681-617E-4CC3-41E80AEBC928}"/>
              </a:ext>
            </a:extLst>
          </p:cNvPr>
          <p:cNvPicPr>
            <a:picLocks noChangeAspect="1"/>
          </p:cNvPicPr>
          <p:nvPr/>
        </p:nvPicPr>
        <p:blipFill>
          <a:blip r:embed="rId3"/>
          <a:stretch>
            <a:fillRect/>
          </a:stretch>
        </p:blipFill>
        <p:spPr>
          <a:xfrm>
            <a:off x="7171076" y="2572899"/>
            <a:ext cx="2200330" cy="2938329"/>
          </a:xfrm>
          <a:prstGeom prst="rect">
            <a:avLst/>
          </a:prstGeom>
        </p:spPr>
      </p:pic>
      <p:pic>
        <p:nvPicPr>
          <p:cNvPr id="9" name="Immagine 8" descr="Immagine che contiene testo, Diagramma, linea, diagramma&#10;&#10;Descrizione generata automaticamente">
            <a:extLst>
              <a:ext uri="{FF2B5EF4-FFF2-40B4-BE49-F238E27FC236}">
                <a16:creationId xmlns:a16="http://schemas.microsoft.com/office/drawing/2014/main" id="{72F29327-8D65-B8C8-8F4A-317A7470BE7B}"/>
              </a:ext>
            </a:extLst>
          </p:cNvPr>
          <p:cNvPicPr>
            <a:picLocks noChangeAspect="1"/>
          </p:cNvPicPr>
          <p:nvPr/>
        </p:nvPicPr>
        <p:blipFill>
          <a:blip r:embed="rId4"/>
          <a:stretch>
            <a:fillRect/>
          </a:stretch>
        </p:blipFill>
        <p:spPr>
          <a:xfrm>
            <a:off x="4987414" y="2572899"/>
            <a:ext cx="2194620" cy="2930703"/>
          </a:xfrm>
          <a:prstGeom prst="rect">
            <a:avLst/>
          </a:prstGeom>
        </p:spPr>
      </p:pic>
      <p:pic>
        <p:nvPicPr>
          <p:cNvPr id="11" name="Immagine 10" descr="Immagine che contiene diagramma, Diagramma, testo, linea&#10;&#10;Descrizione generata automaticamente">
            <a:extLst>
              <a:ext uri="{FF2B5EF4-FFF2-40B4-BE49-F238E27FC236}">
                <a16:creationId xmlns:a16="http://schemas.microsoft.com/office/drawing/2014/main" id="{55E92FE2-E785-4595-9BC5-123603C444B7}"/>
              </a:ext>
            </a:extLst>
          </p:cNvPr>
          <p:cNvPicPr>
            <a:picLocks noChangeAspect="1"/>
          </p:cNvPicPr>
          <p:nvPr/>
        </p:nvPicPr>
        <p:blipFill>
          <a:blip r:embed="rId5"/>
          <a:stretch>
            <a:fillRect/>
          </a:stretch>
        </p:blipFill>
        <p:spPr>
          <a:xfrm>
            <a:off x="2755671" y="2528066"/>
            <a:ext cx="2233903" cy="2983162"/>
          </a:xfrm>
          <a:prstGeom prst="rect">
            <a:avLst/>
          </a:prstGeom>
        </p:spPr>
      </p:pic>
      <p:pic>
        <p:nvPicPr>
          <p:cNvPr id="13" name="Immagine 12" descr="Immagine che contiene testo, linea, diagramma, Diagramma&#10;&#10;Descrizione generata automaticamente">
            <a:extLst>
              <a:ext uri="{FF2B5EF4-FFF2-40B4-BE49-F238E27FC236}">
                <a16:creationId xmlns:a16="http://schemas.microsoft.com/office/drawing/2014/main" id="{7A8835EE-0D9A-81F0-FEFF-D36041BD7278}"/>
              </a:ext>
            </a:extLst>
          </p:cNvPr>
          <p:cNvPicPr>
            <a:picLocks noChangeAspect="1"/>
          </p:cNvPicPr>
          <p:nvPr/>
        </p:nvPicPr>
        <p:blipFill>
          <a:blip r:embed="rId6"/>
          <a:stretch>
            <a:fillRect/>
          </a:stretch>
        </p:blipFill>
        <p:spPr>
          <a:xfrm>
            <a:off x="581192" y="2528066"/>
            <a:ext cx="2233903" cy="2983162"/>
          </a:xfrm>
          <a:prstGeom prst="rect">
            <a:avLst/>
          </a:prstGeom>
        </p:spPr>
      </p:pic>
      <p:sp>
        <p:nvSpPr>
          <p:cNvPr id="15" name="CasellaDiTesto 14">
            <a:extLst>
              <a:ext uri="{FF2B5EF4-FFF2-40B4-BE49-F238E27FC236}">
                <a16:creationId xmlns:a16="http://schemas.microsoft.com/office/drawing/2014/main" id="{E0942AF4-43CB-78A8-9200-855DCE168EC7}"/>
              </a:ext>
            </a:extLst>
          </p:cNvPr>
          <p:cNvSpPr txBox="1"/>
          <p:nvPr/>
        </p:nvSpPr>
        <p:spPr>
          <a:xfrm>
            <a:off x="777191" y="1913749"/>
            <a:ext cx="2254400" cy="461665"/>
          </a:xfrm>
          <a:prstGeom prst="rect">
            <a:avLst/>
          </a:prstGeom>
          <a:noFill/>
        </p:spPr>
        <p:txBody>
          <a:bodyPr wrap="none" rtlCol="0">
            <a:spAutoFit/>
          </a:bodyPr>
          <a:lstStyle/>
          <a:p>
            <a:r>
              <a:rPr lang="it-IT" sz="2400" dirty="0" err="1">
                <a:solidFill>
                  <a:srgbClr val="969FA7"/>
                </a:solidFill>
              </a:rPr>
              <a:t>Angular</a:t>
            </a:r>
            <a:r>
              <a:rPr lang="it-IT" sz="2400" dirty="0">
                <a:solidFill>
                  <a:srgbClr val="969FA7"/>
                </a:solidFill>
              </a:rPr>
              <a:t> </a:t>
            </a:r>
            <a:r>
              <a:rPr lang="it-IT" sz="2400" dirty="0" err="1">
                <a:solidFill>
                  <a:srgbClr val="969FA7"/>
                </a:solidFill>
              </a:rPr>
              <a:t>velocity</a:t>
            </a:r>
            <a:r>
              <a:rPr lang="it-IT" sz="2400" dirty="0">
                <a:solidFill>
                  <a:srgbClr val="969FA7"/>
                </a:solidFill>
              </a:rPr>
              <a:t>:</a:t>
            </a:r>
          </a:p>
        </p:txBody>
      </p:sp>
    </p:spTree>
    <p:extLst>
      <p:ext uri="{BB962C8B-B14F-4D97-AF65-F5344CB8AC3E}">
        <p14:creationId xmlns:p14="http://schemas.microsoft.com/office/powerpoint/2010/main" val="7479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BA96D1-6C42-7B5B-14B4-7FE26E0CD25C}"/>
              </a:ext>
            </a:extLst>
          </p:cNvPr>
          <p:cNvSpPr>
            <a:spLocks noGrp="1"/>
          </p:cNvSpPr>
          <p:nvPr>
            <p:ph type="title"/>
          </p:nvPr>
        </p:nvSpPr>
        <p:spPr>
          <a:xfrm>
            <a:off x="581193" y="729658"/>
            <a:ext cx="11029616" cy="988332"/>
          </a:xfrm>
        </p:spPr>
        <p:txBody>
          <a:bodyPr anchor="b">
            <a:normAutofit/>
          </a:bodyPr>
          <a:lstStyle/>
          <a:p>
            <a:r>
              <a:rPr lang="it-IT" sz="3600" dirty="0" err="1"/>
              <a:t>Neural</a:t>
            </a:r>
            <a:r>
              <a:rPr lang="it-IT" sz="3600" dirty="0"/>
              <a:t> Network 1d</a:t>
            </a:r>
          </a:p>
        </p:txBody>
      </p:sp>
      <p:sp>
        <p:nvSpPr>
          <p:cNvPr id="3" name="Segnaposto contenuto 2">
            <a:extLst>
              <a:ext uri="{FF2B5EF4-FFF2-40B4-BE49-F238E27FC236}">
                <a16:creationId xmlns:a16="http://schemas.microsoft.com/office/drawing/2014/main" id="{E60F2681-13AA-85F8-20BB-680FD6076855}"/>
              </a:ext>
            </a:extLst>
          </p:cNvPr>
          <p:cNvSpPr>
            <a:spLocks noGrp="1"/>
          </p:cNvSpPr>
          <p:nvPr>
            <p:ph sz="half" idx="1"/>
          </p:nvPr>
        </p:nvSpPr>
        <p:spPr>
          <a:xfrm>
            <a:off x="581193" y="2228003"/>
            <a:ext cx="5422390" cy="3633047"/>
          </a:xfrm>
        </p:spPr>
        <p:txBody>
          <a:bodyPr anchor="ctr">
            <a:normAutofit/>
          </a:bodyPr>
          <a:lstStyle/>
          <a:p>
            <a:r>
              <a:rPr lang="en-US" sz="2400" dirty="0">
                <a:solidFill>
                  <a:srgbClr val="4590B8"/>
                </a:solidFill>
              </a:rPr>
              <a:t>Data normalization: </a:t>
            </a:r>
            <a:r>
              <a:rPr lang="en-US" sz="2400" dirty="0"/>
              <a:t>for each column of interest (e.g. 'x-axis'), the minimum column value is subtracted from each value, and the result is divided by the difference between the maximum and minimum column value. This normalization process ensures that all values fall within the range [0, 1].</a:t>
            </a:r>
          </a:p>
          <a:p>
            <a:endParaRPr lang="it-IT" dirty="0"/>
          </a:p>
        </p:txBody>
      </p:sp>
      <p:pic>
        <p:nvPicPr>
          <p:cNvPr id="7" name="Immagine 6">
            <a:extLst>
              <a:ext uri="{FF2B5EF4-FFF2-40B4-BE49-F238E27FC236}">
                <a16:creationId xmlns:a16="http://schemas.microsoft.com/office/drawing/2014/main" id="{0CC757FA-AA07-2D9F-5BEA-536F25BF9282}"/>
              </a:ext>
            </a:extLst>
          </p:cNvPr>
          <p:cNvPicPr>
            <a:picLocks noChangeAspect="1"/>
          </p:cNvPicPr>
          <p:nvPr/>
        </p:nvPicPr>
        <p:blipFill>
          <a:blip r:embed="rId2"/>
          <a:stretch>
            <a:fillRect/>
          </a:stretch>
        </p:blipFill>
        <p:spPr>
          <a:xfrm>
            <a:off x="7403239" y="5119691"/>
            <a:ext cx="3633047" cy="905379"/>
          </a:xfrm>
          <a:prstGeom prst="rect">
            <a:avLst/>
          </a:prstGeom>
        </p:spPr>
      </p:pic>
      <p:pic>
        <p:nvPicPr>
          <p:cNvPr id="5" name="Immagine 4" descr="Immagine che contiene testo, Diagramma, linea, diagramma&#10;&#10;Descrizione generata automaticamente">
            <a:extLst>
              <a:ext uri="{FF2B5EF4-FFF2-40B4-BE49-F238E27FC236}">
                <a16:creationId xmlns:a16="http://schemas.microsoft.com/office/drawing/2014/main" id="{FB9C4950-EF27-AA25-AF79-804D70CFD6FB}"/>
              </a:ext>
            </a:extLst>
          </p:cNvPr>
          <p:cNvPicPr>
            <a:picLocks noChangeAspect="1"/>
          </p:cNvPicPr>
          <p:nvPr/>
        </p:nvPicPr>
        <p:blipFill>
          <a:blip r:embed="rId3"/>
          <a:stretch>
            <a:fillRect/>
          </a:stretch>
        </p:blipFill>
        <p:spPr>
          <a:xfrm>
            <a:off x="7332119" y="2003514"/>
            <a:ext cx="3402836" cy="3219449"/>
          </a:xfrm>
          <a:prstGeom prst="rect">
            <a:avLst/>
          </a:prstGeom>
          <a:noFill/>
        </p:spPr>
      </p:pic>
    </p:spTree>
    <p:extLst>
      <p:ext uri="{BB962C8B-B14F-4D97-AF65-F5344CB8AC3E}">
        <p14:creationId xmlns:p14="http://schemas.microsoft.com/office/powerpoint/2010/main" val="385557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DA5974-96E7-CA02-F786-39A5E490BF94}"/>
              </a:ext>
            </a:extLst>
          </p:cNvPr>
          <p:cNvSpPr>
            <a:spLocks noGrp="1"/>
          </p:cNvSpPr>
          <p:nvPr>
            <p:ph type="title"/>
          </p:nvPr>
        </p:nvSpPr>
        <p:spPr/>
        <p:txBody>
          <a:bodyPr>
            <a:normAutofit/>
          </a:bodyPr>
          <a:lstStyle/>
          <a:p>
            <a:r>
              <a:rPr lang="it-IT" sz="3600" dirty="0" err="1"/>
              <a:t>Neural</a:t>
            </a:r>
            <a:r>
              <a:rPr lang="it-IT" sz="3600" dirty="0"/>
              <a:t> Network 1d</a:t>
            </a:r>
          </a:p>
        </p:txBody>
      </p:sp>
      <p:sp>
        <p:nvSpPr>
          <p:cNvPr id="3" name="Segnaposto contenuto 2">
            <a:extLst>
              <a:ext uri="{FF2B5EF4-FFF2-40B4-BE49-F238E27FC236}">
                <a16:creationId xmlns:a16="http://schemas.microsoft.com/office/drawing/2014/main" id="{7CC8829E-0432-2DF9-174D-9C2AB0A2D1BC}"/>
              </a:ext>
            </a:extLst>
          </p:cNvPr>
          <p:cNvSpPr>
            <a:spLocks noGrp="1"/>
          </p:cNvSpPr>
          <p:nvPr>
            <p:ph sz="half" idx="1"/>
          </p:nvPr>
        </p:nvSpPr>
        <p:spPr>
          <a:xfrm>
            <a:off x="581192" y="2228003"/>
            <a:ext cx="11029615" cy="3633047"/>
          </a:xfrm>
        </p:spPr>
        <p:txBody>
          <a:bodyPr>
            <a:normAutofit/>
          </a:bodyPr>
          <a:lstStyle/>
          <a:p>
            <a:r>
              <a:rPr lang="it-IT" sz="2400" dirty="0">
                <a:solidFill>
                  <a:srgbClr val="4590B8"/>
                </a:solidFill>
              </a:rPr>
              <a:t>Data </a:t>
            </a:r>
            <a:r>
              <a:rPr lang="it-IT" sz="2400" dirty="0" err="1">
                <a:solidFill>
                  <a:srgbClr val="4590B8"/>
                </a:solidFill>
              </a:rPr>
              <a:t>division</a:t>
            </a:r>
            <a:r>
              <a:rPr lang="it-IT" sz="2400" dirty="0">
                <a:solidFill>
                  <a:srgbClr val="4590B8"/>
                </a:solidFill>
              </a:rPr>
              <a:t>: </a:t>
            </a:r>
            <a:r>
              <a:rPr lang="en-US" sz="2400" dirty="0"/>
              <a:t>data sequences and their labels are created for training and testing. The labels are also converted into one-hot encoding format.</a:t>
            </a:r>
          </a:p>
          <a:p>
            <a:endParaRPr lang="it-IT" sz="2400" dirty="0"/>
          </a:p>
          <a:p>
            <a:endParaRPr lang="it-IT" sz="2400" dirty="0"/>
          </a:p>
          <a:p>
            <a:endParaRPr lang="it-IT" sz="2400" dirty="0"/>
          </a:p>
        </p:txBody>
      </p:sp>
      <p:pic>
        <p:nvPicPr>
          <p:cNvPr id="7" name="Immagine 6">
            <a:extLst>
              <a:ext uri="{FF2B5EF4-FFF2-40B4-BE49-F238E27FC236}">
                <a16:creationId xmlns:a16="http://schemas.microsoft.com/office/drawing/2014/main" id="{F04A4EA0-3DD7-718D-9F5A-D3003441C2E5}"/>
              </a:ext>
            </a:extLst>
          </p:cNvPr>
          <p:cNvPicPr>
            <a:picLocks noChangeAspect="1"/>
          </p:cNvPicPr>
          <p:nvPr/>
        </p:nvPicPr>
        <p:blipFill>
          <a:blip r:embed="rId2"/>
          <a:stretch>
            <a:fillRect/>
          </a:stretch>
        </p:blipFill>
        <p:spPr>
          <a:xfrm>
            <a:off x="6737283" y="3739726"/>
            <a:ext cx="3980432" cy="862754"/>
          </a:xfrm>
          <a:prstGeom prst="rect">
            <a:avLst/>
          </a:prstGeom>
        </p:spPr>
      </p:pic>
      <p:pic>
        <p:nvPicPr>
          <p:cNvPr id="9" name="Immagine 8">
            <a:extLst>
              <a:ext uri="{FF2B5EF4-FFF2-40B4-BE49-F238E27FC236}">
                <a16:creationId xmlns:a16="http://schemas.microsoft.com/office/drawing/2014/main" id="{35EC31D3-E72C-12CD-CBBD-1F00088E49C4}"/>
              </a:ext>
            </a:extLst>
          </p:cNvPr>
          <p:cNvPicPr>
            <a:picLocks noChangeAspect="1"/>
          </p:cNvPicPr>
          <p:nvPr/>
        </p:nvPicPr>
        <p:blipFill>
          <a:blip r:embed="rId3"/>
          <a:stretch>
            <a:fillRect/>
          </a:stretch>
        </p:blipFill>
        <p:spPr>
          <a:xfrm>
            <a:off x="1474285" y="3739726"/>
            <a:ext cx="3546875" cy="862754"/>
          </a:xfrm>
          <a:prstGeom prst="rect">
            <a:avLst/>
          </a:prstGeom>
        </p:spPr>
      </p:pic>
    </p:spTree>
    <p:extLst>
      <p:ext uri="{BB962C8B-B14F-4D97-AF65-F5344CB8AC3E}">
        <p14:creationId xmlns:p14="http://schemas.microsoft.com/office/powerpoint/2010/main" val="37449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0373EA-EBE6-51DA-3276-18B86622A2C2}"/>
              </a:ext>
            </a:extLst>
          </p:cNvPr>
          <p:cNvSpPr>
            <a:spLocks noGrp="1"/>
          </p:cNvSpPr>
          <p:nvPr>
            <p:ph type="title"/>
          </p:nvPr>
        </p:nvSpPr>
        <p:spPr>
          <a:xfrm>
            <a:off x="581193" y="729658"/>
            <a:ext cx="11029616" cy="988332"/>
          </a:xfrm>
        </p:spPr>
        <p:txBody>
          <a:bodyPr>
            <a:normAutofit/>
          </a:bodyPr>
          <a:lstStyle/>
          <a:p>
            <a:r>
              <a:rPr lang="it-IT" sz="3600" dirty="0" err="1"/>
              <a:t>Neural</a:t>
            </a:r>
            <a:r>
              <a:rPr lang="it-IT" sz="3600" dirty="0"/>
              <a:t> Network 1d</a:t>
            </a:r>
            <a:endParaRPr lang="en-US" sz="3600" dirty="0"/>
          </a:p>
        </p:txBody>
      </p:sp>
      <p:pic>
        <p:nvPicPr>
          <p:cNvPr id="6" name="Immagine 5" descr="Immagine che contiene testo, schermata, diagramma, Carattere&#10;&#10;Descrizione generata automaticamente">
            <a:extLst>
              <a:ext uri="{FF2B5EF4-FFF2-40B4-BE49-F238E27FC236}">
                <a16:creationId xmlns:a16="http://schemas.microsoft.com/office/drawing/2014/main" id="{85349280-CC2A-A0D0-282A-9512503DA79D}"/>
              </a:ext>
            </a:extLst>
          </p:cNvPr>
          <p:cNvPicPr>
            <a:picLocks noChangeAspect="1"/>
          </p:cNvPicPr>
          <p:nvPr/>
        </p:nvPicPr>
        <p:blipFill>
          <a:blip r:embed="rId2"/>
          <a:stretch>
            <a:fillRect/>
          </a:stretch>
        </p:blipFill>
        <p:spPr>
          <a:xfrm>
            <a:off x="1791702" y="3129281"/>
            <a:ext cx="8608596" cy="3486480"/>
          </a:xfrm>
          <a:prstGeom prst="rect">
            <a:avLst/>
          </a:prstGeom>
          <a:noFill/>
        </p:spPr>
      </p:pic>
      <p:sp>
        <p:nvSpPr>
          <p:cNvPr id="11" name="Content Placeholder 2">
            <a:extLst>
              <a:ext uri="{FF2B5EF4-FFF2-40B4-BE49-F238E27FC236}">
                <a16:creationId xmlns:a16="http://schemas.microsoft.com/office/drawing/2014/main" id="{DB96A2B3-8A75-BBC3-3537-66B3C107DAF0}"/>
              </a:ext>
            </a:extLst>
          </p:cNvPr>
          <p:cNvSpPr>
            <a:spLocks noGrp="1"/>
          </p:cNvSpPr>
          <p:nvPr>
            <p:ph sz="half" idx="2"/>
          </p:nvPr>
        </p:nvSpPr>
        <p:spPr>
          <a:xfrm>
            <a:off x="497840" y="2228003"/>
            <a:ext cx="11112969" cy="1200997"/>
          </a:xfrm>
        </p:spPr>
        <p:txBody>
          <a:bodyPr anchor="ctr">
            <a:normAutofit lnSpcReduction="10000"/>
          </a:bodyPr>
          <a:lstStyle/>
          <a:p>
            <a:r>
              <a:rPr lang="en-US" sz="2400" dirty="0">
                <a:solidFill>
                  <a:srgbClr val="4590B8"/>
                </a:solidFill>
              </a:rPr>
              <a:t>Neural network definition: </a:t>
            </a:r>
            <a:r>
              <a:rPr lang="en-US" sz="2400" dirty="0"/>
              <a:t>A convolutional neural network (CNN) with Conv1D and Dense layers is used. The network is designed to learn relevant features from time sequences of acceleration and gyroscope data.</a:t>
            </a:r>
          </a:p>
          <a:p>
            <a:endParaRPr lang="en-US" dirty="0"/>
          </a:p>
        </p:txBody>
      </p:sp>
      <p:sp>
        <p:nvSpPr>
          <p:cNvPr id="7" name="Rettangolo 6">
            <a:extLst>
              <a:ext uri="{FF2B5EF4-FFF2-40B4-BE49-F238E27FC236}">
                <a16:creationId xmlns:a16="http://schemas.microsoft.com/office/drawing/2014/main" id="{D23C21B5-2BB7-D474-093D-E633B04C143B}"/>
              </a:ext>
            </a:extLst>
          </p:cNvPr>
          <p:cNvSpPr/>
          <p:nvPr/>
        </p:nvSpPr>
        <p:spPr>
          <a:xfrm>
            <a:off x="2428407" y="4830580"/>
            <a:ext cx="101183" cy="1836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38E74A1E-11A5-C405-EA5C-37F657B3C93E}"/>
              </a:ext>
            </a:extLst>
          </p:cNvPr>
          <p:cNvSpPr txBox="1"/>
          <p:nvPr/>
        </p:nvSpPr>
        <p:spPr>
          <a:xfrm>
            <a:off x="2349708" y="4757659"/>
            <a:ext cx="179882" cy="307777"/>
          </a:xfrm>
          <a:prstGeom prst="rect">
            <a:avLst/>
          </a:prstGeom>
          <a:noFill/>
        </p:spPr>
        <p:txBody>
          <a:bodyPr wrap="square" rtlCol="0">
            <a:spAutoFit/>
          </a:bodyPr>
          <a:lstStyle/>
          <a:p>
            <a:r>
              <a:rPr lang="it-IT" sz="1400" dirty="0"/>
              <a:t>6</a:t>
            </a:r>
            <a:endParaRPr lang="it-IT" dirty="0"/>
          </a:p>
        </p:txBody>
      </p:sp>
      <p:sp>
        <p:nvSpPr>
          <p:cNvPr id="10" name="Freccia a destra 9">
            <a:extLst>
              <a:ext uri="{FF2B5EF4-FFF2-40B4-BE49-F238E27FC236}">
                <a16:creationId xmlns:a16="http://schemas.microsoft.com/office/drawing/2014/main" id="{EE4D5B06-0DBA-8486-2609-F8D0AA3885C6}"/>
              </a:ext>
            </a:extLst>
          </p:cNvPr>
          <p:cNvSpPr/>
          <p:nvPr/>
        </p:nvSpPr>
        <p:spPr>
          <a:xfrm>
            <a:off x="8809471" y="4555400"/>
            <a:ext cx="497815" cy="40451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8C280133-86B4-9F69-844D-72AC416A60E6}"/>
              </a:ext>
            </a:extLst>
          </p:cNvPr>
          <p:cNvSpPr txBox="1"/>
          <p:nvPr/>
        </p:nvSpPr>
        <p:spPr>
          <a:xfrm>
            <a:off x="9352807" y="4490990"/>
            <a:ext cx="821572" cy="523220"/>
          </a:xfrm>
          <a:prstGeom prst="rect">
            <a:avLst/>
          </a:prstGeom>
          <a:noFill/>
        </p:spPr>
        <p:txBody>
          <a:bodyPr wrap="none" rtlCol="0">
            <a:spAutoFit/>
          </a:bodyPr>
          <a:lstStyle/>
          <a:p>
            <a:r>
              <a:rPr lang="it-IT" sz="1400" dirty="0"/>
              <a:t>Football </a:t>
            </a:r>
          </a:p>
          <a:p>
            <a:r>
              <a:rPr lang="it-IT" sz="1400" dirty="0"/>
              <a:t>shots</a:t>
            </a:r>
          </a:p>
        </p:txBody>
      </p:sp>
      <p:sp>
        <p:nvSpPr>
          <p:cNvPr id="13" name="Rettangolo 12">
            <a:extLst>
              <a:ext uri="{FF2B5EF4-FFF2-40B4-BE49-F238E27FC236}">
                <a16:creationId xmlns:a16="http://schemas.microsoft.com/office/drawing/2014/main" id="{7A776654-D936-63D4-F7A7-73AB3101A6D3}"/>
              </a:ext>
            </a:extLst>
          </p:cNvPr>
          <p:cNvSpPr/>
          <p:nvPr/>
        </p:nvSpPr>
        <p:spPr>
          <a:xfrm>
            <a:off x="8311551" y="4761326"/>
            <a:ext cx="179882" cy="279942"/>
          </a:xfrm>
          <a:prstGeom prst="rect">
            <a:avLst/>
          </a:prstGeom>
          <a:solidFill>
            <a:srgbClr val="01B0F1"/>
          </a:solidFill>
          <a:ln>
            <a:solidFill>
              <a:srgbClr val="01B0F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800" dirty="0">
                <a:solidFill>
                  <a:schemeClr val="tx1"/>
                </a:solidFill>
              </a:rPr>
              <a:t>5</a:t>
            </a:r>
          </a:p>
        </p:txBody>
      </p:sp>
    </p:spTree>
    <p:extLst>
      <p:ext uri="{BB962C8B-B14F-4D97-AF65-F5344CB8AC3E}">
        <p14:creationId xmlns:p14="http://schemas.microsoft.com/office/powerpoint/2010/main" val="366372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806D70-BEC4-1703-41BF-CE1E745284BA}"/>
              </a:ext>
            </a:extLst>
          </p:cNvPr>
          <p:cNvSpPr>
            <a:spLocks noGrp="1"/>
          </p:cNvSpPr>
          <p:nvPr>
            <p:ph type="title"/>
          </p:nvPr>
        </p:nvSpPr>
        <p:spPr>
          <a:xfrm>
            <a:off x="581192" y="702156"/>
            <a:ext cx="11029616" cy="1013800"/>
          </a:xfrm>
        </p:spPr>
        <p:txBody>
          <a:bodyPr anchor="b">
            <a:normAutofit/>
          </a:bodyPr>
          <a:lstStyle/>
          <a:p>
            <a:r>
              <a:rPr lang="it-IT" err="1"/>
              <a:t>Neural</a:t>
            </a:r>
            <a:r>
              <a:rPr lang="it-IT"/>
              <a:t> Network 1d</a:t>
            </a:r>
          </a:p>
        </p:txBody>
      </p:sp>
      <p:pic>
        <p:nvPicPr>
          <p:cNvPr id="6" name="Immagine 5">
            <a:extLst>
              <a:ext uri="{FF2B5EF4-FFF2-40B4-BE49-F238E27FC236}">
                <a16:creationId xmlns:a16="http://schemas.microsoft.com/office/drawing/2014/main" id="{AAB41356-24DC-CB98-EF68-ABF22701C53A}"/>
              </a:ext>
            </a:extLst>
          </p:cNvPr>
          <p:cNvPicPr>
            <a:picLocks noChangeAspect="1"/>
          </p:cNvPicPr>
          <p:nvPr/>
        </p:nvPicPr>
        <p:blipFill>
          <a:blip r:embed="rId2"/>
          <a:stretch>
            <a:fillRect/>
          </a:stretch>
        </p:blipFill>
        <p:spPr>
          <a:xfrm>
            <a:off x="3515894" y="2180496"/>
            <a:ext cx="5160210" cy="3678303"/>
          </a:xfrm>
          <a:prstGeom prst="rect">
            <a:avLst/>
          </a:prstGeom>
          <a:noFill/>
        </p:spPr>
      </p:pic>
    </p:spTree>
    <p:extLst>
      <p:ext uri="{BB962C8B-B14F-4D97-AF65-F5344CB8AC3E}">
        <p14:creationId xmlns:p14="http://schemas.microsoft.com/office/powerpoint/2010/main" val="387762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44B278-3359-C520-033B-10D3B1614182}"/>
              </a:ext>
            </a:extLst>
          </p:cNvPr>
          <p:cNvSpPr>
            <a:spLocks noGrp="1"/>
          </p:cNvSpPr>
          <p:nvPr>
            <p:ph type="title"/>
          </p:nvPr>
        </p:nvSpPr>
        <p:spPr/>
        <p:txBody>
          <a:bodyPr>
            <a:normAutofit/>
          </a:bodyPr>
          <a:lstStyle/>
          <a:p>
            <a:r>
              <a:rPr lang="it-IT" sz="3600" dirty="0" err="1"/>
              <a:t>Neural</a:t>
            </a:r>
            <a:r>
              <a:rPr lang="it-IT" sz="3600" dirty="0"/>
              <a:t> Network 1d</a:t>
            </a:r>
          </a:p>
        </p:txBody>
      </p:sp>
      <p:sp>
        <p:nvSpPr>
          <p:cNvPr id="3" name="Segnaposto contenuto 2">
            <a:extLst>
              <a:ext uri="{FF2B5EF4-FFF2-40B4-BE49-F238E27FC236}">
                <a16:creationId xmlns:a16="http://schemas.microsoft.com/office/drawing/2014/main" id="{57FE1916-7E61-E2CA-1B91-6EF4B4A151A8}"/>
              </a:ext>
            </a:extLst>
          </p:cNvPr>
          <p:cNvSpPr>
            <a:spLocks noGrp="1"/>
          </p:cNvSpPr>
          <p:nvPr>
            <p:ph idx="1"/>
          </p:nvPr>
        </p:nvSpPr>
        <p:spPr/>
        <p:txBody>
          <a:bodyPr>
            <a:normAutofit/>
          </a:bodyPr>
          <a:lstStyle/>
          <a:p>
            <a:r>
              <a:rPr lang="en-US" sz="2400" dirty="0">
                <a:solidFill>
                  <a:srgbClr val="4590B8"/>
                </a:solidFill>
              </a:rPr>
              <a:t>Training the model: </a:t>
            </a:r>
            <a:r>
              <a:rPr lang="en-US" sz="2400" dirty="0"/>
              <a:t>The model is trained using the training data. The </a:t>
            </a:r>
            <a:r>
              <a:rPr lang="en-US" sz="2400" dirty="0" err="1"/>
              <a:t>optimiser</a:t>
            </a:r>
            <a:r>
              <a:rPr lang="en-US" sz="2400" dirty="0"/>
              <a:t> '</a:t>
            </a:r>
            <a:r>
              <a:rPr lang="en-US" sz="2400" dirty="0" err="1"/>
              <a:t>adam</a:t>
            </a:r>
            <a:r>
              <a:rPr lang="en-US" sz="2400" dirty="0"/>
              <a:t>' and the loss function '</a:t>
            </a:r>
            <a:r>
              <a:rPr lang="en-US" sz="2400" dirty="0" err="1"/>
              <a:t>categorical_crossentropy</a:t>
            </a:r>
            <a:r>
              <a:rPr lang="en-US" sz="2400" dirty="0"/>
              <a:t>' are used. </a:t>
            </a:r>
            <a:r>
              <a:rPr lang="en-US" sz="2400" dirty="0" err="1"/>
              <a:t>ModelCheckpoint</a:t>
            </a:r>
            <a:r>
              <a:rPr lang="en-US" sz="2400" dirty="0"/>
              <a:t> is also used to save the best model during training.</a:t>
            </a:r>
          </a:p>
          <a:p>
            <a:r>
              <a:rPr lang="en-US" sz="2400" dirty="0">
                <a:solidFill>
                  <a:srgbClr val="4590B8"/>
                </a:solidFill>
              </a:rPr>
              <a:t>Evaluation of the model on test data: </a:t>
            </a:r>
            <a:r>
              <a:rPr lang="en-US" sz="2400" dirty="0"/>
              <a:t>The trained model is evaluated using test data. Accuracy and loss metrics are displayed, and a confusion matrix is created to evaluate the model's performance in classifying physical activities.</a:t>
            </a:r>
            <a:endParaRPr lang="it-IT" sz="2400" dirty="0"/>
          </a:p>
        </p:txBody>
      </p:sp>
    </p:spTree>
    <p:extLst>
      <p:ext uri="{BB962C8B-B14F-4D97-AF65-F5344CB8AC3E}">
        <p14:creationId xmlns:p14="http://schemas.microsoft.com/office/powerpoint/2010/main" val="26625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A924CD-7397-3F28-B0F6-237A87901D1C}"/>
              </a:ext>
            </a:extLst>
          </p:cNvPr>
          <p:cNvSpPr>
            <a:spLocks noGrp="1"/>
          </p:cNvSpPr>
          <p:nvPr>
            <p:ph type="title"/>
          </p:nvPr>
        </p:nvSpPr>
        <p:spPr>
          <a:xfrm>
            <a:off x="581192" y="702156"/>
            <a:ext cx="11029616" cy="1013800"/>
          </a:xfrm>
        </p:spPr>
        <p:txBody>
          <a:bodyPr anchor="b">
            <a:normAutofit/>
          </a:bodyPr>
          <a:lstStyle/>
          <a:p>
            <a:r>
              <a:rPr lang="it-IT" sz="3600" dirty="0" err="1"/>
              <a:t>Neural</a:t>
            </a:r>
            <a:r>
              <a:rPr lang="it-IT" sz="3600" dirty="0"/>
              <a:t> Network 1d</a:t>
            </a:r>
          </a:p>
        </p:txBody>
      </p:sp>
      <p:pic>
        <p:nvPicPr>
          <p:cNvPr id="5" name="Segnaposto contenuto 4" descr="Immagine che contiene testo, schermata, linea, Diagramma&#10;&#10;Descrizione generata automaticamente">
            <a:extLst>
              <a:ext uri="{FF2B5EF4-FFF2-40B4-BE49-F238E27FC236}">
                <a16:creationId xmlns:a16="http://schemas.microsoft.com/office/drawing/2014/main" id="{1FDA6CAE-17F4-5EED-501A-AA88E87EBCC1}"/>
              </a:ext>
            </a:extLst>
          </p:cNvPr>
          <p:cNvPicPr>
            <a:picLocks noChangeAspect="1"/>
          </p:cNvPicPr>
          <p:nvPr/>
        </p:nvPicPr>
        <p:blipFill>
          <a:blip r:embed="rId2"/>
          <a:stretch>
            <a:fillRect/>
          </a:stretch>
        </p:blipFill>
        <p:spPr>
          <a:xfrm>
            <a:off x="5970999" y="2629179"/>
            <a:ext cx="5136249" cy="3678303"/>
          </a:xfrm>
          <a:prstGeom prst="rect">
            <a:avLst/>
          </a:prstGeom>
        </p:spPr>
      </p:pic>
      <p:pic>
        <p:nvPicPr>
          <p:cNvPr id="11" name="Immagine 10" descr="Immagine che contiene testo, schermata, Carattere, linea&#10;&#10;Descrizione generata automaticamente">
            <a:extLst>
              <a:ext uri="{FF2B5EF4-FFF2-40B4-BE49-F238E27FC236}">
                <a16:creationId xmlns:a16="http://schemas.microsoft.com/office/drawing/2014/main" id="{0B997C29-932D-BEEB-30C1-3130F3C23CD8}"/>
              </a:ext>
            </a:extLst>
          </p:cNvPr>
          <p:cNvPicPr>
            <a:picLocks noChangeAspect="1"/>
          </p:cNvPicPr>
          <p:nvPr/>
        </p:nvPicPr>
        <p:blipFill>
          <a:blip r:embed="rId3"/>
          <a:stretch>
            <a:fillRect/>
          </a:stretch>
        </p:blipFill>
        <p:spPr>
          <a:xfrm>
            <a:off x="879012" y="3576231"/>
            <a:ext cx="4541077" cy="892100"/>
          </a:xfrm>
          <a:prstGeom prst="rect">
            <a:avLst/>
          </a:prstGeom>
        </p:spPr>
      </p:pic>
      <p:sp>
        <p:nvSpPr>
          <p:cNvPr id="12" name="CasellaDiTesto 11">
            <a:extLst>
              <a:ext uri="{FF2B5EF4-FFF2-40B4-BE49-F238E27FC236}">
                <a16:creationId xmlns:a16="http://schemas.microsoft.com/office/drawing/2014/main" id="{029ECC55-C460-6280-F9DB-2E906E60437E}"/>
              </a:ext>
            </a:extLst>
          </p:cNvPr>
          <p:cNvSpPr txBox="1"/>
          <p:nvPr/>
        </p:nvSpPr>
        <p:spPr>
          <a:xfrm>
            <a:off x="581192" y="2183130"/>
            <a:ext cx="2674453" cy="461665"/>
          </a:xfrm>
          <a:prstGeom prst="rect">
            <a:avLst/>
          </a:prstGeom>
          <a:noFill/>
        </p:spPr>
        <p:txBody>
          <a:bodyPr wrap="square" rtlCol="0">
            <a:spAutoFit/>
          </a:bodyPr>
          <a:lstStyle/>
          <a:p>
            <a:r>
              <a:rPr lang="it-IT" sz="2400" dirty="0">
                <a:solidFill>
                  <a:srgbClr val="4590B8"/>
                </a:solidFill>
              </a:rPr>
              <a:t>Test </a:t>
            </a:r>
            <a:r>
              <a:rPr lang="it-IT" sz="2400" dirty="0" err="1">
                <a:solidFill>
                  <a:srgbClr val="4590B8"/>
                </a:solidFill>
              </a:rPr>
              <a:t>results</a:t>
            </a:r>
            <a:r>
              <a:rPr lang="it-IT" sz="2400" dirty="0">
                <a:solidFill>
                  <a:srgbClr val="4590B8"/>
                </a:solidFill>
              </a:rPr>
              <a:t>:</a:t>
            </a:r>
          </a:p>
        </p:txBody>
      </p:sp>
    </p:spTree>
    <p:extLst>
      <p:ext uri="{BB962C8B-B14F-4D97-AF65-F5344CB8AC3E}">
        <p14:creationId xmlns:p14="http://schemas.microsoft.com/office/powerpoint/2010/main" val="150191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B16-390A-F63A-80A5-C641EF8EC904}"/>
              </a:ext>
            </a:extLst>
          </p:cNvPr>
          <p:cNvSpPr>
            <a:spLocks noGrp="1"/>
          </p:cNvSpPr>
          <p:nvPr>
            <p:ph type="title"/>
          </p:nvPr>
        </p:nvSpPr>
        <p:spPr>
          <a:xfrm>
            <a:off x="581192" y="702156"/>
            <a:ext cx="11029616" cy="1013800"/>
          </a:xfrm>
        </p:spPr>
        <p:txBody>
          <a:bodyPr anchor="b">
            <a:normAutofit/>
          </a:bodyPr>
          <a:lstStyle/>
          <a:p>
            <a:r>
              <a:rPr lang="it-IT" sz="4000" dirty="0" err="1"/>
              <a:t>Neural</a:t>
            </a:r>
            <a:r>
              <a:rPr lang="it-IT" sz="4000" dirty="0"/>
              <a:t> Network 1d</a:t>
            </a:r>
          </a:p>
        </p:txBody>
      </p:sp>
      <p:pic>
        <p:nvPicPr>
          <p:cNvPr id="5" name="Segnaposto contenuto 4" descr="Immagine che contiene testo, schermata, quadrato, diagramma&#10;&#10;Descrizione generata automaticamente">
            <a:extLst>
              <a:ext uri="{FF2B5EF4-FFF2-40B4-BE49-F238E27FC236}">
                <a16:creationId xmlns:a16="http://schemas.microsoft.com/office/drawing/2014/main" id="{6131CEB3-18EE-8B86-6D7C-840B57F91F04}"/>
              </a:ext>
            </a:extLst>
          </p:cNvPr>
          <p:cNvPicPr>
            <a:picLocks noGrp="1" noChangeAspect="1"/>
          </p:cNvPicPr>
          <p:nvPr>
            <p:ph idx="1"/>
          </p:nvPr>
        </p:nvPicPr>
        <p:blipFill>
          <a:blip r:embed="rId2"/>
          <a:stretch>
            <a:fillRect/>
          </a:stretch>
        </p:blipFill>
        <p:spPr>
          <a:xfrm>
            <a:off x="3255645" y="1969120"/>
            <a:ext cx="5680709" cy="4481903"/>
          </a:xfrm>
          <a:noFill/>
        </p:spPr>
      </p:pic>
      <p:sp>
        <p:nvSpPr>
          <p:cNvPr id="6" name="CasellaDiTesto 5">
            <a:extLst>
              <a:ext uri="{FF2B5EF4-FFF2-40B4-BE49-F238E27FC236}">
                <a16:creationId xmlns:a16="http://schemas.microsoft.com/office/drawing/2014/main" id="{B241F084-7D39-D83B-82BE-B84BF37619F7}"/>
              </a:ext>
            </a:extLst>
          </p:cNvPr>
          <p:cNvSpPr txBox="1"/>
          <p:nvPr/>
        </p:nvSpPr>
        <p:spPr>
          <a:xfrm>
            <a:off x="581192" y="2183130"/>
            <a:ext cx="2674453" cy="461665"/>
          </a:xfrm>
          <a:prstGeom prst="rect">
            <a:avLst/>
          </a:prstGeom>
          <a:noFill/>
        </p:spPr>
        <p:txBody>
          <a:bodyPr wrap="square" rtlCol="0">
            <a:spAutoFit/>
          </a:bodyPr>
          <a:lstStyle/>
          <a:p>
            <a:r>
              <a:rPr lang="it-IT" sz="2400" dirty="0" err="1">
                <a:solidFill>
                  <a:srgbClr val="4590B8"/>
                </a:solidFill>
              </a:rPr>
              <a:t>Confusion</a:t>
            </a:r>
            <a:r>
              <a:rPr lang="it-IT" sz="2400" dirty="0">
                <a:solidFill>
                  <a:srgbClr val="4590B8"/>
                </a:solidFill>
              </a:rPr>
              <a:t> Matrix:</a:t>
            </a:r>
          </a:p>
        </p:txBody>
      </p:sp>
    </p:spTree>
    <p:extLst>
      <p:ext uri="{BB962C8B-B14F-4D97-AF65-F5344CB8AC3E}">
        <p14:creationId xmlns:p14="http://schemas.microsoft.com/office/powerpoint/2010/main" val="242225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4" y="2783480"/>
            <a:ext cx="3278465" cy="1199239"/>
          </a:xfrm>
        </p:spPr>
        <p:txBody>
          <a:bodyPr rtlCol="0">
            <a:normAutofit fontScale="90000"/>
          </a:bodyPr>
          <a:lstStyle/>
          <a:p>
            <a:pPr rtl="0"/>
            <a:r>
              <a:rPr lang="it-IT" sz="4000" dirty="0">
                <a:solidFill>
                  <a:srgbClr val="FFFFFF"/>
                </a:solidFill>
              </a:rPr>
              <a:t>Thank </a:t>
            </a:r>
            <a:r>
              <a:rPr lang="it-IT" sz="4000" dirty="0" err="1">
                <a:solidFill>
                  <a:srgbClr val="FFFFFF"/>
                </a:solidFill>
              </a:rPr>
              <a:t>you</a:t>
            </a:r>
            <a:br>
              <a:rPr lang="it-IT" sz="4000" dirty="0">
                <a:solidFill>
                  <a:srgbClr val="FFFFFF"/>
                </a:solidFill>
              </a:rPr>
            </a:br>
            <a:r>
              <a:rPr lang="it-IT" sz="4000" dirty="0" err="1">
                <a:solidFill>
                  <a:srgbClr val="FFFFFF"/>
                </a:solidFill>
              </a:rPr>
              <a:t>any</a:t>
            </a:r>
            <a:r>
              <a:rPr lang="it-IT" sz="4000" dirty="0">
                <a:solidFill>
                  <a:srgbClr val="FFFFFF"/>
                </a:solidFill>
              </a:rPr>
              <a:t> </a:t>
            </a:r>
            <a:r>
              <a:rPr lang="it-IT" sz="4000" dirty="0" err="1">
                <a:solidFill>
                  <a:srgbClr val="FFFFFF"/>
                </a:solidFill>
              </a:rPr>
              <a:t>doubts</a:t>
            </a:r>
            <a:r>
              <a:rPr lang="it-IT" sz="4000" dirty="0">
                <a:solidFill>
                  <a:srgbClr val="FFFFFF"/>
                </a:solidFill>
              </a:rPr>
              <a:t>? </a:t>
            </a:r>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A6CB06-EBAA-4149-1DC4-E712E2736349}"/>
              </a:ext>
            </a:extLst>
          </p:cNvPr>
          <p:cNvSpPr>
            <a:spLocks noGrp="1"/>
          </p:cNvSpPr>
          <p:nvPr>
            <p:ph type="title"/>
          </p:nvPr>
        </p:nvSpPr>
        <p:spPr/>
        <p:txBody>
          <a:bodyPr>
            <a:normAutofit/>
          </a:bodyPr>
          <a:lstStyle/>
          <a:p>
            <a:r>
              <a:rPr lang="it-IT" sz="3600" dirty="0"/>
              <a:t>index</a:t>
            </a:r>
          </a:p>
        </p:txBody>
      </p:sp>
      <p:sp>
        <p:nvSpPr>
          <p:cNvPr id="3" name="Segnaposto contenuto 2">
            <a:extLst>
              <a:ext uri="{FF2B5EF4-FFF2-40B4-BE49-F238E27FC236}">
                <a16:creationId xmlns:a16="http://schemas.microsoft.com/office/drawing/2014/main" id="{A288BC9B-D11F-8AD9-4187-9EE4887924D4}"/>
              </a:ext>
            </a:extLst>
          </p:cNvPr>
          <p:cNvSpPr>
            <a:spLocks noGrp="1"/>
          </p:cNvSpPr>
          <p:nvPr>
            <p:ph idx="1"/>
          </p:nvPr>
        </p:nvSpPr>
        <p:spPr/>
        <p:txBody>
          <a:bodyPr>
            <a:normAutofit/>
          </a:bodyPr>
          <a:lstStyle/>
          <a:p>
            <a:r>
              <a:rPr lang="es-ES" sz="2400" dirty="0"/>
              <a:t>Football shot classification problem</a:t>
            </a:r>
          </a:p>
          <a:p>
            <a:r>
              <a:rPr lang="es-ES" sz="2400" dirty="0"/>
              <a:t>Hardware</a:t>
            </a:r>
          </a:p>
          <a:p>
            <a:r>
              <a:rPr lang="es-ES" sz="2400" dirty="0"/>
              <a:t>Dataset</a:t>
            </a:r>
            <a:endParaRPr lang="en-US" sz="2400" dirty="0"/>
          </a:p>
          <a:p>
            <a:r>
              <a:rPr lang="it-IT" sz="2400" dirty="0" err="1"/>
              <a:t>Neural</a:t>
            </a:r>
            <a:r>
              <a:rPr lang="it-IT" sz="2400" dirty="0"/>
              <a:t> Network 1D</a:t>
            </a:r>
          </a:p>
        </p:txBody>
      </p:sp>
    </p:spTree>
    <p:extLst>
      <p:ext uri="{BB962C8B-B14F-4D97-AF65-F5344CB8AC3E}">
        <p14:creationId xmlns:p14="http://schemas.microsoft.com/office/powerpoint/2010/main" val="414281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FC89CB-8014-5651-2BE4-37F391DF53FF}"/>
              </a:ext>
            </a:extLst>
          </p:cNvPr>
          <p:cNvSpPr>
            <a:spLocks noGrp="1"/>
          </p:cNvSpPr>
          <p:nvPr>
            <p:ph type="title"/>
          </p:nvPr>
        </p:nvSpPr>
        <p:spPr>
          <a:xfrm>
            <a:off x="581193" y="729658"/>
            <a:ext cx="11029616" cy="988332"/>
          </a:xfrm>
        </p:spPr>
        <p:txBody>
          <a:bodyPr anchor="b">
            <a:normAutofit/>
          </a:bodyPr>
          <a:lstStyle/>
          <a:p>
            <a:r>
              <a:rPr lang="it-IT" sz="3600" dirty="0" err="1"/>
              <a:t>Problem</a:t>
            </a:r>
            <a:endParaRPr lang="it-IT" sz="3600" dirty="0"/>
          </a:p>
        </p:txBody>
      </p:sp>
      <p:sp>
        <p:nvSpPr>
          <p:cNvPr id="1034" name="Text Placeholder 2">
            <a:extLst>
              <a:ext uri="{FF2B5EF4-FFF2-40B4-BE49-F238E27FC236}">
                <a16:creationId xmlns:a16="http://schemas.microsoft.com/office/drawing/2014/main" id="{3113D7F5-9CC3-76C8-60AB-05E13017B9E2}"/>
              </a:ext>
            </a:extLst>
          </p:cNvPr>
          <p:cNvSpPr>
            <a:spLocks noGrp="1"/>
          </p:cNvSpPr>
          <p:nvPr>
            <p:ph type="body" idx="1"/>
          </p:nvPr>
        </p:nvSpPr>
        <p:spPr>
          <a:xfrm>
            <a:off x="887219" y="2250892"/>
            <a:ext cx="5087075" cy="536005"/>
          </a:xfrm>
        </p:spPr>
        <p:txBody>
          <a:bodyPr>
            <a:normAutofit fontScale="25000" lnSpcReduction="20000"/>
          </a:bodyPr>
          <a:lstStyle/>
          <a:p>
            <a:endParaRPr lang="es-ES" sz="2400" dirty="0"/>
          </a:p>
          <a:p>
            <a:r>
              <a:rPr lang="es-ES" sz="9600" dirty="0"/>
              <a:t>Football shot classification problem</a:t>
            </a:r>
          </a:p>
          <a:p>
            <a:endParaRPr lang="en-US" dirty="0"/>
          </a:p>
        </p:txBody>
      </p:sp>
      <p:pic>
        <p:nvPicPr>
          <p:cNvPr id="1026" name="Picture 2" descr="Cristiano Ronaldo protagonizó uno de los peores tiros libres de su carrera  y el momento se volvió viral - Infobae">
            <a:extLst>
              <a:ext uri="{FF2B5EF4-FFF2-40B4-BE49-F238E27FC236}">
                <a16:creationId xmlns:a16="http://schemas.microsoft.com/office/drawing/2014/main" id="{07DA41F2-FA56-4139-6725-865E6A97D31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2" b="3253"/>
          <a:stretch/>
        </p:blipFill>
        <p:spPr bwMode="auto">
          <a:xfrm>
            <a:off x="581194" y="2926052"/>
            <a:ext cx="5393100" cy="2934999"/>
          </a:xfrm>
          <a:prstGeom prst="rect">
            <a:avLst/>
          </a:prstGeom>
          <a:solidFill>
            <a:srgbClr val="FFFFFF"/>
          </a:solidFill>
        </p:spPr>
      </p:pic>
      <p:sp>
        <p:nvSpPr>
          <p:cNvPr id="1035" name="Content Placeholder 5">
            <a:extLst>
              <a:ext uri="{FF2B5EF4-FFF2-40B4-BE49-F238E27FC236}">
                <a16:creationId xmlns:a16="http://schemas.microsoft.com/office/drawing/2014/main" id="{2160CADB-3A49-84EE-501B-C3EAB74B352A}"/>
              </a:ext>
            </a:extLst>
          </p:cNvPr>
          <p:cNvSpPr>
            <a:spLocks noGrp="1"/>
          </p:cNvSpPr>
          <p:nvPr>
            <p:ph sz="quarter" idx="4"/>
          </p:nvPr>
        </p:nvSpPr>
        <p:spPr>
          <a:xfrm>
            <a:off x="6217709" y="2926052"/>
            <a:ext cx="5393100" cy="2934999"/>
          </a:xfrm>
        </p:spPr>
        <p:txBody>
          <a:bodyPr>
            <a:normAutofit/>
          </a:bodyPr>
          <a:lstStyle/>
          <a:p>
            <a:pPr marL="0" indent="0">
              <a:buNone/>
            </a:pPr>
            <a:r>
              <a:rPr lang="en-US" sz="2400" dirty="0">
                <a:solidFill>
                  <a:srgbClr val="969FA7"/>
                </a:solidFill>
              </a:rPr>
              <a:t>Target:</a:t>
            </a:r>
          </a:p>
          <a:p>
            <a:pPr marL="0" indent="0">
              <a:buNone/>
            </a:pPr>
            <a:r>
              <a:rPr lang="en-US" sz="2400" dirty="0"/>
              <a:t>We want to use angular velocity and acceleration data to classify the different types of shots in football</a:t>
            </a:r>
          </a:p>
        </p:txBody>
      </p:sp>
    </p:spTree>
    <p:extLst>
      <p:ext uri="{BB962C8B-B14F-4D97-AF65-F5344CB8AC3E}">
        <p14:creationId xmlns:p14="http://schemas.microsoft.com/office/powerpoint/2010/main" val="66826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A2C255-046C-4B56-CBAD-5ADA494E50F2}"/>
              </a:ext>
            </a:extLst>
          </p:cNvPr>
          <p:cNvSpPr>
            <a:spLocks noGrp="1"/>
          </p:cNvSpPr>
          <p:nvPr>
            <p:ph type="title"/>
          </p:nvPr>
        </p:nvSpPr>
        <p:spPr/>
        <p:txBody>
          <a:bodyPr>
            <a:normAutofit/>
          </a:bodyPr>
          <a:lstStyle/>
          <a:p>
            <a:r>
              <a:rPr lang="it-IT" sz="3600" dirty="0"/>
              <a:t>hardware</a:t>
            </a:r>
          </a:p>
        </p:txBody>
      </p:sp>
      <p:sp>
        <p:nvSpPr>
          <p:cNvPr id="3" name="Segnaposto testo 2">
            <a:extLst>
              <a:ext uri="{FF2B5EF4-FFF2-40B4-BE49-F238E27FC236}">
                <a16:creationId xmlns:a16="http://schemas.microsoft.com/office/drawing/2014/main" id="{9F601213-64AD-02AD-89C1-574C4D469F5A}"/>
              </a:ext>
            </a:extLst>
          </p:cNvPr>
          <p:cNvSpPr>
            <a:spLocks noGrp="1"/>
          </p:cNvSpPr>
          <p:nvPr>
            <p:ph type="body" idx="1"/>
          </p:nvPr>
        </p:nvSpPr>
        <p:spPr>
          <a:xfrm>
            <a:off x="895517" y="2125134"/>
            <a:ext cx="10644381" cy="800918"/>
          </a:xfrm>
        </p:spPr>
        <p:txBody>
          <a:bodyPr/>
          <a:lstStyle/>
          <a:p>
            <a:endParaRPr lang="en-US" sz="2400" dirty="0"/>
          </a:p>
          <a:p>
            <a:r>
              <a:rPr lang="en-US" sz="2400" dirty="0">
                <a:solidFill>
                  <a:srgbClr val="4590B8"/>
                </a:solidFill>
              </a:rPr>
              <a:t>We use a Raspberry pi 4 + Sense Hat (includes acceleration and gyro sensors). Power is supplied via </a:t>
            </a:r>
            <a:r>
              <a:rPr lang="en-US" sz="2400" dirty="0" err="1">
                <a:solidFill>
                  <a:srgbClr val="4590B8"/>
                </a:solidFill>
              </a:rPr>
              <a:t>PowerBank</a:t>
            </a:r>
            <a:r>
              <a:rPr lang="en-US" sz="2400" dirty="0">
                <a:solidFill>
                  <a:srgbClr val="4590B8"/>
                </a:solidFill>
              </a:rPr>
              <a:t>.</a:t>
            </a:r>
            <a:endParaRPr lang="it-IT" sz="2400" dirty="0">
              <a:solidFill>
                <a:srgbClr val="4590B8"/>
              </a:solidFill>
            </a:endParaRPr>
          </a:p>
        </p:txBody>
      </p:sp>
      <p:pic>
        <p:nvPicPr>
          <p:cNvPr id="7" name="Immagine 6">
            <a:extLst>
              <a:ext uri="{FF2B5EF4-FFF2-40B4-BE49-F238E27FC236}">
                <a16:creationId xmlns:a16="http://schemas.microsoft.com/office/drawing/2014/main" id="{4877679A-3DDB-065B-FEE0-AF08A8A035FB}"/>
              </a:ext>
            </a:extLst>
          </p:cNvPr>
          <p:cNvPicPr>
            <a:picLocks noChangeAspect="1"/>
          </p:cNvPicPr>
          <p:nvPr/>
        </p:nvPicPr>
        <p:blipFill>
          <a:blip r:embed="rId2"/>
          <a:stretch>
            <a:fillRect/>
          </a:stretch>
        </p:blipFill>
        <p:spPr>
          <a:xfrm>
            <a:off x="6217707" y="2701817"/>
            <a:ext cx="2842259" cy="3789679"/>
          </a:xfrm>
          <a:prstGeom prst="rect">
            <a:avLst/>
          </a:prstGeom>
        </p:spPr>
      </p:pic>
      <p:pic>
        <p:nvPicPr>
          <p:cNvPr id="9" name="Immagine 8">
            <a:extLst>
              <a:ext uri="{FF2B5EF4-FFF2-40B4-BE49-F238E27FC236}">
                <a16:creationId xmlns:a16="http://schemas.microsoft.com/office/drawing/2014/main" id="{FBFD204B-CD11-0E3C-7FAC-30EC40776940}"/>
              </a:ext>
            </a:extLst>
          </p:cNvPr>
          <p:cNvPicPr>
            <a:picLocks noChangeAspect="1"/>
          </p:cNvPicPr>
          <p:nvPr/>
        </p:nvPicPr>
        <p:blipFill rotWithShape="1">
          <a:blip r:embed="rId3"/>
          <a:srcRect b="20911"/>
          <a:stretch/>
        </p:blipFill>
        <p:spPr>
          <a:xfrm>
            <a:off x="2625674" y="3266040"/>
            <a:ext cx="2842260" cy="2997228"/>
          </a:xfrm>
          <a:prstGeom prst="rect">
            <a:avLst/>
          </a:prstGeom>
        </p:spPr>
      </p:pic>
    </p:spTree>
    <p:extLst>
      <p:ext uri="{BB962C8B-B14F-4D97-AF65-F5344CB8AC3E}">
        <p14:creationId xmlns:p14="http://schemas.microsoft.com/office/powerpoint/2010/main" val="199997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94CBC4-2010-326E-6F37-72A317CA918B}"/>
              </a:ext>
            </a:extLst>
          </p:cNvPr>
          <p:cNvSpPr>
            <a:spLocks noGrp="1"/>
          </p:cNvSpPr>
          <p:nvPr>
            <p:ph type="title"/>
          </p:nvPr>
        </p:nvSpPr>
        <p:spPr/>
        <p:txBody>
          <a:bodyPr>
            <a:normAutofit/>
          </a:bodyPr>
          <a:lstStyle/>
          <a:p>
            <a:r>
              <a:rPr lang="it-IT" sz="3600" dirty="0" err="1"/>
              <a:t>DATaset</a:t>
            </a:r>
            <a:endParaRPr lang="it-IT" sz="3600" dirty="0"/>
          </a:p>
        </p:txBody>
      </p:sp>
      <p:sp>
        <p:nvSpPr>
          <p:cNvPr id="3" name="Segnaposto testo 2">
            <a:extLst>
              <a:ext uri="{FF2B5EF4-FFF2-40B4-BE49-F238E27FC236}">
                <a16:creationId xmlns:a16="http://schemas.microsoft.com/office/drawing/2014/main" id="{533AE185-F270-4055-F573-E904FFBC93F5}"/>
              </a:ext>
            </a:extLst>
          </p:cNvPr>
          <p:cNvSpPr>
            <a:spLocks noGrp="1"/>
          </p:cNvSpPr>
          <p:nvPr>
            <p:ph type="body" idx="1"/>
          </p:nvPr>
        </p:nvSpPr>
        <p:spPr>
          <a:xfrm>
            <a:off x="1008925" y="2053873"/>
            <a:ext cx="5087075" cy="536005"/>
          </a:xfrm>
        </p:spPr>
        <p:txBody>
          <a:bodyPr/>
          <a:lstStyle/>
          <a:p>
            <a:r>
              <a:rPr lang="it-IT" sz="2400" dirty="0"/>
              <a:t>Dataset:</a:t>
            </a:r>
          </a:p>
        </p:txBody>
      </p:sp>
      <p:graphicFrame>
        <p:nvGraphicFramePr>
          <p:cNvPr id="7" name="Segnaposto contenuto 6">
            <a:extLst>
              <a:ext uri="{FF2B5EF4-FFF2-40B4-BE49-F238E27FC236}">
                <a16:creationId xmlns:a16="http://schemas.microsoft.com/office/drawing/2014/main" id="{3D6720FB-3E93-D22F-E861-3EA26CBC8F67}"/>
              </a:ext>
            </a:extLst>
          </p:cNvPr>
          <p:cNvGraphicFramePr>
            <a:graphicFrameLocks noGrp="1"/>
          </p:cNvGraphicFramePr>
          <p:nvPr>
            <p:ph sz="half" idx="2"/>
            <p:extLst>
              <p:ext uri="{D42A27DB-BD31-4B8C-83A1-F6EECF244321}">
                <p14:modId xmlns:p14="http://schemas.microsoft.com/office/powerpoint/2010/main" val="3830846632"/>
              </p:ext>
            </p:extLst>
          </p:nvPr>
        </p:nvGraphicFramePr>
        <p:xfrm>
          <a:off x="581025" y="2925762"/>
          <a:ext cx="5392736" cy="2784156"/>
        </p:xfrm>
        <a:graphic>
          <a:graphicData uri="http://schemas.openxmlformats.org/drawingml/2006/table">
            <a:tbl>
              <a:tblPr firstRow="1" bandRow="1">
                <a:tableStyleId>{5C22544A-7EE6-4342-B048-85BDC9FD1C3A}</a:tableStyleId>
              </a:tblPr>
              <a:tblGrid>
                <a:gridCol w="1348184">
                  <a:extLst>
                    <a:ext uri="{9D8B030D-6E8A-4147-A177-3AD203B41FA5}">
                      <a16:colId xmlns:a16="http://schemas.microsoft.com/office/drawing/2014/main" val="373291924"/>
                    </a:ext>
                  </a:extLst>
                </a:gridCol>
                <a:gridCol w="1348184">
                  <a:extLst>
                    <a:ext uri="{9D8B030D-6E8A-4147-A177-3AD203B41FA5}">
                      <a16:colId xmlns:a16="http://schemas.microsoft.com/office/drawing/2014/main" val="690806173"/>
                    </a:ext>
                  </a:extLst>
                </a:gridCol>
                <a:gridCol w="1348184">
                  <a:extLst>
                    <a:ext uri="{9D8B030D-6E8A-4147-A177-3AD203B41FA5}">
                      <a16:colId xmlns:a16="http://schemas.microsoft.com/office/drawing/2014/main" val="3951884062"/>
                    </a:ext>
                  </a:extLst>
                </a:gridCol>
                <a:gridCol w="1348184">
                  <a:extLst>
                    <a:ext uri="{9D8B030D-6E8A-4147-A177-3AD203B41FA5}">
                      <a16:colId xmlns:a16="http://schemas.microsoft.com/office/drawing/2014/main" val="588265657"/>
                    </a:ext>
                  </a:extLst>
                </a:gridCol>
              </a:tblGrid>
              <a:tr h="464026">
                <a:tc>
                  <a:txBody>
                    <a:bodyPr/>
                    <a:lstStyle/>
                    <a:p>
                      <a:r>
                        <a:rPr lang="it-IT" dirty="0"/>
                        <a:t>User ID</a:t>
                      </a:r>
                    </a:p>
                  </a:txBody>
                  <a:tcPr/>
                </a:tc>
                <a:tc>
                  <a:txBody>
                    <a:bodyPr/>
                    <a:lstStyle/>
                    <a:p>
                      <a:r>
                        <a:rPr lang="it-IT" dirty="0"/>
                        <a:t>Sex</a:t>
                      </a:r>
                    </a:p>
                  </a:txBody>
                  <a:tcPr/>
                </a:tc>
                <a:tc>
                  <a:txBody>
                    <a:bodyPr/>
                    <a:lstStyle/>
                    <a:p>
                      <a:r>
                        <a:rPr lang="it-IT" dirty="0"/>
                        <a:t>Foot</a:t>
                      </a:r>
                    </a:p>
                  </a:txBody>
                  <a:tcPr/>
                </a:tc>
                <a:tc>
                  <a:txBody>
                    <a:bodyPr/>
                    <a:lstStyle/>
                    <a:p>
                      <a:r>
                        <a:rPr lang="it-IT" dirty="0"/>
                        <a:t>Age</a:t>
                      </a:r>
                    </a:p>
                  </a:txBody>
                  <a:tcPr/>
                </a:tc>
                <a:extLst>
                  <a:ext uri="{0D108BD9-81ED-4DB2-BD59-A6C34878D82A}">
                    <a16:rowId xmlns:a16="http://schemas.microsoft.com/office/drawing/2014/main" val="3300238884"/>
                  </a:ext>
                </a:extLst>
              </a:tr>
              <a:tr h="464026">
                <a:tc>
                  <a:txBody>
                    <a:bodyPr/>
                    <a:lstStyle/>
                    <a:p>
                      <a:r>
                        <a:rPr lang="it-IT" dirty="0"/>
                        <a:t>1</a:t>
                      </a:r>
                    </a:p>
                  </a:txBody>
                  <a:tcPr/>
                </a:tc>
                <a:tc>
                  <a:txBody>
                    <a:bodyPr/>
                    <a:lstStyle/>
                    <a:p>
                      <a:r>
                        <a:rPr lang="it-IT" dirty="0"/>
                        <a:t>M</a:t>
                      </a:r>
                    </a:p>
                  </a:txBody>
                  <a:tcPr/>
                </a:tc>
                <a:tc>
                  <a:txBody>
                    <a:bodyPr/>
                    <a:lstStyle/>
                    <a:p>
                      <a:r>
                        <a:rPr lang="it-IT" dirty="0"/>
                        <a:t>Dx</a:t>
                      </a:r>
                    </a:p>
                  </a:txBody>
                  <a:tcPr/>
                </a:tc>
                <a:tc>
                  <a:txBody>
                    <a:bodyPr/>
                    <a:lstStyle/>
                    <a:p>
                      <a:r>
                        <a:rPr lang="it-IT" dirty="0"/>
                        <a:t>23</a:t>
                      </a:r>
                    </a:p>
                  </a:txBody>
                  <a:tcPr/>
                </a:tc>
                <a:extLst>
                  <a:ext uri="{0D108BD9-81ED-4DB2-BD59-A6C34878D82A}">
                    <a16:rowId xmlns:a16="http://schemas.microsoft.com/office/drawing/2014/main" val="3387823441"/>
                  </a:ext>
                </a:extLst>
              </a:tr>
              <a:tr h="464026">
                <a:tc>
                  <a:txBody>
                    <a:bodyPr/>
                    <a:lstStyle/>
                    <a:p>
                      <a:r>
                        <a:rPr lang="it-IT" dirty="0"/>
                        <a:t>2</a:t>
                      </a:r>
                    </a:p>
                  </a:txBody>
                  <a:tcPr/>
                </a:tc>
                <a:tc>
                  <a:txBody>
                    <a:bodyPr/>
                    <a:lstStyle/>
                    <a:p>
                      <a:r>
                        <a:rPr lang="it-IT" dirty="0"/>
                        <a:t>M</a:t>
                      </a:r>
                    </a:p>
                  </a:txBody>
                  <a:tcPr/>
                </a:tc>
                <a:tc>
                  <a:txBody>
                    <a:bodyPr/>
                    <a:lstStyle/>
                    <a:p>
                      <a:r>
                        <a:rPr lang="it-IT" dirty="0"/>
                        <a:t>Dx</a:t>
                      </a:r>
                    </a:p>
                  </a:txBody>
                  <a:tcPr/>
                </a:tc>
                <a:tc>
                  <a:txBody>
                    <a:bodyPr/>
                    <a:lstStyle/>
                    <a:p>
                      <a:r>
                        <a:rPr lang="it-IT" dirty="0"/>
                        <a:t>24</a:t>
                      </a:r>
                    </a:p>
                  </a:txBody>
                  <a:tcPr/>
                </a:tc>
                <a:extLst>
                  <a:ext uri="{0D108BD9-81ED-4DB2-BD59-A6C34878D82A}">
                    <a16:rowId xmlns:a16="http://schemas.microsoft.com/office/drawing/2014/main" val="1176069227"/>
                  </a:ext>
                </a:extLst>
              </a:tr>
              <a:tr h="464026">
                <a:tc>
                  <a:txBody>
                    <a:bodyPr/>
                    <a:lstStyle/>
                    <a:p>
                      <a:r>
                        <a:rPr lang="it-IT" dirty="0"/>
                        <a:t>3</a:t>
                      </a:r>
                    </a:p>
                  </a:txBody>
                  <a:tcPr/>
                </a:tc>
                <a:tc>
                  <a:txBody>
                    <a:bodyPr/>
                    <a:lstStyle/>
                    <a:p>
                      <a:r>
                        <a:rPr lang="it-IT" dirty="0"/>
                        <a:t>F</a:t>
                      </a:r>
                    </a:p>
                  </a:txBody>
                  <a:tcPr/>
                </a:tc>
                <a:tc>
                  <a:txBody>
                    <a:bodyPr/>
                    <a:lstStyle/>
                    <a:p>
                      <a:r>
                        <a:rPr lang="it-IT" dirty="0"/>
                        <a:t>Dx</a:t>
                      </a:r>
                    </a:p>
                  </a:txBody>
                  <a:tcPr/>
                </a:tc>
                <a:tc>
                  <a:txBody>
                    <a:bodyPr/>
                    <a:lstStyle/>
                    <a:p>
                      <a:r>
                        <a:rPr lang="it-IT" dirty="0"/>
                        <a:t>21</a:t>
                      </a:r>
                    </a:p>
                  </a:txBody>
                  <a:tcPr/>
                </a:tc>
                <a:extLst>
                  <a:ext uri="{0D108BD9-81ED-4DB2-BD59-A6C34878D82A}">
                    <a16:rowId xmlns:a16="http://schemas.microsoft.com/office/drawing/2014/main" val="8961976"/>
                  </a:ext>
                </a:extLst>
              </a:tr>
              <a:tr h="464026">
                <a:tc>
                  <a:txBody>
                    <a:bodyPr/>
                    <a:lstStyle/>
                    <a:p>
                      <a:r>
                        <a:rPr lang="it-IT" dirty="0"/>
                        <a:t>4</a:t>
                      </a:r>
                    </a:p>
                  </a:txBody>
                  <a:tcPr/>
                </a:tc>
                <a:tc>
                  <a:txBody>
                    <a:bodyPr/>
                    <a:lstStyle/>
                    <a:p>
                      <a:r>
                        <a:rPr lang="it-IT" dirty="0"/>
                        <a:t>M</a:t>
                      </a:r>
                    </a:p>
                  </a:txBody>
                  <a:tcPr/>
                </a:tc>
                <a:tc>
                  <a:txBody>
                    <a:bodyPr/>
                    <a:lstStyle/>
                    <a:p>
                      <a:r>
                        <a:rPr lang="it-IT" dirty="0"/>
                        <a:t>Dx</a:t>
                      </a:r>
                    </a:p>
                  </a:txBody>
                  <a:tcPr/>
                </a:tc>
                <a:tc>
                  <a:txBody>
                    <a:bodyPr/>
                    <a:lstStyle/>
                    <a:p>
                      <a:r>
                        <a:rPr lang="it-IT" dirty="0"/>
                        <a:t>22</a:t>
                      </a:r>
                    </a:p>
                  </a:txBody>
                  <a:tcPr/>
                </a:tc>
                <a:extLst>
                  <a:ext uri="{0D108BD9-81ED-4DB2-BD59-A6C34878D82A}">
                    <a16:rowId xmlns:a16="http://schemas.microsoft.com/office/drawing/2014/main" val="3882714847"/>
                  </a:ext>
                </a:extLst>
              </a:tr>
              <a:tr h="464026">
                <a:tc>
                  <a:txBody>
                    <a:bodyPr/>
                    <a:lstStyle/>
                    <a:p>
                      <a:r>
                        <a:rPr lang="it-IT" dirty="0"/>
                        <a:t>5</a:t>
                      </a:r>
                    </a:p>
                  </a:txBody>
                  <a:tcPr/>
                </a:tc>
                <a:tc>
                  <a:txBody>
                    <a:bodyPr/>
                    <a:lstStyle/>
                    <a:p>
                      <a:r>
                        <a:rPr lang="it-IT" dirty="0"/>
                        <a:t>M</a:t>
                      </a:r>
                    </a:p>
                  </a:txBody>
                  <a:tcPr/>
                </a:tc>
                <a:tc>
                  <a:txBody>
                    <a:bodyPr/>
                    <a:lstStyle/>
                    <a:p>
                      <a:r>
                        <a:rPr lang="it-IT" dirty="0"/>
                        <a:t>Dx</a:t>
                      </a:r>
                    </a:p>
                  </a:txBody>
                  <a:tcPr/>
                </a:tc>
                <a:tc>
                  <a:txBody>
                    <a:bodyPr/>
                    <a:lstStyle/>
                    <a:p>
                      <a:r>
                        <a:rPr lang="it-IT" dirty="0"/>
                        <a:t>23</a:t>
                      </a:r>
                    </a:p>
                  </a:txBody>
                  <a:tcPr/>
                </a:tc>
                <a:extLst>
                  <a:ext uri="{0D108BD9-81ED-4DB2-BD59-A6C34878D82A}">
                    <a16:rowId xmlns:a16="http://schemas.microsoft.com/office/drawing/2014/main" val="3040793966"/>
                  </a:ext>
                </a:extLst>
              </a:tr>
            </a:tbl>
          </a:graphicData>
        </a:graphic>
      </p:graphicFrame>
      <p:sp>
        <p:nvSpPr>
          <p:cNvPr id="6" name="Segnaposto contenuto 5">
            <a:extLst>
              <a:ext uri="{FF2B5EF4-FFF2-40B4-BE49-F238E27FC236}">
                <a16:creationId xmlns:a16="http://schemas.microsoft.com/office/drawing/2014/main" id="{01F64CA9-8A47-FD20-D531-748C3A999424}"/>
              </a:ext>
            </a:extLst>
          </p:cNvPr>
          <p:cNvSpPr>
            <a:spLocks noGrp="1"/>
          </p:cNvSpPr>
          <p:nvPr>
            <p:ph sz="quarter" idx="4"/>
          </p:nvPr>
        </p:nvSpPr>
        <p:spPr/>
        <p:txBody>
          <a:bodyPr>
            <a:normAutofit lnSpcReduction="10000"/>
          </a:bodyPr>
          <a:lstStyle/>
          <a:p>
            <a:pPr marL="0" indent="0">
              <a:buNone/>
            </a:pPr>
            <a:r>
              <a:rPr lang="it-IT" sz="2400" dirty="0" err="1">
                <a:solidFill>
                  <a:srgbClr val="969FA7"/>
                </a:solidFill>
              </a:rPr>
              <a:t>Types</a:t>
            </a:r>
            <a:r>
              <a:rPr lang="it-IT" sz="2400" dirty="0">
                <a:solidFill>
                  <a:srgbClr val="969FA7"/>
                </a:solidFill>
              </a:rPr>
              <a:t> of football shot:</a:t>
            </a:r>
          </a:p>
          <a:p>
            <a:pPr marL="457200" indent="-457200">
              <a:buFont typeface="+mj-lt"/>
              <a:buAutoNum type="arabicPeriod"/>
            </a:pPr>
            <a:r>
              <a:rPr lang="it-IT" sz="2400" dirty="0" err="1">
                <a:solidFill>
                  <a:schemeClr val="tx1"/>
                </a:solidFill>
              </a:rPr>
              <a:t>Backheel</a:t>
            </a:r>
            <a:endParaRPr lang="it-IT" sz="2400" dirty="0">
              <a:solidFill>
                <a:schemeClr val="tx1"/>
              </a:solidFill>
            </a:endParaRPr>
          </a:p>
          <a:p>
            <a:pPr marL="457200" indent="-457200">
              <a:buFont typeface="+mj-lt"/>
              <a:buAutoNum type="arabicPeriod"/>
            </a:pPr>
            <a:r>
              <a:rPr lang="it-IT" sz="2400" dirty="0">
                <a:solidFill>
                  <a:schemeClr val="tx1"/>
                </a:solidFill>
              </a:rPr>
              <a:t>Laces shot</a:t>
            </a:r>
          </a:p>
          <a:p>
            <a:pPr marL="457200" indent="-457200">
              <a:buFont typeface="+mj-lt"/>
              <a:buAutoNum type="arabicPeriod"/>
            </a:pPr>
            <a:r>
              <a:rPr lang="it-IT" sz="2400" dirty="0">
                <a:solidFill>
                  <a:schemeClr val="tx1"/>
                </a:solidFill>
              </a:rPr>
              <a:t>Toe shot</a:t>
            </a:r>
          </a:p>
          <a:p>
            <a:pPr marL="457200" indent="-457200">
              <a:buFont typeface="+mj-lt"/>
              <a:buAutoNum type="arabicPeriod"/>
            </a:pPr>
            <a:r>
              <a:rPr lang="it-IT" sz="2400" dirty="0">
                <a:solidFill>
                  <a:schemeClr val="tx1"/>
                </a:solidFill>
              </a:rPr>
              <a:t>Volley shot</a:t>
            </a:r>
          </a:p>
          <a:p>
            <a:pPr marL="457200" indent="-457200">
              <a:buFont typeface="+mj-lt"/>
              <a:buAutoNum type="arabicPeriod"/>
            </a:pPr>
            <a:r>
              <a:rPr lang="it-IT" sz="2400" dirty="0" err="1">
                <a:solidFill>
                  <a:schemeClr val="tx1"/>
                </a:solidFill>
              </a:rPr>
              <a:t>Scorpion</a:t>
            </a:r>
            <a:r>
              <a:rPr lang="it-IT" sz="2400" dirty="0">
                <a:solidFill>
                  <a:schemeClr val="tx1"/>
                </a:solidFill>
              </a:rPr>
              <a:t> shot</a:t>
            </a:r>
          </a:p>
          <a:p>
            <a:pPr marL="0" indent="0">
              <a:buNone/>
            </a:pPr>
            <a:endParaRPr lang="it-IT" sz="2400" dirty="0">
              <a:solidFill>
                <a:schemeClr val="tx1"/>
              </a:solidFill>
            </a:endParaRPr>
          </a:p>
        </p:txBody>
      </p:sp>
    </p:spTree>
    <p:extLst>
      <p:ext uri="{BB962C8B-B14F-4D97-AF65-F5344CB8AC3E}">
        <p14:creationId xmlns:p14="http://schemas.microsoft.com/office/powerpoint/2010/main" val="3945272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851C1-007B-D3CC-608F-203C63B5EA61}"/>
              </a:ext>
            </a:extLst>
          </p:cNvPr>
          <p:cNvSpPr>
            <a:spLocks noGrp="1"/>
          </p:cNvSpPr>
          <p:nvPr>
            <p:ph type="title"/>
          </p:nvPr>
        </p:nvSpPr>
        <p:spPr>
          <a:xfrm>
            <a:off x="581192" y="702156"/>
            <a:ext cx="11029616" cy="1013800"/>
          </a:xfrm>
        </p:spPr>
        <p:txBody>
          <a:bodyPr anchor="b">
            <a:normAutofit/>
          </a:bodyPr>
          <a:lstStyle/>
          <a:p>
            <a:r>
              <a:rPr lang="it-IT" sz="3600" dirty="0"/>
              <a:t>dataset</a:t>
            </a:r>
          </a:p>
        </p:txBody>
      </p:sp>
      <p:pic>
        <p:nvPicPr>
          <p:cNvPr id="8" name="Immagine 7" descr="Immagine che contiene testo, schermata, Rettangolo, Diagramma&#10;&#10;Descrizione generata automaticamente">
            <a:extLst>
              <a:ext uri="{FF2B5EF4-FFF2-40B4-BE49-F238E27FC236}">
                <a16:creationId xmlns:a16="http://schemas.microsoft.com/office/drawing/2014/main" id="{6F48616E-9854-60F6-B688-9E0EFBE55C8A}"/>
              </a:ext>
            </a:extLst>
          </p:cNvPr>
          <p:cNvPicPr>
            <a:picLocks noChangeAspect="1"/>
          </p:cNvPicPr>
          <p:nvPr/>
        </p:nvPicPr>
        <p:blipFill>
          <a:blip r:embed="rId2"/>
          <a:stretch>
            <a:fillRect/>
          </a:stretch>
        </p:blipFill>
        <p:spPr>
          <a:xfrm>
            <a:off x="3328887" y="2647856"/>
            <a:ext cx="5534224" cy="3678303"/>
          </a:xfrm>
          <a:prstGeom prst="rect">
            <a:avLst/>
          </a:prstGeom>
          <a:noFill/>
        </p:spPr>
      </p:pic>
      <p:sp>
        <p:nvSpPr>
          <p:cNvPr id="9" name="Segnaposto testo 2">
            <a:extLst>
              <a:ext uri="{FF2B5EF4-FFF2-40B4-BE49-F238E27FC236}">
                <a16:creationId xmlns:a16="http://schemas.microsoft.com/office/drawing/2014/main" id="{1E059A8E-D503-1DE8-06DD-A762F9D2FDE5}"/>
              </a:ext>
            </a:extLst>
          </p:cNvPr>
          <p:cNvSpPr txBox="1">
            <a:spLocks/>
          </p:cNvSpPr>
          <p:nvPr/>
        </p:nvSpPr>
        <p:spPr>
          <a:xfrm>
            <a:off x="887219" y="2250892"/>
            <a:ext cx="5087075" cy="536005"/>
          </a:xfrm>
          <a:prstGeom prst="rect">
            <a:avLst/>
          </a:prstGeom>
          <a:noFill/>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400" dirty="0" err="1">
                <a:solidFill>
                  <a:srgbClr val="4590B8"/>
                </a:solidFill>
              </a:rPr>
              <a:t>Amount</a:t>
            </a:r>
            <a:r>
              <a:rPr lang="it-IT" sz="2400" dirty="0">
                <a:solidFill>
                  <a:srgbClr val="4590B8"/>
                </a:solidFill>
              </a:rPr>
              <a:t> of data for </a:t>
            </a:r>
            <a:r>
              <a:rPr lang="it-IT" sz="2400" dirty="0" err="1">
                <a:solidFill>
                  <a:srgbClr val="4590B8"/>
                </a:solidFill>
              </a:rPr>
              <a:t>each</a:t>
            </a:r>
            <a:r>
              <a:rPr lang="it-IT" sz="2400" dirty="0">
                <a:solidFill>
                  <a:srgbClr val="4590B8"/>
                </a:solidFill>
              </a:rPr>
              <a:t> shot:</a:t>
            </a:r>
          </a:p>
          <a:p>
            <a:pPr marL="0" indent="0">
              <a:buNone/>
            </a:pPr>
            <a:endParaRPr lang="it-IT" sz="2400" dirty="0">
              <a:solidFill>
                <a:srgbClr val="4590B8"/>
              </a:solidFill>
            </a:endParaRPr>
          </a:p>
        </p:txBody>
      </p:sp>
      <p:sp>
        <p:nvSpPr>
          <p:cNvPr id="10" name="CasellaDiTesto 9">
            <a:extLst>
              <a:ext uri="{FF2B5EF4-FFF2-40B4-BE49-F238E27FC236}">
                <a16:creationId xmlns:a16="http://schemas.microsoft.com/office/drawing/2014/main" id="{04609A1E-21F5-2979-9864-13613BC198B1}"/>
              </a:ext>
            </a:extLst>
          </p:cNvPr>
          <p:cNvSpPr txBox="1"/>
          <p:nvPr/>
        </p:nvSpPr>
        <p:spPr>
          <a:xfrm>
            <a:off x="2596314" y="4216814"/>
            <a:ext cx="650819" cy="307777"/>
          </a:xfrm>
          <a:prstGeom prst="rect">
            <a:avLst/>
          </a:prstGeom>
          <a:noFill/>
        </p:spPr>
        <p:txBody>
          <a:bodyPr wrap="none" rtlCol="0">
            <a:spAutoFit/>
          </a:bodyPr>
          <a:lstStyle/>
          <a:p>
            <a:r>
              <a:rPr lang="it-IT" sz="1400" dirty="0"/>
              <a:t>n. data</a:t>
            </a:r>
          </a:p>
        </p:txBody>
      </p:sp>
      <p:sp>
        <p:nvSpPr>
          <p:cNvPr id="11" name="CasellaDiTesto 10">
            <a:extLst>
              <a:ext uri="{FF2B5EF4-FFF2-40B4-BE49-F238E27FC236}">
                <a16:creationId xmlns:a16="http://schemas.microsoft.com/office/drawing/2014/main" id="{DD45B532-B016-CA75-6781-E831E50F2F88}"/>
              </a:ext>
            </a:extLst>
          </p:cNvPr>
          <p:cNvSpPr txBox="1"/>
          <p:nvPr/>
        </p:nvSpPr>
        <p:spPr>
          <a:xfrm>
            <a:off x="5745914" y="6198014"/>
            <a:ext cx="1059906" cy="307777"/>
          </a:xfrm>
          <a:prstGeom prst="rect">
            <a:avLst/>
          </a:prstGeom>
          <a:noFill/>
        </p:spPr>
        <p:txBody>
          <a:bodyPr wrap="none" rtlCol="0">
            <a:spAutoFit/>
          </a:bodyPr>
          <a:lstStyle/>
          <a:p>
            <a:r>
              <a:rPr lang="it-IT" sz="1400" dirty="0" err="1"/>
              <a:t>type</a:t>
            </a:r>
            <a:r>
              <a:rPr lang="it-IT" sz="1400" dirty="0"/>
              <a:t> of shot</a:t>
            </a:r>
          </a:p>
        </p:txBody>
      </p:sp>
    </p:spTree>
    <p:extLst>
      <p:ext uri="{BB962C8B-B14F-4D97-AF65-F5344CB8AC3E}">
        <p14:creationId xmlns:p14="http://schemas.microsoft.com/office/powerpoint/2010/main" val="390207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F69326-8F61-58B5-5A21-27B632C198BE}"/>
              </a:ext>
            </a:extLst>
          </p:cNvPr>
          <p:cNvSpPr>
            <a:spLocks noGrp="1"/>
          </p:cNvSpPr>
          <p:nvPr>
            <p:ph type="title"/>
          </p:nvPr>
        </p:nvSpPr>
        <p:spPr>
          <a:xfrm>
            <a:off x="581193" y="729658"/>
            <a:ext cx="11029616" cy="988332"/>
          </a:xfrm>
        </p:spPr>
        <p:txBody>
          <a:bodyPr anchor="b">
            <a:normAutofit/>
          </a:bodyPr>
          <a:lstStyle/>
          <a:p>
            <a:r>
              <a:rPr lang="it-IT" sz="3600" dirty="0"/>
              <a:t>Dataset</a:t>
            </a:r>
          </a:p>
        </p:txBody>
      </p:sp>
      <p:sp>
        <p:nvSpPr>
          <p:cNvPr id="8" name="Text Placeholder 2">
            <a:extLst>
              <a:ext uri="{FF2B5EF4-FFF2-40B4-BE49-F238E27FC236}">
                <a16:creationId xmlns:a16="http://schemas.microsoft.com/office/drawing/2014/main" id="{98338C55-1DA1-972A-2FD2-3233B61CBFDC}"/>
              </a:ext>
            </a:extLst>
          </p:cNvPr>
          <p:cNvSpPr>
            <a:spLocks noGrp="1"/>
          </p:cNvSpPr>
          <p:nvPr>
            <p:ph type="body" idx="1"/>
          </p:nvPr>
        </p:nvSpPr>
        <p:spPr>
          <a:xfrm>
            <a:off x="887219" y="2054018"/>
            <a:ext cx="5087075" cy="536005"/>
          </a:xfrm>
        </p:spPr>
        <p:txBody>
          <a:bodyPr/>
          <a:lstStyle/>
          <a:p>
            <a:r>
              <a:rPr lang="en-US" sz="2400" dirty="0"/>
              <a:t>Dataset file:</a:t>
            </a:r>
          </a:p>
        </p:txBody>
      </p:sp>
      <p:sp>
        <p:nvSpPr>
          <p:cNvPr id="10" name="Content Placeholder 3">
            <a:extLst>
              <a:ext uri="{FF2B5EF4-FFF2-40B4-BE49-F238E27FC236}">
                <a16:creationId xmlns:a16="http://schemas.microsoft.com/office/drawing/2014/main" id="{0E9598CA-B6E8-AF05-06D0-33505D22B89F}"/>
              </a:ext>
            </a:extLst>
          </p:cNvPr>
          <p:cNvSpPr>
            <a:spLocks noGrp="1"/>
          </p:cNvSpPr>
          <p:nvPr>
            <p:ph sz="half" idx="2"/>
          </p:nvPr>
        </p:nvSpPr>
        <p:spPr>
          <a:xfrm>
            <a:off x="581194" y="2926052"/>
            <a:ext cx="10940246" cy="2213959"/>
          </a:xfrm>
        </p:spPr>
        <p:txBody>
          <a:bodyPr>
            <a:normAutofit lnSpcReduction="10000"/>
          </a:bodyPr>
          <a:lstStyle/>
          <a:p>
            <a:r>
              <a:rPr lang="en-US" sz="2400" dirty="0"/>
              <a:t>football_dat.txt</a:t>
            </a:r>
          </a:p>
          <a:p>
            <a:r>
              <a:rPr lang="en-US" sz="2400" dirty="0"/>
              <a:t>We have 333360 rows and 12 columns.</a:t>
            </a:r>
          </a:p>
          <a:p>
            <a:r>
              <a:rPr lang="en-US" sz="2400" dirty="0"/>
              <a:t>1200 rows correspond to a time window in which the shooting activity took place. </a:t>
            </a:r>
          </a:p>
          <a:p>
            <a:r>
              <a:rPr lang="en-US" sz="2400" dirty="0"/>
              <a:t>12 columns: 4 columns with players’ data, 1 column with activity, 1 column with timestamp, 6 columns with acceleration and angular velocity data.</a:t>
            </a:r>
          </a:p>
        </p:txBody>
      </p:sp>
    </p:spTree>
    <p:extLst>
      <p:ext uri="{BB962C8B-B14F-4D97-AF65-F5344CB8AC3E}">
        <p14:creationId xmlns:p14="http://schemas.microsoft.com/office/powerpoint/2010/main" val="373542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68998C-AF5E-34C5-ACB1-F85C170E279E}"/>
              </a:ext>
            </a:extLst>
          </p:cNvPr>
          <p:cNvSpPr>
            <a:spLocks noGrp="1"/>
          </p:cNvSpPr>
          <p:nvPr>
            <p:ph type="title"/>
          </p:nvPr>
        </p:nvSpPr>
        <p:spPr>
          <a:xfrm>
            <a:off x="581192" y="702156"/>
            <a:ext cx="11029616" cy="1013800"/>
          </a:xfrm>
        </p:spPr>
        <p:txBody>
          <a:bodyPr anchor="b">
            <a:normAutofit/>
          </a:bodyPr>
          <a:lstStyle/>
          <a:p>
            <a:r>
              <a:rPr lang="it-IT" sz="3600" dirty="0" err="1"/>
              <a:t>Neural</a:t>
            </a:r>
            <a:r>
              <a:rPr lang="it-IT" sz="3600" dirty="0"/>
              <a:t> Network 1d</a:t>
            </a:r>
          </a:p>
        </p:txBody>
      </p:sp>
      <p:sp>
        <p:nvSpPr>
          <p:cNvPr id="11" name="Content Placeholder 2">
            <a:extLst>
              <a:ext uri="{FF2B5EF4-FFF2-40B4-BE49-F238E27FC236}">
                <a16:creationId xmlns:a16="http://schemas.microsoft.com/office/drawing/2014/main" id="{BD37B5B7-4FF2-3938-3F0D-82DA61F9836C}"/>
              </a:ext>
            </a:extLst>
          </p:cNvPr>
          <p:cNvSpPr>
            <a:spLocks noGrp="1"/>
          </p:cNvSpPr>
          <p:nvPr>
            <p:ph idx="1"/>
          </p:nvPr>
        </p:nvSpPr>
        <p:spPr>
          <a:xfrm>
            <a:off x="581192" y="2180496"/>
            <a:ext cx="11029615" cy="3678303"/>
          </a:xfrm>
        </p:spPr>
        <p:txBody>
          <a:bodyPr>
            <a:normAutofit/>
          </a:bodyPr>
          <a:lstStyle/>
          <a:p>
            <a:r>
              <a:rPr lang="en-US" sz="2400" dirty="0">
                <a:solidFill>
                  <a:srgbClr val="4590B8"/>
                </a:solidFill>
              </a:rPr>
              <a:t>Data Loading:</a:t>
            </a:r>
            <a:r>
              <a:rPr lang="en-US" sz="2400" dirty="0"/>
              <a:t> Data from a CSV file is loaded into a Pandas </a:t>
            </a:r>
            <a:r>
              <a:rPr lang="en-US" sz="2400" dirty="0" err="1"/>
              <a:t>DataFrame</a:t>
            </a:r>
            <a:r>
              <a:rPr lang="en-US" sz="2400" dirty="0"/>
              <a:t>.</a:t>
            </a:r>
          </a:p>
          <a:p>
            <a:r>
              <a:rPr lang="en-US" sz="2400" dirty="0">
                <a:solidFill>
                  <a:srgbClr val="4590B8"/>
                </a:solidFill>
              </a:rPr>
              <a:t>Data Preprocessing: </a:t>
            </a:r>
            <a:r>
              <a:rPr lang="en-US" sz="2400" dirty="0"/>
              <a:t>Data cleaning and preparation operations are performed.</a:t>
            </a:r>
            <a:endParaRPr lang="en-US" sz="2400" dirty="0">
              <a:solidFill>
                <a:srgbClr val="4590B8"/>
              </a:solidFill>
            </a:endParaRPr>
          </a:p>
          <a:p>
            <a:r>
              <a:rPr lang="en-US" sz="2400" dirty="0">
                <a:solidFill>
                  <a:srgbClr val="4590B8"/>
                </a:solidFill>
              </a:rPr>
              <a:t>Data visualization: </a:t>
            </a:r>
            <a:r>
              <a:rPr lang="en-US" sz="2400" dirty="0">
                <a:solidFill>
                  <a:schemeClr val="tx1"/>
                </a:solidFill>
              </a:rPr>
              <a:t>displays the distribution of activities in the dataset and creates graphs to show the acceleration and gyroscope data for each activity.</a:t>
            </a:r>
          </a:p>
        </p:txBody>
      </p:sp>
    </p:spTree>
    <p:extLst>
      <p:ext uri="{BB962C8B-B14F-4D97-AF65-F5344CB8AC3E}">
        <p14:creationId xmlns:p14="http://schemas.microsoft.com/office/powerpoint/2010/main" val="95866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E918568C-3F7D-E4FD-2DDC-D2AB485A95B8}"/>
              </a:ext>
            </a:extLst>
          </p:cNvPr>
          <p:cNvSpPr>
            <a:spLocks noGrp="1"/>
          </p:cNvSpPr>
          <p:nvPr>
            <p:ph type="title"/>
          </p:nvPr>
        </p:nvSpPr>
        <p:spPr>
          <a:xfrm>
            <a:off x="581192" y="702156"/>
            <a:ext cx="11029616" cy="1013800"/>
          </a:xfrm>
        </p:spPr>
        <p:txBody>
          <a:bodyPr>
            <a:normAutofit/>
          </a:bodyPr>
          <a:lstStyle/>
          <a:p>
            <a:r>
              <a:rPr lang="it-IT" sz="3600" dirty="0" err="1"/>
              <a:t>Neural</a:t>
            </a:r>
            <a:r>
              <a:rPr lang="it-IT" sz="3600" dirty="0"/>
              <a:t> Network 1d</a:t>
            </a:r>
            <a:endParaRPr lang="en-US" sz="3600" dirty="0"/>
          </a:p>
        </p:txBody>
      </p:sp>
      <p:pic>
        <p:nvPicPr>
          <p:cNvPr id="21" name="Immagine 20" descr="Immagine che contiene testo, calligrafia, linea, Diagramma&#10;&#10;Descrizione generata automaticamente">
            <a:extLst>
              <a:ext uri="{FF2B5EF4-FFF2-40B4-BE49-F238E27FC236}">
                <a16:creationId xmlns:a16="http://schemas.microsoft.com/office/drawing/2014/main" id="{B8979933-8DDB-8C47-C401-7D7753A99943}"/>
              </a:ext>
            </a:extLst>
          </p:cNvPr>
          <p:cNvPicPr>
            <a:picLocks noChangeAspect="1"/>
          </p:cNvPicPr>
          <p:nvPr/>
        </p:nvPicPr>
        <p:blipFill>
          <a:blip r:embed="rId2"/>
          <a:stretch>
            <a:fillRect/>
          </a:stretch>
        </p:blipFill>
        <p:spPr>
          <a:xfrm>
            <a:off x="4945026" y="2572612"/>
            <a:ext cx="2210870" cy="2863477"/>
          </a:xfrm>
          <a:prstGeom prst="rect">
            <a:avLst/>
          </a:prstGeom>
        </p:spPr>
      </p:pic>
      <p:pic>
        <p:nvPicPr>
          <p:cNvPr id="23" name="Immagine 22" descr="Immagine che contiene testo, linea, Diagramma, Carattere&#10;&#10;Descrizione generata automaticamente">
            <a:extLst>
              <a:ext uri="{FF2B5EF4-FFF2-40B4-BE49-F238E27FC236}">
                <a16:creationId xmlns:a16="http://schemas.microsoft.com/office/drawing/2014/main" id="{35E37D08-794A-4A6E-2F2F-36A3EA26892C}"/>
              </a:ext>
            </a:extLst>
          </p:cNvPr>
          <p:cNvPicPr>
            <a:picLocks noChangeAspect="1"/>
          </p:cNvPicPr>
          <p:nvPr/>
        </p:nvPicPr>
        <p:blipFill>
          <a:blip r:embed="rId3"/>
          <a:stretch>
            <a:fillRect/>
          </a:stretch>
        </p:blipFill>
        <p:spPr>
          <a:xfrm>
            <a:off x="7148196" y="2546146"/>
            <a:ext cx="2231305" cy="2889943"/>
          </a:xfrm>
          <a:prstGeom prst="rect">
            <a:avLst/>
          </a:prstGeom>
        </p:spPr>
      </p:pic>
      <p:pic>
        <p:nvPicPr>
          <p:cNvPr id="25" name="Immagine 24" descr="Immagine che contiene testo, linea, Diagramma, diagramma&#10;&#10;Descrizione generata automaticamente">
            <a:extLst>
              <a:ext uri="{FF2B5EF4-FFF2-40B4-BE49-F238E27FC236}">
                <a16:creationId xmlns:a16="http://schemas.microsoft.com/office/drawing/2014/main" id="{E8608D95-1AA9-8FFF-9623-477CECF2C4BF}"/>
              </a:ext>
            </a:extLst>
          </p:cNvPr>
          <p:cNvPicPr>
            <a:picLocks noChangeAspect="1"/>
          </p:cNvPicPr>
          <p:nvPr/>
        </p:nvPicPr>
        <p:blipFill>
          <a:blip r:embed="rId4"/>
          <a:stretch>
            <a:fillRect/>
          </a:stretch>
        </p:blipFill>
        <p:spPr>
          <a:xfrm>
            <a:off x="581192" y="2572612"/>
            <a:ext cx="2227758" cy="2920536"/>
          </a:xfrm>
          <a:prstGeom prst="rect">
            <a:avLst/>
          </a:prstGeom>
        </p:spPr>
      </p:pic>
      <p:pic>
        <p:nvPicPr>
          <p:cNvPr id="27" name="Immagine 26" descr="Immagine che contiene testo, diagramma, linea, Diagramma&#10;&#10;Descrizione generata automaticamente">
            <a:extLst>
              <a:ext uri="{FF2B5EF4-FFF2-40B4-BE49-F238E27FC236}">
                <a16:creationId xmlns:a16="http://schemas.microsoft.com/office/drawing/2014/main" id="{EDF253B4-0B20-CB09-4389-85D47B3EE81F}"/>
              </a:ext>
            </a:extLst>
          </p:cNvPr>
          <p:cNvPicPr>
            <a:picLocks noChangeAspect="1"/>
          </p:cNvPicPr>
          <p:nvPr/>
        </p:nvPicPr>
        <p:blipFill>
          <a:blip r:embed="rId5"/>
          <a:stretch>
            <a:fillRect/>
          </a:stretch>
        </p:blipFill>
        <p:spPr>
          <a:xfrm>
            <a:off x="9379502" y="2546146"/>
            <a:ext cx="2231305" cy="2889944"/>
          </a:xfrm>
          <a:prstGeom prst="rect">
            <a:avLst/>
          </a:prstGeom>
        </p:spPr>
      </p:pic>
      <p:pic>
        <p:nvPicPr>
          <p:cNvPr id="29" name="Immagine 28" descr="Immagine che contiene diagramma, Diagramma, linea, testo&#10;&#10;Descrizione generata automaticamente">
            <a:extLst>
              <a:ext uri="{FF2B5EF4-FFF2-40B4-BE49-F238E27FC236}">
                <a16:creationId xmlns:a16="http://schemas.microsoft.com/office/drawing/2014/main" id="{F549DE5C-92D3-92DC-58CC-5EF6E39D19FC}"/>
              </a:ext>
            </a:extLst>
          </p:cNvPr>
          <p:cNvPicPr>
            <a:picLocks noChangeAspect="1"/>
          </p:cNvPicPr>
          <p:nvPr/>
        </p:nvPicPr>
        <p:blipFill>
          <a:blip r:embed="rId6"/>
          <a:stretch>
            <a:fillRect/>
          </a:stretch>
        </p:blipFill>
        <p:spPr>
          <a:xfrm>
            <a:off x="2804798" y="2572612"/>
            <a:ext cx="2210870" cy="2898397"/>
          </a:xfrm>
          <a:prstGeom prst="rect">
            <a:avLst/>
          </a:prstGeom>
        </p:spPr>
      </p:pic>
      <p:sp>
        <p:nvSpPr>
          <p:cNvPr id="30" name="CasellaDiTesto 29">
            <a:extLst>
              <a:ext uri="{FF2B5EF4-FFF2-40B4-BE49-F238E27FC236}">
                <a16:creationId xmlns:a16="http://schemas.microsoft.com/office/drawing/2014/main" id="{B91466A0-058E-0A20-F52A-C872FC746880}"/>
              </a:ext>
            </a:extLst>
          </p:cNvPr>
          <p:cNvSpPr txBox="1"/>
          <p:nvPr/>
        </p:nvSpPr>
        <p:spPr>
          <a:xfrm>
            <a:off x="777191" y="1913749"/>
            <a:ext cx="1835759" cy="461665"/>
          </a:xfrm>
          <a:prstGeom prst="rect">
            <a:avLst/>
          </a:prstGeom>
          <a:noFill/>
        </p:spPr>
        <p:txBody>
          <a:bodyPr wrap="none" rtlCol="0">
            <a:spAutoFit/>
          </a:bodyPr>
          <a:lstStyle/>
          <a:p>
            <a:r>
              <a:rPr lang="it-IT" sz="2400" dirty="0">
                <a:solidFill>
                  <a:srgbClr val="969FA7"/>
                </a:solidFill>
              </a:rPr>
              <a:t>Acceleration:</a:t>
            </a:r>
          </a:p>
        </p:txBody>
      </p:sp>
    </p:spTree>
    <p:extLst>
      <p:ext uri="{BB962C8B-B14F-4D97-AF65-F5344CB8AC3E}">
        <p14:creationId xmlns:p14="http://schemas.microsoft.com/office/powerpoint/2010/main" val="448047400"/>
      </p:ext>
    </p:extLst>
  </p:cSld>
  <p:clrMapOvr>
    <a:masterClrMapping/>
  </p:clrMapOvr>
</p:sld>
</file>

<file path=ppt/theme/theme1.xml><?xml version="1.0" encoding="utf-8"?>
<a:theme xmlns:a="http://schemas.openxmlformats.org/drawingml/2006/main" name="Personalizzata">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FCB14B3E-2B92-48B8-A334-05E7A8EE34E1}" vid="{B6EC9E21-8C82-4EB1-BBE7-A370F785D0C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{ACE2D82A-3C20-499D-BA5B-6CA35615B28F}tf56390039_win32</Template>
  <TotalTime>166</TotalTime>
  <Words>504</Words>
  <Application>Microsoft Office PowerPoint</Application>
  <PresentationFormat>Widescreen</PresentationFormat>
  <Paragraphs>88</Paragraphs>
  <Slides>18</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Calibri</vt:lpstr>
      <vt:lpstr>Gill Sans MT</vt:lpstr>
      <vt:lpstr>Wingdings 2</vt:lpstr>
      <vt:lpstr>Personalizzata</vt:lpstr>
      <vt:lpstr>Football Shot Classifier</vt:lpstr>
      <vt:lpstr>index</vt:lpstr>
      <vt:lpstr>Problem</vt:lpstr>
      <vt:lpstr>hardware</vt:lpstr>
      <vt:lpstr>DATaset</vt:lpstr>
      <vt:lpstr>dataset</vt:lpstr>
      <vt:lpstr>Dataset</vt:lpstr>
      <vt:lpstr>Neural Network 1d</vt:lpstr>
      <vt:lpstr>Neural Network 1d</vt:lpstr>
      <vt:lpstr>Neural Network 1d</vt:lpstr>
      <vt:lpstr>Neural Network 1d</vt:lpstr>
      <vt:lpstr>Neural Network 1d</vt:lpstr>
      <vt:lpstr>Neural Network 1d</vt:lpstr>
      <vt:lpstr>Neural Network 1d</vt:lpstr>
      <vt:lpstr>Neural Network 1d</vt:lpstr>
      <vt:lpstr>Neural Network 1d</vt:lpstr>
      <vt:lpstr>Neural Network 1d</vt:lpstr>
      <vt:lpstr>Thank you any doubts?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Shot Classifier</dc:title>
  <dc:creator>Antonio Inveninato</dc:creator>
  <cp:lastModifiedBy>Antonio Inveninato</cp:lastModifiedBy>
  <cp:revision>3</cp:revision>
  <dcterms:created xsi:type="dcterms:W3CDTF">2024-01-06T14:04:56Z</dcterms:created>
  <dcterms:modified xsi:type="dcterms:W3CDTF">2024-01-07T11:09:23Z</dcterms:modified>
</cp:coreProperties>
</file>