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8DE1E-6D17-C591-EEE5-1D5B6A7AE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EduTech Innovators SPA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699C28-9A00-F5D4-3D11-5749623F1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Valdes | Desarrollo de Fullstack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705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39C3C-5DF6-3646-2669-B0A534B1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s-ES" sz="3600"/>
              <a:t>Git y GitHub</a:t>
            </a:r>
            <a:endParaRPr lang="es-CL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55839-4A61-2A8E-CE04-AA090CF0C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300"/>
              <a:t>Los comandos utilizados para el git fueron: 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ES" sz="1300"/>
              <a:t>Git init</a:t>
            </a:r>
          </a:p>
          <a:p>
            <a:pPr lvl="1">
              <a:lnSpc>
                <a:spcPct val="90000"/>
              </a:lnSpc>
            </a:pPr>
            <a:r>
              <a:rPr lang="es-ES" sz="1300"/>
              <a:t>Git config user.name</a:t>
            </a:r>
          </a:p>
          <a:p>
            <a:pPr lvl="1">
              <a:lnSpc>
                <a:spcPct val="90000"/>
              </a:lnSpc>
            </a:pPr>
            <a:r>
              <a:rPr lang="es-ES" sz="1300"/>
              <a:t>Git config user.email</a:t>
            </a:r>
          </a:p>
          <a:p>
            <a:pPr lvl="1">
              <a:lnSpc>
                <a:spcPct val="90000"/>
              </a:lnSpc>
            </a:pPr>
            <a:r>
              <a:rPr lang="es-ES" sz="1300"/>
              <a:t>Git config user.password</a:t>
            </a:r>
          </a:p>
          <a:p>
            <a:pPr lvl="1">
              <a:lnSpc>
                <a:spcPct val="90000"/>
              </a:lnSpc>
            </a:pPr>
            <a:r>
              <a:rPr lang="es-ES" sz="1300"/>
              <a:t>Git add .</a:t>
            </a:r>
          </a:p>
          <a:p>
            <a:pPr lvl="1">
              <a:lnSpc>
                <a:spcPct val="90000"/>
              </a:lnSpc>
            </a:pPr>
            <a:r>
              <a:rPr lang="es-ES" sz="1300"/>
              <a:t>Git commit -m:</a:t>
            </a:r>
          </a:p>
          <a:p>
            <a:pPr lvl="1">
              <a:lnSpc>
                <a:spcPct val="90000"/>
              </a:lnSpc>
            </a:pPr>
            <a:r>
              <a:rPr lang="es-ES" sz="1300"/>
              <a:t>Git remote add origin</a:t>
            </a:r>
          </a:p>
          <a:p>
            <a:pPr lvl="1">
              <a:lnSpc>
                <a:spcPct val="90000"/>
              </a:lnSpc>
            </a:pPr>
            <a:r>
              <a:rPr lang="es-ES" sz="1300"/>
              <a:t>Git push -u origin master</a:t>
            </a:r>
          </a:p>
          <a:p>
            <a:pPr lvl="1">
              <a:lnSpc>
                <a:spcPct val="90000"/>
              </a:lnSpc>
            </a:pPr>
            <a:endParaRPr lang="es-ES" sz="1300"/>
          </a:p>
        </p:txBody>
      </p:sp>
      <p:pic>
        <p:nvPicPr>
          <p:cNvPr id="5" name="Imagen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3CF637DC-3016-EB90-9F67-2612EBDA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04" r="33347"/>
          <a:stretch>
            <a:fillRect/>
          </a:stretch>
        </p:blipFill>
        <p:spPr>
          <a:xfrm>
            <a:off x="5193963" y="1548882"/>
            <a:ext cx="6350335" cy="44709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77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32543-DCC4-97D1-A7E0-0C7A5CB7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Cierre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4F130-458C-6FCF-74CD-7B9AD30E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aplicaron pruebas unitarias e integrales para asegurar la calidad y el correcto funcionamiento del sistema.</a:t>
            </a:r>
          </a:p>
          <a:p>
            <a:endParaRPr lang="es-ES" dirty="0"/>
          </a:p>
          <a:p>
            <a:r>
              <a:rPr lang="es-ES" dirty="0"/>
              <a:t>Se utilizó Swagger para documentar y facilitar el uso de la API por parte de otros desarrolladores.</a:t>
            </a:r>
          </a:p>
          <a:p>
            <a:endParaRPr lang="es-ES" dirty="0"/>
          </a:p>
          <a:p>
            <a:r>
              <a:rPr lang="es-ES" dirty="0"/>
              <a:t>Esta experiencia permitió aplicar buenas prácticas de desarrollo y fortalecer habilidades clave para proyectos reales.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3860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3859-3F8A-A62F-EB9F-AB875B8A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2AE9B9-6BE3-5DBE-8060-B19FE7B9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EduTech Innovators SPA es una empresa de educación online.</a:t>
            </a:r>
          </a:p>
          <a:p>
            <a:r>
              <a:rPr lang="es-ES" dirty="0"/>
              <a:t>Debido al aumento de usuarios, se rediseñó su sistema usando arquitectura de microservicios.</a:t>
            </a:r>
          </a:p>
          <a:p>
            <a:r>
              <a:rPr lang="es-ES" dirty="0"/>
              <a:t>Se implementaron 3 microservicios clave:</a:t>
            </a:r>
          </a:p>
          <a:p>
            <a:pPr lvl="1"/>
            <a:r>
              <a:rPr lang="es-ES" dirty="0"/>
              <a:t>Usuarios</a:t>
            </a:r>
          </a:p>
          <a:p>
            <a:pPr lvl="1"/>
            <a:r>
              <a:rPr lang="es-ES" dirty="0"/>
              <a:t>Cursos</a:t>
            </a:r>
          </a:p>
          <a:p>
            <a:pPr lvl="1"/>
            <a:r>
              <a:rPr lang="es-ES" dirty="0"/>
              <a:t>Notificaciones</a:t>
            </a:r>
          </a:p>
          <a:p>
            <a:r>
              <a:rPr lang="es-ES" dirty="0"/>
              <a:t>Tecnologías: Visual Studio Code, Spring Boot, MySQL</a:t>
            </a:r>
          </a:p>
        </p:txBody>
      </p:sp>
    </p:spTree>
    <p:extLst>
      <p:ext uri="{BB962C8B-B14F-4D97-AF65-F5344CB8AC3E}">
        <p14:creationId xmlns:p14="http://schemas.microsoft.com/office/powerpoint/2010/main" val="231826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6E914-3D9F-541F-C98F-4CA37C4C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Arquitectura de Microservicios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D85F13-687A-5311-DF5C-7E0635EC7B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571" y="1734682"/>
            <a:ext cx="5903802" cy="33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7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8491-6831-AA98-1A49-B4C7F30B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Casos de uso</a:t>
            </a:r>
            <a:endParaRPr lang="es-CL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672AB8-C730-5266-01B5-E01103A2E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329142"/>
            <a:ext cx="7677149" cy="524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9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AB5C-5CBE-5931-81A1-63797A37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clases</a:t>
            </a:r>
            <a:endParaRPr lang="es-C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CCD817-035F-7E60-8348-14136297E1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109" y="2052638"/>
            <a:ext cx="6603557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3BCA7-2A83-1E6F-EC74-E1768B4C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despliegue</a:t>
            </a:r>
            <a:endParaRPr lang="es-C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A4AB83-5ED6-CEE4-3E51-5F831BA2BF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345795"/>
            <a:ext cx="8947150" cy="360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98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2B8E3-186C-FFCD-D5F9-152B1861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09DEF-2524-DDF8-53CC-797AEC42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garantizar la calidad del sistema, se implementó un plan de pruebas que abarca dos niveles:</a:t>
            </a:r>
          </a:p>
          <a:p>
            <a:pPr lvl="1"/>
            <a:r>
              <a:rPr lang="es-CL" sz="2000" dirty="0"/>
              <a:t>Pruebas unitarias</a:t>
            </a:r>
            <a:r>
              <a:rPr lang="es-CL" dirty="0"/>
              <a:t>: se utilizo JUNIT y Mockito para </a:t>
            </a:r>
            <a:r>
              <a:rPr lang="es-ES" dirty="0"/>
              <a:t>probar que los métodos del sistema funcionan bien sin usar una base de datos real, esto serviría para la detección rápida de errores en métodos individuales </a:t>
            </a:r>
          </a:p>
          <a:p>
            <a:pPr lvl="1"/>
            <a:r>
              <a:rPr lang="es-ES" dirty="0"/>
              <a:t>Pruebas de integración: Para las pruebas se uso MockMvc y @SpringBootTest para simular peticiones reales al sistema para que todo funcione entre los controladores, servicios y la base de datos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8968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66EE2-F716-8F87-7B7F-7737C831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s-ES" dirty="0"/>
              <a:t>Pruebas Unitarias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EFA1F-B21A-A549-4B47-5035B100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s-ES" dirty="0"/>
              <a:t>Los métodos que se utilizaron para las pruebas unitarias fueron:</a:t>
            </a:r>
          </a:p>
          <a:p>
            <a:pPr lvl="1"/>
            <a:r>
              <a:rPr lang="es-CL" dirty="0"/>
              <a:t>findByAllTest()</a:t>
            </a:r>
          </a:p>
          <a:p>
            <a:pPr lvl="1"/>
            <a:r>
              <a:rPr lang="es-CL" dirty="0"/>
              <a:t>findByIDTest()</a:t>
            </a:r>
          </a:p>
          <a:p>
            <a:pPr lvl="1"/>
            <a:r>
              <a:rPr lang="es-CL" dirty="0"/>
              <a:t>saveTest()</a:t>
            </a:r>
          </a:p>
          <a:p>
            <a:pPr lvl="1"/>
            <a:r>
              <a:rPr lang="es-CL" dirty="0"/>
              <a:t>deleteTest()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D5208845-FF74-8AC1-EDD2-7878C9F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136" b="2"/>
          <a:stretch>
            <a:fillRect/>
          </a:stretch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53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A54CB-F046-7737-C87B-19A794E6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s-ES" sz="3600"/>
              <a:t>Pruebas de Integración</a:t>
            </a:r>
            <a:endParaRPr lang="es-CL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F02AEC-6D95-4AC2-9875-64CD9D1F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>
            <a:normAutofit/>
          </a:bodyPr>
          <a:lstStyle/>
          <a:p>
            <a:r>
              <a:rPr lang="es-ES" sz="1800" dirty="0"/>
              <a:t>Los métodos que se utilizaron para las pruebas de integración fueron:</a:t>
            </a:r>
          </a:p>
          <a:p>
            <a:pPr lvl="1"/>
            <a:r>
              <a:rPr lang="es-CL" sz="1600" dirty="0" err="1"/>
              <a:t>verUsuarioTest</a:t>
            </a:r>
            <a:r>
              <a:rPr lang="es-CL" sz="1600" dirty="0"/>
              <a:t>()</a:t>
            </a:r>
          </a:p>
          <a:p>
            <a:pPr lvl="1"/>
            <a:r>
              <a:rPr lang="es-CL" sz="1600" dirty="0" err="1"/>
              <a:t>verunUsuarioTest</a:t>
            </a:r>
            <a:r>
              <a:rPr lang="es-CL" sz="1600" dirty="0"/>
              <a:t>()</a:t>
            </a:r>
          </a:p>
          <a:p>
            <a:pPr lvl="1"/>
            <a:r>
              <a:rPr lang="es-CL" sz="1600" dirty="0" err="1"/>
              <a:t>usuarioNoExisteTest</a:t>
            </a:r>
            <a:r>
              <a:rPr lang="es-CL" sz="1600" dirty="0"/>
              <a:t>()</a:t>
            </a:r>
          </a:p>
          <a:p>
            <a:pPr lvl="1"/>
            <a:r>
              <a:rPr lang="es-CL" sz="1600" dirty="0" err="1"/>
              <a:t>crearUsuarioTest</a:t>
            </a:r>
            <a:r>
              <a:rPr lang="es-CL" sz="1600" dirty="0"/>
              <a:t>()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4A4C913D-E704-902F-BFD7-D945EE73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30" r="4" b="2557"/>
          <a:stretch>
            <a:fillRect/>
          </a:stretch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4302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298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EduTech Innovators SPA</vt:lpstr>
      <vt:lpstr>Introducción</vt:lpstr>
      <vt:lpstr>Arquitectura de Microservicios</vt:lpstr>
      <vt:lpstr>Diagrama de Casos de uso</vt:lpstr>
      <vt:lpstr>Diagrama de clases</vt:lpstr>
      <vt:lpstr>Diagrama de despliegue</vt:lpstr>
      <vt:lpstr>Pruebas</vt:lpstr>
      <vt:lpstr>Pruebas Unitarias</vt:lpstr>
      <vt:lpstr>Pruebas de Integración</vt:lpstr>
      <vt:lpstr>Git y GitHub</vt:lpstr>
      <vt:lpstr>Cierre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. VALDES BARRIA</dc:creator>
  <cp:lastModifiedBy>ANTONIO . VALDES BARRIA</cp:lastModifiedBy>
  <cp:revision>1</cp:revision>
  <dcterms:created xsi:type="dcterms:W3CDTF">2025-06-24T01:04:22Z</dcterms:created>
  <dcterms:modified xsi:type="dcterms:W3CDTF">2025-06-24T02:38:19Z</dcterms:modified>
</cp:coreProperties>
</file>