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213" cy="21383625"/>
  <p:notesSz cx="6858000" cy="9144000"/>
  <p:defaultTextStyle>
    <a:defPPr>
      <a:defRPr lang="en-US"/>
    </a:defPPr>
    <a:lvl1pPr marL="0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1pPr>
    <a:lvl2pPr marL="1239234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2pPr>
    <a:lvl3pPr marL="2478469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3pPr>
    <a:lvl4pPr marL="3717705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4pPr>
    <a:lvl5pPr marL="4956938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5pPr>
    <a:lvl6pPr marL="6196174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6pPr>
    <a:lvl7pPr marL="7435407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7pPr>
    <a:lvl8pPr marL="8674643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8pPr>
    <a:lvl9pPr marL="9913877" algn="l" defTabSz="2478469" rtl="0" eaLnBrk="1" latinLnBrk="0" hangingPunct="1">
      <a:defRPr sz="4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 autoAdjust="0"/>
  </p:normalViewPr>
  <p:slideViewPr>
    <p:cSldViewPr snapToGrid="0">
      <p:cViewPr varScale="1">
        <p:scale>
          <a:sx n="23" d="100"/>
          <a:sy n="23" d="100"/>
        </p:scale>
        <p:origin x="888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pt-BR" smtClean="0"/>
              <a:t>28/04/2017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pt-BR" noProof="0" smtClean="0"/>
              <a:t>28/04/2017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1pPr>
    <a:lvl2pPr marL="3073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2pPr>
    <a:lvl3pPr marL="6147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3pPr>
    <a:lvl4pPr marL="9220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4pPr>
    <a:lvl5pPr marL="12294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5pPr>
    <a:lvl6pPr marL="15367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6pPr>
    <a:lvl7pPr marL="184410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7pPr>
    <a:lvl8pPr marL="2151450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8pPr>
    <a:lvl9pPr marL="2458799" algn="l" defTabSz="614700" rtl="0" eaLnBrk="1" latinLnBrk="0" hangingPunct="1">
      <a:defRPr sz="8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43000"/>
            <a:ext cx="4368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ô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ções"/>
          <p:cNvSpPr/>
          <p:nvPr userDrawn="1"/>
        </p:nvSpPr>
        <p:spPr>
          <a:xfrm>
            <a:off x="30559045" y="-1"/>
            <a:ext cx="9038860" cy="213836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8198" rIns="178198" rtlCol="0" anchor="t"/>
          <a:lstStyle/>
          <a:p>
            <a:pPr>
              <a:spcBef>
                <a:spcPts val="780"/>
              </a:spcBef>
              <a:buSzPct val="100000"/>
            </a:pPr>
            <a:r>
              <a:rPr lang="pt-BR" sz="6236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Imprimindo:</a:t>
            </a:r>
          </a:p>
          <a:p>
            <a:pPr>
              <a:spcBef>
                <a:spcPts val="780"/>
              </a:spcBef>
              <a:buSzPct val="100000"/>
            </a:pP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Este pôster tem 122 cm de largura por 91 cm de altura. Ele foi projetado para ser impresso em uma impressora de grandes formatos.</a:t>
            </a:r>
          </a:p>
          <a:p>
            <a:pPr>
              <a:spcBef>
                <a:spcPts val="195"/>
              </a:spcBef>
              <a:buSzPct val="100000"/>
            </a:pPr>
            <a:endParaRPr lang="pt-BR" sz="4288" noProof="0" dirty="0">
              <a:solidFill>
                <a:srgbClr val="7F7F7F"/>
              </a:solidFill>
              <a:latin typeface="Calibri Light" panose="020F03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  <a:p>
            <a:pPr>
              <a:spcBef>
                <a:spcPts val="780"/>
              </a:spcBef>
              <a:buSzPct val="100000"/>
            </a:pPr>
            <a:r>
              <a:rPr lang="pt-BR" sz="5716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Personalizando o Conteúdo:</a:t>
            </a:r>
          </a:p>
          <a:p>
            <a:pPr>
              <a:spcBef>
                <a:spcPts val="780"/>
              </a:spcBef>
              <a:buSzPct val="100000"/>
            </a:pP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Os espaços reservados deste pôster estão formatados para você. Digite nos espaços reservados para adicionar texto ou clique em um ícone para adicionar uma tabela, gráfico, elemento gráfico </a:t>
            </a:r>
            <a:r>
              <a:rPr lang="pt-BR" sz="4288" noProof="0" dirty="0" err="1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SmartArt</a:t>
            </a: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, imagem ou arquivo multimídia.</a:t>
            </a:r>
          </a:p>
          <a:p>
            <a:pPr>
              <a:spcBef>
                <a:spcPts val="1558"/>
              </a:spcBef>
              <a:buSzPct val="100000"/>
            </a:pP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Para adicionar ou remover marcadores do texto, clique no botão Marcadores da guia Página Inicial.</a:t>
            </a:r>
          </a:p>
          <a:p>
            <a:pPr>
              <a:spcBef>
                <a:spcPts val="1558"/>
              </a:spcBef>
              <a:buSzPct val="100000"/>
            </a:pP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Se precisar de mais espaços reservados para títulos, conteúdo ou texto do corpo, faça uma cópia do que você precisa e arraste para o lugar. Os Guias Inteligentes do PowerPoint o ajudarão a alinhá-lo com todo o resto.</a:t>
            </a:r>
          </a:p>
          <a:p>
            <a:pPr>
              <a:spcBef>
                <a:spcPts val="1558"/>
              </a:spcBef>
              <a:buSzPct val="100000"/>
            </a:pPr>
            <a:r>
              <a:rPr lang="pt-BR" sz="4288" noProof="0" dirty="0">
                <a:solidFill>
                  <a:srgbClr val="7F7F7F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Quer usar suas próprias imagens em vez das nossas? Não tem problema! Basta clicar em uma imagem, pressionar a tecla Delete e clicar no ícone para adicionar a sua imagem.</a:t>
            </a: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1" name="Espaço Reservado para Texto 6"/>
          <p:cNvSpPr>
            <a:spLocks noGrp="1"/>
          </p:cNvSpPr>
          <p:nvPr>
            <p:ph type="body" sz="quarter" idx="36"/>
          </p:nvPr>
        </p:nvSpPr>
        <p:spPr bwMode="auto">
          <a:xfrm>
            <a:off x="798931" y="2659380"/>
            <a:ext cx="20813665" cy="419853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339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558">
                <a:solidFill>
                  <a:schemeClr val="bg1"/>
                </a:solidFill>
              </a:defRPr>
            </a:lvl9pPr>
          </a:lstStyle>
          <a:p>
            <a:pPr lv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 hasCustomPrompt="1"/>
          </p:nvPr>
        </p:nvSpPr>
        <p:spPr>
          <a:xfrm>
            <a:off x="788418" y="3682738"/>
            <a:ext cx="8830270" cy="83158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788418" y="4621239"/>
            <a:ext cx="8830270" cy="1775066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780"/>
              </a:spcBef>
              <a:buFont typeface="Arial" panose="020B0604020202020204" pitchFamily="34" charset="0"/>
              <a:buNone/>
              <a:defRPr sz="2859" baseline="0"/>
            </a:lvl1pPr>
            <a:lvl2pPr marL="371257" indent="-371257">
              <a:spcBef>
                <a:spcPts val="780"/>
              </a:spcBef>
              <a:buFont typeface="Arial" panose="020B0604020202020204" pitchFamily="34" charset="0"/>
              <a:buChar char="•"/>
              <a:defRPr sz="2859"/>
            </a:lvl2pPr>
            <a:lvl3pPr marL="371257" indent="-371257">
              <a:spcBef>
                <a:spcPts val="780"/>
              </a:spcBef>
              <a:buFont typeface="Arial" panose="020B0604020202020204" pitchFamily="34" charset="0"/>
              <a:buChar char="•"/>
              <a:defRPr sz="2859"/>
            </a:lvl3pPr>
            <a:lvl4pPr marL="0" indent="0">
              <a:spcBef>
                <a:spcPts val="780"/>
              </a:spcBef>
              <a:buNone/>
              <a:defRPr sz="2859"/>
            </a:lvl4pPr>
            <a:lvl5pPr marL="0" indent="0">
              <a:spcBef>
                <a:spcPts val="780"/>
              </a:spcBef>
              <a:buNone/>
              <a:defRPr sz="2859"/>
            </a:lvl5pPr>
            <a:lvl6pPr marL="0" indent="0">
              <a:spcBef>
                <a:spcPts val="780"/>
              </a:spcBef>
              <a:buNone/>
              <a:defRPr sz="2859"/>
            </a:lvl6pPr>
            <a:lvl7pPr marL="0" indent="0">
              <a:spcBef>
                <a:spcPts val="780"/>
              </a:spcBef>
              <a:buNone/>
              <a:defRPr sz="2859"/>
            </a:lvl7pPr>
            <a:lvl8pPr marL="0" indent="0">
              <a:spcBef>
                <a:spcPts val="780"/>
              </a:spcBef>
              <a:buNone/>
              <a:defRPr sz="2859"/>
            </a:lvl8pPr>
            <a:lvl9pPr marL="0" indent="0">
              <a:spcBef>
                <a:spcPts val="780"/>
              </a:spcBef>
              <a:buNone/>
              <a:defRPr sz="2859"/>
            </a:lvl9pPr>
          </a:lstStyle>
          <a:p>
            <a:pPr lvl="0"/>
            <a:r>
              <a:rPr lang="pt-BR" noProof="0" dirty="0"/>
              <a:t>Digite sua pergunta ou uma frase do problema aqui</a:t>
            </a:r>
          </a:p>
        </p:txBody>
      </p:sp>
      <p:sp>
        <p:nvSpPr>
          <p:cNvPr id="36" name="Espaço Reservado para Texto 6"/>
          <p:cNvSpPr>
            <a:spLocks noGrp="1"/>
          </p:cNvSpPr>
          <p:nvPr>
            <p:ph type="body" sz="quarter" idx="37" hasCustomPrompt="1"/>
          </p:nvPr>
        </p:nvSpPr>
        <p:spPr>
          <a:xfrm>
            <a:off x="788418" y="6819002"/>
            <a:ext cx="8830270" cy="831584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7" name="Espaço Reservado para Conteúdo 17"/>
          <p:cNvSpPr>
            <a:spLocks noGrp="1"/>
          </p:cNvSpPr>
          <p:nvPr>
            <p:ph sz="quarter" idx="38" hasCustomPrompt="1"/>
          </p:nvPr>
        </p:nvSpPr>
        <p:spPr>
          <a:xfrm>
            <a:off x="788418" y="7709986"/>
            <a:ext cx="8830270" cy="1823742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1" name="Espaço Reservado para Texto 6"/>
          <p:cNvSpPr>
            <a:spLocks noGrp="1"/>
          </p:cNvSpPr>
          <p:nvPr>
            <p:ph type="body" sz="quarter" idx="17" hasCustomPrompt="1"/>
          </p:nvPr>
        </p:nvSpPr>
        <p:spPr>
          <a:xfrm>
            <a:off x="788418" y="9711730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0" name="Espaço Reservado para Conteúdo 17"/>
          <p:cNvSpPr>
            <a:spLocks noGrp="1"/>
          </p:cNvSpPr>
          <p:nvPr>
            <p:ph sz="quarter" idx="25" hasCustomPrompt="1"/>
          </p:nvPr>
        </p:nvSpPr>
        <p:spPr>
          <a:xfrm>
            <a:off x="788418" y="10679934"/>
            <a:ext cx="8830270" cy="3915408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3" name="Espaço Reservado para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788418" y="14867559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1" name="Espaço Reservado para Conteúdo 17"/>
          <p:cNvSpPr>
            <a:spLocks noGrp="1"/>
          </p:cNvSpPr>
          <p:nvPr>
            <p:ph sz="quarter" idx="26" hasCustomPrompt="1"/>
          </p:nvPr>
        </p:nvSpPr>
        <p:spPr>
          <a:xfrm>
            <a:off x="788418" y="15806063"/>
            <a:ext cx="8830270" cy="4740037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15" name="Espaço Reservado para Texto 6"/>
          <p:cNvSpPr>
            <a:spLocks noGrp="1"/>
          </p:cNvSpPr>
          <p:nvPr>
            <p:ph type="body" sz="quarter" idx="21" hasCustomPrompt="1"/>
          </p:nvPr>
        </p:nvSpPr>
        <p:spPr>
          <a:xfrm>
            <a:off x="10722473" y="3682735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2" name="Espaço Reservado para Conteúdo 17"/>
          <p:cNvSpPr>
            <a:spLocks noGrp="1"/>
          </p:cNvSpPr>
          <p:nvPr>
            <p:ph sz="quarter" idx="27" hasCustomPrompt="1"/>
          </p:nvPr>
        </p:nvSpPr>
        <p:spPr>
          <a:xfrm>
            <a:off x="10722473" y="4621241"/>
            <a:ext cx="8830270" cy="4414359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38" name="Espaço Reservado para Texto 6"/>
          <p:cNvSpPr>
            <a:spLocks noGrp="1"/>
          </p:cNvSpPr>
          <p:nvPr>
            <p:ph type="body" sz="quarter" idx="40" hasCustomPrompt="1"/>
          </p:nvPr>
        </p:nvSpPr>
        <p:spPr>
          <a:xfrm>
            <a:off x="10722473" y="9307817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23" hasCustomPrompt="1"/>
          </p:nvPr>
        </p:nvSpPr>
        <p:spPr>
          <a:xfrm>
            <a:off x="10722473" y="10246320"/>
            <a:ext cx="8830270" cy="4349020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4" name="Espaço Reservado para Texto 6"/>
          <p:cNvSpPr>
            <a:spLocks noGrp="1"/>
          </p:cNvSpPr>
          <p:nvPr>
            <p:ph type="body" sz="quarter" idx="29" hasCustomPrompt="1"/>
          </p:nvPr>
        </p:nvSpPr>
        <p:spPr>
          <a:xfrm>
            <a:off x="10722473" y="14867559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5" name="Espaço Reservado para Conteúdo 17"/>
          <p:cNvSpPr>
            <a:spLocks noGrp="1"/>
          </p:cNvSpPr>
          <p:nvPr>
            <p:ph sz="quarter" idx="30" hasCustomPrompt="1"/>
          </p:nvPr>
        </p:nvSpPr>
        <p:spPr>
          <a:xfrm>
            <a:off x="10722473" y="15806063"/>
            <a:ext cx="8830270" cy="4740037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6" name="Espaço Reservado para Texto 6"/>
          <p:cNvSpPr>
            <a:spLocks noGrp="1"/>
          </p:cNvSpPr>
          <p:nvPr>
            <p:ph type="body" sz="quarter" idx="31" hasCustomPrompt="1"/>
          </p:nvPr>
        </p:nvSpPr>
        <p:spPr>
          <a:xfrm>
            <a:off x="20624990" y="3682735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27" name="Espaço Reservado para Conteúdo 17"/>
          <p:cNvSpPr>
            <a:spLocks noGrp="1"/>
          </p:cNvSpPr>
          <p:nvPr>
            <p:ph sz="quarter" idx="32" hasCustomPrompt="1"/>
          </p:nvPr>
        </p:nvSpPr>
        <p:spPr>
          <a:xfrm>
            <a:off x="20624990" y="4621241"/>
            <a:ext cx="8830270" cy="4751917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5"/>
            <a:r>
              <a:rPr lang="pt-BR" noProof="0" dirty="0"/>
              <a:t>Sete</a:t>
            </a:r>
          </a:p>
          <a:p>
            <a:pPr lvl="5"/>
            <a:r>
              <a:rPr lang="pt-BR" noProof="0" dirty="0"/>
              <a:t>Oito</a:t>
            </a:r>
          </a:p>
          <a:p>
            <a:pPr lvl="5"/>
            <a:r>
              <a:rPr lang="pt-BR" noProof="0" dirty="0"/>
              <a:t>Nove</a:t>
            </a:r>
          </a:p>
        </p:txBody>
      </p:sp>
      <p:sp>
        <p:nvSpPr>
          <p:cNvPr id="28" name="Espaço Reservado para Conteúdo 17"/>
          <p:cNvSpPr>
            <a:spLocks noGrp="1"/>
          </p:cNvSpPr>
          <p:nvPr>
            <p:ph sz="quarter" idx="33" hasCustomPrompt="1"/>
          </p:nvPr>
        </p:nvSpPr>
        <p:spPr>
          <a:xfrm>
            <a:off x="20624990" y="9688600"/>
            <a:ext cx="8830270" cy="2948258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39" name="Espaço Reservado para Texto 6"/>
          <p:cNvSpPr>
            <a:spLocks noGrp="1"/>
          </p:cNvSpPr>
          <p:nvPr>
            <p:ph type="body" sz="quarter" idx="41" hasCustomPrompt="1"/>
          </p:nvPr>
        </p:nvSpPr>
        <p:spPr>
          <a:xfrm>
            <a:off x="20624990" y="12840930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40" name="Espaço Reservado para Conteúdo 17"/>
          <p:cNvSpPr>
            <a:spLocks noGrp="1"/>
          </p:cNvSpPr>
          <p:nvPr>
            <p:ph sz="quarter" idx="42" hasCustomPrompt="1"/>
          </p:nvPr>
        </p:nvSpPr>
        <p:spPr>
          <a:xfrm>
            <a:off x="20624990" y="13779435"/>
            <a:ext cx="8830270" cy="2822351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29" name="Espaço Reservado para Texto 6"/>
          <p:cNvSpPr>
            <a:spLocks noGrp="1"/>
          </p:cNvSpPr>
          <p:nvPr>
            <p:ph type="body" sz="quarter" idx="34" hasCustomPrompt="1"/>
          </p:nvPr>
        </p:nvSpPr>
        <p:spPr>
          <a:xfrm>
            <a:off x="20624990" y="16708927"/>
            <a:ext cx="8830270" cy="791986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3508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898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pt-BR" noProof="0" dirty="0"/>
              <a:t>Título</a:t>
            </a:r>
          </a:p>
        </p:txBody>
      </p:sp>
      <p:sp>
        <p:nvSpPr>
          <p:cNvPr id="30" name="Espaço Reservado para Conteúdo 17"/>
          <p:cNvSpPr>
            <a:spLocks noGrp="1"/>
          </p:cNvSpPr>
          <p:nvPr>
            <p:ph sz="quarter" idx="35" hasCustomPrompt="1"/>
          </p:nvPr>
        </p:nvSpPr>
        <p:spPr>
          <a:xfrm>
            <a:off x="20624990" y="17647432"/>
            <a:ext cx="8830270" cy="2898669"/>
          </a:xfrm>
        </p:spPr>
        <p:txBody>
          <a:bodyPr lIns="91440" tIns="182880"/>
          <a:lstStyle>
            <a:lvl1pPr>
              <a:defRPr sz="2079" baseline="0"/>
            </a:lvl1pPr>
            <a:lvl2pPr>
              <a:defRPr sz="1819"/>
            </a:lvl2pPr>
            <a:lvl3pPr>
              <a:defRPr sz="1819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pt-BR" noProof="0" dirty="0"/>
              <a:t>Use este espaço reservado para adicionar texto ou outro conteúdo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pt-BR" noProof="0" smtClean="0"/>
              <a:t>28/04/2017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8" name="Espaço Reservado para Imagem 7"/>
          <p:cNvSpPr>
            <a:spLocks noGrp="1"/>
          </p:cNvSpPr>
          <p:nvPr>
            <p:ph type="pic" sz="quarter" idx="43"/>
          </p:nvPr>
        </p:nvSpPr>
        <p:spPr>
          <a:xfrm>
            <a:off x="22259642" y="3"/>
            <a:ext cx="8015573" cy="2496033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325" userDrawn="1">
          <p15:clr>
            <a:srgbClr val="A4A3A4"/>
          </p15:clr>
        </p15:guide>
        <p15:guide id="2" pos="12746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ltGray">
          <a:xfrm>
            <a:off x="2" y="2"/>
            <a:ext cx="30275213" cy="32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798929" y="445531"/>
            <a:ext cx="20814209" cy="193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98931" y="3910431"/>
            <a:ext cx="28687867" cy="15349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8418" y="20861545"/>
            <a:ext cx="6811924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pt-BR" noProof="0" smtClean="0"/>
              <a:pPr/>
              <a:t>28/04/2017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00343" y="20861545"/>
            <a:ext cx="15074532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674875" y="20861545"/>
            <a:ext cx="6811924" cy="296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pt-BR" noProof="0" smtClean="0"/>
              <a:pPr/>
              <a:t>‹nº›</a:t>
            </a:fld>
            <a:endParaRPr lang="pt-BR" noProof="0" dirty="0"/>
          </a:p>
        </p:txBody>
      </p:sp>
      <p:sp>
        <p:nvSpPr>
          <p:cNvPr id="8" name="Retângulo 7"/>
          <p:cNvSpPr/>
          <p:nvPr userDrawn="1"/>
        </p:nvSpPr>
        <p:spPr bwMode="gray">
          <a:xfrm>
            <a:off x="2" y="2524457"/>
            <a:ext cx="30275213" cy="7424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71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2" y="2524456"/>
            <a:ext cx="30275213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851248" rtl="0" eaLnBrk="1" latinLnBrk="0" hangingPunct="1">
        <a:lnSpc>
          <a:spcPct val="90000"/>
        </a:lnSpc>
        <a:spcBef>
          <a:spcPct val="0"/>
        </a:spcBef>
        <a:buNone/>
        <a:defRPr sz="7471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97006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1pPr>
      <a:lvl2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2pPr>
      <a:lvl3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3pPr>
      <a:lvl4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4pPr>
      <a:lvl5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5pPr>
      <a:lvl6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6pPr>
      <a:lvl7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7pPr>
      <a:lvl8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8pPr>
      <a:lvl9pPr marL="712813" indent="-297006" algn="l" defTabSz="2851248" rtl="0" eaLnBrk="1" latinLnBrk="0" hangingPunct="1">
        <a:lnSpc>
          <a:spcPct val="100000"/>
        </a:lnSpc>
        <a:spcBef>
          <a:spcPts val="78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1pPr>
      <a:lvl2pPr marL="1425625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851248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3pPr>
      <a:lvl4pPr marL="4276873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4pPr>
      <a:lvl5pPr marL="5702498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5pPr>
      <a:lvl6pPr marL="7128121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6pPr>
      <a:lvl7pPr marL="8553746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7pPr>
      <a:lvl8pPr marL="9979370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8pPr>
      <a:lvl9pPr marL="11404994" algn="l" defTabSz="2851248" rtl="0" eaLnBrk="1" latinLnBrk="0" hangingPunct="1">
        <a:defRPr sz="5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736" userDrawn="1">
          <p15:clr>
            <a:srgbClr val="A4A3A4"/>
          </p15:clr>
        </p15:guide>
        <p15:guide id="2" pos="497" userDrawn="1">
          <p15:clr>
            <a:srgbClr val="A4A3A4"/>
          </p15:clr>
        </p15:guide>
        <p15:guide id="3" pos="18574" userDrawn="1">
          <p15:clr>
            <a:srgbClr val="A4A3A4"/>
          </p15:clr>
        </p15:guide>
        <p15:guide id="4" pos="953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../Downloads/ProjetoModSim_Links%20at%20master%20&#183;%20AntonioAndraues_ProjetoModSim.htm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94821" y="-223876"/>
            <a:ext cx="24014465" cy="1168169"/>
          </a:xfrm>
        </p:spPr>
        <p:txBody>
          <a:bodyPr>
            <a:normAutofit/>
          </a:bodyPr>
          <a:lstStyle/>
          <a:p>
            <a:r>
              <a:rPr lang="pt-BR" sz="4400" dirty="0"/>
              <a:t>MODELAGEM E SIMULACAO DO MUNDO FISICO PROJETO 2</a:t>
            </a:r>
          </a:p>
        </p:txBody>
      </p:sp>
      <p:sp>
        <p:nvSpPr>
          <p:cNvPr id="23" name="Espaço Reservado para Texto 22"/>
          <p:cNvSpPr>
            <a:spLocks noGrp="1"/>
          </p:cNvSpPr>
          <p:nvPr>
            <p:ph type="body" sz="quarter" idx="36"/>
          </p:nvPr>
        </p:nvSpPr>
        <p:spPr>
          <a:xfrm>
            <a:off x="1294821" y="2512705"/>
            <a:ext cx="28980392" cy="704941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</a:rPr>
              <a:t>Antonio Andraues    |   Joao Gabriel                                                            |       1”B</a:t>
            </a:r>
          </a:p>
        </p:txBody>
      </p:sp>
      <p:sp>
        <p:nvSpPr>
          <p:cNvPr id="67" name="Espaço Reservado para Texto 66"/>
          <p:cNvSpPr>
            <a:spLocks noGrp="1"/>
          </p:cNvSpPr>
          <p:nvPr>
            <p:ph type="body" sz="quarter" idx="13"/>
          </p:nvPr>
        </p:nvSpPr>
        <p:spPr>
          <a:xfrm>
            <a:off x="184262" y="3430541"/>
            <a:ext cx="8024438" cy="831584"/>
          </a:xfrm>
        </p:spPr>
        <p:txBody>
          <a:bodyPr/>
          <a:lstStyle/>
          <a:p>
            <a:r>
              <a:rPr lang="pt-BR" dirty="0"/>
              <a:t>Pergunta</a:t>
            </a:r>
          </a:p>
        </p:txBody>
      </p:sp>
      <p:sp>
        <p:nvSpPr>
          <p:cNvPr id="69" name="Espaço Reservado para Texto 68"/>
          <p:cNvSpPr>
            <a:spLocks noGrp="1"/>
          </p:cNvSpPr>
          <p:nvPr>
            <p:ph type="body" sz="quarter" idx="39"/>
          </p:nvPr>
        </p:nvSpPr>
        <p:spPr>
          <a:xfrm>
            <a:off x="262837" y="10695914"/>
            <a:ext cx="8091936" cy="1940944"/>
          </a:xfrm>
        </p:spPr>
        <p:txBody>
          <a:bodyPr/>
          <a:lstStyle/>
          <a:p>
            <a:pPr algn="just"/>
            <a:r>
              <a:rPr lang="en-US" sz="2080" dirty="0"/>
              <a:t>-</a:t>
            </a:r>
            <a:r>
              <a:rPr lang="en-US" sz="2080" dirty="0" err="1"/>
              <a:t>Dianabol</a:t>
            </a:r>
            <a:r>
              <a:rPr lang="en-US" sz="2080" dirty="0"/>
              <a:t>(7a-methyl-17b-hydroxy-1,4-androstadien-3-one)</a:t>
            </a:r>
            <a:endParaRPr lang="pt-BR" sz="2080" dirty="0"/>
          </a:p>
          <a:p>
            <a:pPr algn="just"/>
            <a:r>
              <a:rPr lang="pt-BR" sz="2080" dirty="0"/>
              <a:t>-</a:t>
            </a:r>
            <a:r>
              <a:rPr lang="pt-BR" sz="2080" dirty="0" err="1"/>
              <a:t>Oxandrolona</a:t>
            </a:r>
            <a:r>
              <a:rPr lang="pt-BR" sz="2080" dirty="0"/>
              <a:t>(17β-hydroxy-17α-methyl-2-oxa-5α-androstan-3-one)</a:t>
            </a:r>
          </a:p>
          <a:p>
            <a:endParaRPr lang="pt-BR" dirty="0"/>
          </a:p>
        </p:txBody>
      </p:sp>
      <p:sp>
        <p:nvSpPr>
          <p:cNvPr id="68" name="Espaço Reservado para Texto 67"/>
          <p:cNvSpPr>
            <a:spLocks noGrp="1"/>
          </p:cNvSpPr>
          <p:nvPr>
            <p:ph type="body" sz="quarter" idx="37"/>
          </p:nvPr>
        </p:nvSpPr>
        <p:spPr>
          <a:xfrm>
            <a:off x="184262" y="7454905"/>
            <a:ext cx="8010861" cy="831584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38"/>
          </p:nvPr>
        </p:nvSpPr>
        <p:spPr>
          <a:xfrm>
            <a:off x="0" y="8510287"/>
            <a:ext cx="8470731" cy="21856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pt-BR" sz="2800" dirty="0"/>
              <a:t>O uso de anabolizantes está muito difundido nos atletas de alta performance. Com isso pensamos em modelar um bridge* entre a administração de uma bola mais forte(</a:t>
            </a:r>
            <a:r>
              <a:rPr lang="pt-BR" sz="2800" dirty="0" err="1"/>
              <a:t>Dianabol</a:t>
            </a:r>
            <a:r>
              <a:rPr lang="pt-BR" sz="2800" dirty="0"/>
              <a:t>) e de uma bola mais fraca(</a:t>
            </a:r>
            <a:r>
              <a:rPr lang="pt-BR" sz="2800" dirty="0" err="1"/>
              <a:t>Oxandrolona</a:t>
            </a:r>
            <a:r>
              <a:rPr lang="pt-BR" sz="2800" dirty="0"/>
              <a:t>), com o principal intuito de informar aos atletas as doses diárias.</a:t>
            </a:r>
          </a:p>
          <a:p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7"/>
          </p:nvPr>
        </p:nvSpPr>
        <p:spPr>
          <a:xfrm>
            <a:off x="226573" y="12413620"/>
            <a:ext cx="8024438" cy="993026"/>
          </a:xfrm>
        </p:spPr>
        <p:txBody>
          <a:bodyPr/>
          <a:lstStyle/>
          <a:p>
            <a:r>
              <a:rPr lang="pt-BR" dirty="0"/>
              <a:t>Visão Geral do Projeto</a:t>
            </a:r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25"/>
          </p:nvPr>
        </p:nvSpPr>
        <p:spPr>
          <a:xfrm>
            <a:off x="43793" y="13779434"/>
            <a:ext cx="8830270" cy="3915408"/>
          </a:xfrm>
        </p:spPr>
        <p:txBody>
          <a:bodyPr/>
          <a:lstStyle/>
          <a:p>
            <a:r>
              <a:rPr lang="pt-BR" dirty="0"/>
              <a:t>Para o começo desse projeto você deve ter em mente alguns fatores:</a:t>
            </a:r>
          </a:p>
          <a:p>
            <a:r>
              <a:rPr lang="pt-BR" dirty="0"/>
              <a:t>Bridge</a:t>
            </a:r>
            <a:r>
              <a:rPr lang="pt-BR" dirty="0">
                <a:sym typeface="Wingdings" panose="05000000000000000000" pitchFamily="2" charset="2"/>
              </a:rPr>
              <a:t> Nome dado a ponte entre anabolizantes; Intuito de manter um bom nível de testosterona sem comprometer o nível toxico.</a:t>
            </a:r>
          </a:p>
          <a:p>
            <a:r>
              <a:rPr lang="pt-BR" dirty="0">
                <a:sym typeface="Wingdings" panose="05000000000000000000" pitchFamily="2" charset="2"/>
              </a:rPr>
              <a:t>Janela terapêutica Ambos anabolizantes são </a:t>
            </a:r>
            <a:r>
              <a:rPr lang="pt-BR" dirty="0" err="1">
                <a:sym typeface="Wingdings" panose="05000000000000000000" pitchFamily="2" charset="2"/>
              </a:rPr>
              <a:t>Hepatotóxicos</a:t>
            </a:r>
            <a:r>
              <a:rPr lang="pt-BR" dirty="0">
                <a:sym typeface="Wingdings" panose="05000000000000000000" pitchFamily="2" charset="2"/>
              </a:rPr>
              <a:t>, portanto para nossa abstração consideramos que a faixa ideal do uso oscila entre 25mg100mg da concentração no sangue.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sz="quarter" idx="19"/>
          </p:nvPr>
        </p:nvSpPr>
        <p:spPr>
          <a:xfrm>
            <a:off x="184262" y="17024446"/>
            <a:ext cx="8109060" cy="778848"/>
          </a:xfrm>
        </p:spPr>
        <p:txBody>
          <a:bodyPr/>
          <a:lstStyle/>
          <a:p>
            <a:r>
              <a:rPr lang="pt-BR" dirty="0"/>
              <a:t>Abstrações</a:t>
            </a:r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26"/>
          </p:nvPr>
        </p:nvSpPr>
        <p:spPr>
          <a:xfrm>
            <a:off x="43793" y="18176082"/>
            <a:ext cx="8830270" cy="4740037"/>
          </a:xfrm>
        </p:spPr>
        <p:txBody>
          <a:bodyPr/>
          <a:lstStyle/>
          <a:p>
            <a:pPr marL="334130" indent="-334130">
              <a:buFont typeface="+mj-lt"/>
              <a:buAutoNum type="arabicPeriod"/>
            </a:pPr>
            <a:r>
              <a:rPr lang="pt-BR" dirty="0"/>
              <a:t>Administração via oral</a:t>
            </a:r>
          </a:p>
          <a:p>
            <a:pPr marL="334130" indent="-334130">
              <a:buFont typeface="+mj-lt"/>
              <a:buAutoNum type="arabicPeriod"/>
            </a:pPr>
            <a:r>
              <a:rPr lang="pt-BR" dirty="0"/>
              <a:t> Indicado para homens que pesam entre 70 a 90kg.</a:t>
            </a:r>
          </a:p>
          <a:p>
            <a:pPr marL="334130" indent="-334130">
              <a:buFont typeface="+mj-lt"/>
              <a:buAutoNum type="arabicPeriod"/>
            </a:pPr>
            <a:r>
              <a:rPr lang="pt-BR" dirty="0"/>
              <a:t>Consideramos que o atleta moldado e saudável e não possui nenhuma doença hepática.</a:t>
            </a:r>
          </a:p>
          <a:p>
            <a:pPr marL="334130" indent="-334130">
              <a:buFont typeface="+mj-lt"/>
              <a:buAutoNum type="arabicPeriod"/>
            </a:pPr>
            <a:r>
              <a:rPr lang="pt-BR" dirty="0"/>
              <a:t>O estoque Estomago representa o sistema digestório inteiro</a:t>
            </a:r>
          </a:p>
          <a:p>
            <a:pPr marL="334130" indent="-334130">
              <a:buFont typeface="+mj-lt"/>
              <a:buAutoNum type="arabicPeriod"/>
            </a:pPr>
            <a:r>
              <a:rPr lang="pt-BR" dirty="0"/>
              <a:t>Doses constantes</a:t>
            </a:r>
          </a:p>
          <a:p>
            <a:pPr marL="334130" indent="-334130">
              <a:buFont typeface="+mj-lt"/>
              <a:buAutoNum type="arabicPeriod"/>
            </a:pPr>
            <a:endParaRPr lang="pt-BR" dirty="0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21"/>
          </p:nvPr>
        </p:nvSpPr>
        <p:spPr>
          <a:xfrm>
            <a:off x="9971594" y="3749279"/>
            <a:ext cx="8830270" cy="791986"/>
          </a:xfrm>
        </p:spPr>
        <p:txBody>
          <a:bodyPr/>
          <a:lstStyle/>
          <a:p>
            <a:r>
              <a:rPr lang="pt-BR" dirty="0"/>
              <a:t>Modelo utilizado</a:t>
            </a:r>
          </a:p>
        </p:txBody>
      </p:sp>
      <p:sp>
        <p:nvSpPr>
          <p:cNvPr id="70" name="Espaço Reservado para Texto 69"/>
          <p:cNvSpPr>
            <a:spLocks noGrp="1"/>
          </p:cNvSpPr>
          <p:nvPr>
            <p:ph type="body" sz="quarter" idx="40"/>
          </p:nvPr>
        </p:nvSpPr>
        <p:spPr>
          <a:xfrm>
            <a:off x="9943846" y="9567293"/>
            <a:ext cx="8830270" cy="791986"/>
          </a:xfrm>
        </p:spPr>
        <p:txBody>
          <a:bodyPr/>
          <a:lstStyle/>
          <a:p>
            <a:r>
              <a:rPr lang="pt-BR" dirty="0"/>
              <a:t>Equações diferencias </a:t>
            </a:r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29"/>
          </p:nvPr>
        </p:nvSpPr>
        <p:spPr>
          <a:xfrm>
            <a:off x="9943846" y="15410656"/>
            <a:ext cx="8830270" cy="791986"/>
          </a:xfrm>
        </p:spPr>
        <p:txBody>
          <a:bodyPr/>
          <a:lstStyle/>
          <a:p>
            <a:r>
              <a:rPr lang="pt-BR" dirty="0"/>
              <a:t>Efeito da 1.ª dose </a:t>
            </a:r>
          </a:p>
        </p:txBody>
      </p:sp>
      <p:sp>
        <p:nvSpPr>
          <p:cNvPr id="17" name="Espaço Reservado para Conteúdo 16"/>
          <p:cNvSpPr>
            <a:spLocks noGrp="1"/>
          </p:cNvSpPr>
          <p:nvPr>
            <p:ph sz="quarter" idx="30"/>
          </p:nvPr>
        </p:nvSpPr>
        <p:spPr>
          <a:xfrm>
            <a:off x="10099328" y="16708927"/>
            <a:ext cx="8702535" cy="2766011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pt-BR"/>
              <a:t>Resultados</a:t>
            </a:r>
            <a:endParaRPr lang="pt-BR" dirty="0"/>
          </a:p>
        </p:txBody>
      </p:sp>
      <p:sp>
        <p:nvSpPr>
          <p:cNvPr id="71" name="Espaço Reservado para Texto 70"/>
          <p:cNvSpPr>
            <a:spLocks noGrp="1"/>
          </p:cNvSpPr>
          <p:nvPr>
            <p:ph type="body" sz="quarter" idx="41"/>
          </p:nvPr>
        </p:nvSpPr>
        <p:spPr>
          <a:xfrm>
            <a:off x="20563089" y="13860906"/>
            <a:ext cx="8830270" cy="791986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15" name="Espaço Reservado para Conteúdo 14"/>
          <p:cNvSpPr>
            <a:spLocks noGrp="1"/>
          </p:cNvSpPr>
          <p:nvPr>
            <p:ph sz="quarter" idx="42"/>
          </p:nvPr>
        </p:nvSpPr>
        <p:spPr>
          <a:xfrm>
            <a:off x="20249833" y="14791466"/>
            <a:ext cx="8315855" cy="2822351"/>
          </a:xfrm>
        </p:spPr>
        <p:txBody>
          <a:bodyPr/>
          <a:lstStyle/>
          <a:p>
            <a:r>
              <a:rPr lang="pt-BR" dirty="0"/>
              <a:t>Para doses </a:t>
            </a:r>
            <a:r>
              <a:rPr lang="pt-BR" dirty="0" err="1"/>
              <a:t>abaixos</a:t>
            </a:r>
            <a:r>
              <a:rPr lang="pt-BR" dirty="0"/>
              <a:t> de 10 mg/dia </a:t>
            </a:r>
          </a:p>
          <a:p>
            <a:r>
              <a:rPr lang="pt-BR" dirty="0"/>
              <a:t>Indique e explique se os dados sustentam sua hipótese</a:t>
            </a:r>
          </a:p>
        </p:txBody>
      </p:sp>
      <p:sp>
        <p:nvSpPr>
          <p:cNvPr id="21" name="Espaço Reservado para Texto 20"/>
          <p:cNvSpPr>
            <a:spLocks noGrp="1"/>
          </p:cNvSpPr>
          <p:nvPr>
            <p:ph type="body" sz="quarter" idx="34"/>
          </p:nvPr>
        </p:nvSpPr>
        <p:spPr>
          <a:xfrm>
            <a:off x="20563089" y="18682952"/>
            <a:ext cx="8830270" cy="791986"/>
          </a:xfrm>
        </p:spPr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22" name="Espaço Reservado para Conteúdo 21"/>
          <p:cNvSpPr>
            <a:spLocks noGrp="1"/>
          </p:cNvSpPr>
          <p:nvPr>
            <p:ph sz="quarter" idx="35"/>
          </p:nvPr>
        </p:nvSpPr>
        <p:spPr>
          <a:xfrm>
            <a:off x="20563089" y="19817195"/>
            <a:ext cx="8830270" cy="2898669"/>
          </a:xfrm>
        </p:spPr>
        <p:txBody>
          <a:bodyPr/>
          <a:lstStyle/>
          <a:p>
            <a:r>
              <a:rPr lang="pt-BR" dirty="0"/>
              <a:t>Todos os links no GitHub.</a:t>
            </a:r>
          </a:p>
          <a:p>
            <a:r>
              <a:rPr lang="pt-BR" dirty="0">
                <a:hlinkClick r:id="rId3" action="ppaction://hlinkfile"/>
              </a:rPr>
              <a:t>https://github.com/AntonioAndraues/ProjetoModSim/blob/master/Links</a:t>
            </a:r>
            <a:endParaRPr lang="pt-BR" dirty="0"/>
          </a:p>
        </p:txBody>
      </p:sp>
      <p:pic>
        <p:nvPicPr>
          <p:cNvPr id="14" name="Espaço Reservado para Imagem 13"/>
          <p:cNvPicPr>
            <a:picLocks noGrp="1" noChangeAspect="1"/>
          </p:cNvPicPr>
          <p:nvPr>
            <p:ph type="pic" sz="quarter" idx="4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2" b="37982"/>
          <a:stretch>
            <a:fillRect/>
          </a:stretch>
        </p:blipFill>
        <p:spPr>
          <a:xfrm>
            <a:off x="21844741" y="-9491658"/>
            <a:ext cx="7548618" cy="4711887"/>
          </a:xfrm>
        </p:spPr>
      </p:pic>
      <p:cxnSp>
        <p:nvCxnSpPr>
          <p:cNvPr id="27" name="Conector reto 26"/>
          <p:cNvCxnSpPr>
            <a:cxnSpLocks/>
          </p:cNvCxnSpPr>
          <p:nvPr/>
        </p:nvCxnSpPr>
        <p:spPr>
          <a:xfrm>
            <a:off x="9196325" y="3217646"/>
            <a:ext cx="0" cy="1816597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cxnSpLocks/>
          </p:cNvCxnSpPr>
          <p:nvPr/>
        </p:nvCxnSpPr>
        <p:spPr>
          <a:xfrm>
            <a:off x="19899395" y="3217646"/>
            <a:ext cx="0" cy="1816597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ítulo 3"/>
          <p:cNvSpPr txBox="1">
            <a:spLocks/>
          </p:cNvSpPr>
          <p:nvPr/>
        </p:nvSpPr>
        <p:spPr bwMode="auto">
          <a:xfrm>
            <a:off x="1604347" y="1273051"/>
            <a:ext cx="21826436" cy="841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285124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471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/>
              <a:t>Anabolizantes</a:t>
            </a:r>
          </a:p>
        </p:txBody>
      </p:sp>
      <p:pic>
        <p:nvPicPr>
          <p:cNvPr id="93" name="Imagem 9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69" y="4635910"/>
            <a:ext cx="10703070" cy="4705293"/>
          </a:xfrm>
          <a:prstGeom prst="rect">
            <a:avLst/>
          </a:prstGeom>
        </p:spPr>
      </p:pic>
      <p:sp>
        <p:nvSpPr>
          <p:cNvPr id="101" name="Espaço Reservado para Conteúdo 10"/>
          <p:cNvSpPr>
            <a:spLocks noGrp="1"/>
          </p:cNvSpPr>
          <p:nvPr>
            <p:ph sz="quarter" idx="38"/>
          </p:nvPr>
        </p:nvSpPr>
        <p:spPr>
          <a:xfrm>
            <a:off x="184263" y="4434903"/>
            <a:ext cx="8286468" cy="25387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pt-BR" sz="3200" b="1" spc="300" dirty="0"/>
              <a:t>Para diferentes dose iniciais de </a:t>
            </a:r>
            <a:r>
              <a:rPr lang="pt-BR" sz="3200" b="1" spc="300" dirty="0" err="1"/>
              <a:t>Dianabol</a:t>
            </a:r>
            <a:r>
              <a:rPr lang="pt-BR" sz="3200" b="1" spc="300" dirty="0"/>
              <a:t> no primeiro ciclo, qual deve ser a administração de </a:t>
            </a:r>
            <a:r>
              <a:rPr lang="pt-BR" sz="3200" b="1" spc="300" dirty="0" err="1"/>
              <a:t>oxindrolona</a:t>
            </a:r>
            <a:r>
              <a:rPr lang="pt-BR" sz="3200" b="1" spc="300" dirty="0"/>
              <a:t> para um ganho que obedeça a janela terapêutica do próximo ciclo?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tângulo 99"/>
              <p:cNvSpPr/>
              <p:nvPr/>
            </p:nvSpPr>
            <p:spPr>
              <a:xfrm>
                <a:off x="8760692" y="12084577"/>
                <a:ext cx="10193388" cy="1518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" name="Retângulo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692" y="12084577"/>
                <a:ext cx="10193388" cy="15181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tângulo 105"/>
              <p:cNvSpPr/>
              <p:nvPr/>
            </p:nvSpPr>
            <p:spPr>
              <a:xfrm>
                <a:off x="9312283" y="10464643"/>
                <a:ext cx="7354979" cy="1518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6" name="Retângulo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283" y="10464643"/>
                <a:ext cx="7354979" cy="15181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tângulo 106"/>
              <p:cNvSpPr/>
              <p:nvPr/>
            </p:nvSpPr>
            <p:spPr>
              <a:xfrm>
                <a:off x="9921920" y="13704511"/>
                <a:ext cx="7940699" cy="1520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Retângulo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920" y="13704511"/>
                <a:ext cx="7940699" cy="15202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Espaço Reservado para Conteúdo 109"/>
          <p:cNvPicPr>
            <a:picLocks noGrp="1" noChangeAspect="1"/>
          </p:cNvPicPr>
          <p:nvPr>
            <p:ph sz="quarter" idx="3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292" y="4606414"/>
            <a:ext cx="7002147" cy="4525405"/>
          </a:xfrm>
        </p:spPr>
      </p:pic>
      <p:pic>
        <p:nvPicPr>
          <p:cNvPr id="112" name="Imagem 11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" r="2485"/>
          <a:stretch/>
        </p:blipFill>
        <p:spPr>
          <a:xfrm>
            <a:off x="21259292" y="9104969"/>
            <a:ext cx="7118105" cy="4650091"/>
          </a:xfrm>
          <a:prstGeom prst="rect">
            <a:avLst/>
          </a:prstGeom>
        </p:spPr>
      </p:pic>
      <p:pic>
        <p:nvPicPr>
          <p:cNvPr id="114" name="Imagem 1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87" y="16388499"/>
            <a:ext cx="7248423" cy="494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Pôster científico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1F24EFD-1541-4E76-93C7-2AF78A5FF1E9}" vid="{FF55F10C-9E1A-4535-9D76-7539B8B4D21B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D6C1C5D-9D7A-4712-B6DD-8932D6618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321</Words>
  <Application>Microsoft Office PowerPoint</Application>
  <PresentationFormat>Personalizar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Pôster científico</vt:lpstr>
      <vt:lpstr>MODELAGEM E SIMULACAO DO MUNDO FISICO PROJETO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2017-04-27T19:00:19Z</dcterms:created>
  <dcterms:modified xsi:type="dcterms:W3CDTF">2017-04-29T00:00:32Z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