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435800" cy="27143075"/>
  <p:notesSz cx="6858000" cy="9144000"/>
  <p:defaultTextStyle>
    <a:defPPr>
      <a:defRPr lang="en-US"/>
    </a:defPPr>
    <a:lvl1pPr marL="0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234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8469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7705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6938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6174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5407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4643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3877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 autoAdjust="0"/>
  </p:normalViewPr>
  <p:slideViewPr>
    <p:cSldViewPr snapToGrid="0">
      <p:cViewPr>
        <p:scale>
          <a:sx n="41" d="100"/>
          <a:sy n="41" d="100"/>
        </p:scale>
        <p:origin x="1662" y="-9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pt-BR" smtClean="0"/>
              <a:t>30/04/2017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pt-BR" noProof="0" smtClean="0"/>
              <a:t>30/04/2017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1pPr>
    <a:lvl2pPr marL="3073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2pPr>
    <a:lvl3pPr marL="6147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3pPr>
    <a:lvl4pPr marL="9220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4pPr>
    <a:lvl5pPr marL="12294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5pPr>
    <a:lvl6pPr marL="15367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6pPr>
    <a:lvl7pPr marL="18441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7pPr>
    <a:lvl8pPr marL="21514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8pPr>
    <a:lvl9pPr marL="2458799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85913" y="1143000"/>
            <a:ext cx="36861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ô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ções"/>
          <p:cNvSpPr/>
          <p:nvPr userDrawn="1"/>
        </p:nvSpPr>
        <p:spPr>
          <a:xfrm>
            <a:off x="32739888" y="3"/>
            <a:ext cx="9683917" cy="27143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7114" rIns="167114" rtlCol="0" anchor="t"/>
          <a:lstStyle/>
          <a:p>
            <a:pPr>
              <a:spcBef>
                <a:spcPts val="731"/>
              </a:spcBef>
              <a:buSzPct val="100000"/>
            </a:pPr>
            <a:r>
              <a:rPr lang="pt-BR" sz="5849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Imprimindo:</a:t>
            </a:r>
          </a:p>
          <a:p>
            <a:pPr>
              <a:spcBef>
                <a:spcPts val="731"/>
              </a:spcBef>
              <a:buSzPct val="100000"/>
            </a:pP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Este pôster tem 122 cm de largura por 91 cm de altura. Ele foi projetado para ser impresso em uma impressora de grandes formatos.</a:t>
            </a:r>
          </a:p>
          <a:p>
            <a:pPr>
              <a:spcBef>
                <a:spcPts val="183"/>
              </a:spcBef>
              <a:buSzPct val="100000"/>
            </a:pPr>
            <a:endParaRPr lang="pt-BR" sz="4021" noProof="0" dirty="0">
              <a:solidFill>
                <a:srgbClr val="7F7F7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ts val="731"/>
              </a:spcBef>
              <a:buSzPct val="100000"/>
            </a:pPr>
            <a:r>
              <a:rPr lang="pt-BR" sz="536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Personalizando o Conteúdo:</a:t>
            </a:r>
          </a:p>
          <a:p>
            <a:pPr>
              <a:spcBef>
                <a:spcPts val="731"/>
              </a:spcBef>
              <a:buSzPct val="100000"/>
            </a:pP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Os espaços reservados deste pôster estão formatados para você. Digite nos espaços reservados para adicionar texto ou clique em um ícone para adicionar uma tabela, gráfico, elemento gráfico </a:t>
            </a:r>
            <a:r>
              <a:rPr lang="pt-BR" sz="4021" noProof="0" dirty="0" err="1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SmartArt</a:t>
            </a: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, imagem ou arquivo multimídia.</a:t>
            </a:r>
          </a:p>
          <a:p>
            <a:pPr>
              <a:spcBef>
                <a:spcPts val="1461"/>
              </a:spcBef>
              <a:buSzPct val="100000"/>
            </a:pP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Para adicionar ou remover marcadores do texto, clique no botão Marcadores da guia Página Inicial.</a:t>
            </a:r>
          </a:p>
          <a:p>
            <a:pPr>
              <a:spcBef>
                <a:spcPts val="1461"/>
              </a:spcBef>
              <a:buSzPct val="100000"/>
            </a:pP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Se precisar de mais espaços reservados para títulos, conteúdo ou texto do corpo, faça uma cópia do que você precisa e arraste para o lugar. Os Guias Inteligentes do PowerPoint o ajudarão a alinhá-lo com todo o resto.</a:t>
            </a:r>
          </a:p>
          <a:p>
            <a:pPr>
              <a:spcBef>
                <a:spcPts val="1461"/>
              </a:spcBef>
              <a:buSzPct val="100000"/>
            </a:pP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Quer usar suas próprias imagens em vez das nossas? Não tem problema! Basta clicar em uma imagem, pressionar a tecla Delete e clicar no ícone para adicionar a sua imagem.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1" name="Espaço Reservado para Texto 6"/>
          <p:cNvSpPr>
            <a:spLocks noGrp="1"/>
          </p:cNvSpPr>
          <p:nvPr>
            <p:ph type="body" sz="quarter" idx="36"/>
          </p:nvPr>
        </p:nvSpPr>
        <p:spPr bwMode="auto">
          <a:xfrm>
            <a:off x="855955" y="3375660"/>
            <a:ext cx="22299030" cy="53293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94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844683" y="4674645"/>
            <a:ext cx="9460441" cy="1055562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844683" y="5865922"/>
            <a:ext cx="9460441" cy="2253161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731"/>
              </a:spcBef>
              <a:buFont typeface="Arial" panose="020B0604020202020204" pitchFamily="34" charset="0"/>
              <a:buNone/>
              <a:defRPr sz="2681" baseline="0"/>
            </a:lvl1pPr>
            <a:lvl2pPr marL="348207" indent="-348207">
              <a:spcBef>
                <a:spcPts val="731"/>
              </a:spcBef>
              <a:buFont typeface="Arial" panose="020B0604020202020204" pitchFamily="34" charset="0"/>
              <a:buChar char="•"/>
              <a:defRPr sz="2681"/>
            </a:lvl2pPr>
            <a:lvl3pPr marL="348207" indent="-348207">
              <a:spcBef>
                <a:spcPts val="731"/>
              </a:spcBef>
              <a:buFont typeface="Arial" panose="020B0604020202020204" pitchFamily="34" charset="0"/>
              <a:buChar char="•"/>
              <a:defRPr sz="2681"/>
            </a:lvl3pPr>
            <a:lvl4pPr marL="0" indent="0">
              <a:spcBef>
                <a:spcPts val="731"/>
              </a:spcBef>
              <a:buNone/>
              <a:defRPr sz="2681"/>
            </a:lvl4pPr>
            <a:lvl5pPr marL="0" indent="0">
              <a:spcBef>
                <a:spcPts val="731"/>
              </a:spcBef>
              <a:buNone/>
              <a:defRPr sz="2681"/>
            </a:lvl5pPr>
            <a:lvl6pPr marL="0" indent="0">
              <a:spcBef>
                <a:spcPts val="731"/>
              </a:spcBef>
              <a:buNone/>
              <a:defRPr sz="2681"/>
            </a:lvl6pPr>
            <a:lvl7pPr marL="0" indent="0">
              <a:spcBef>
                <a:spcPts val="731"/>
              </a:spcBef>
              <a:buNone/>
              <a:defRPr sz="2681"/>
            </a:lvl7pPr>
            <a:lvl8pPr marL="0" indent="0">
              <a:spcBef>
                <a:spcPts val="731"/>
              </a:spcBef>
              <a:buNone/>
              <a:defRPr sz="2681"/>
            </a:lvl8pPr>
            <a:lvl9pPr marL="0" indent="0">
              <a:spcBef>
                <a:spcPts val="731"/>
              </a:spcBef>
              <a:buNone/>
              <a:defRPr sz="2681"/>
            </a:lvl9pPr>
          </a:lstStyle>
          <a:p>
            <a:pPr lvl="0"/>
            <a:r>
              <a:rPr lang="pt-BR" noProof="0" dirty="0"/>
              <a:t>Digite sua pergunta ou uma frase do problema aqui</a:t>
            </a:r>
          </a:p>
        </p:txBody>
      </p:sp>
      <p:sp>
        <p:nvSpPr>
          <p:cNvPr id="36" name="Espaço Reservado para Texto 6"/>
          <p:cNvSpPr>
            <a:spLocks noGrp="1"/>
          </p:cNvSpPr>
          <p:nvPr>
            <p:ph type="body" sz="quarter" idx="37" hasCustomPrompt="1"/>
          </p:nvPr>
        </p:nvSpPr>
        <p:spPr>
          <a:xfrm>
            <a:off x="844683" y="8655628"/>
            <a:ext cx="9460441" cy="1055562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7" name="Espaço Reservado para Conteúdo 17"/>
          <p:cNvSpPr>
            <a:spLocks noGrp="1"/>
          </p:cNvSpPr>
          <p:nvPr>
            <p:ph sz="quarter" idx="38" hasCustomPrompt="1"/>
          </p:nvPr>
        </p:nvSpPr>
        <p:spPr>
          <a:xfrm>
            <a:off x="844683" y="9786588"/>
            <a:ext cx="9460441" cy="2314947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844683" y="12327480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0" name="Espaço Reservado para Conteúdo 17"/>
          <p:cNvSpPr>
            <a:spLocks noGrp="1"/>
          </p:cNvSpPr>
          <p:nvPr>
            <p:ph sz="quarter" idx="25" hasCustomPrompt="1"/>
          </p:nvPr>
        </p:nvSpPr>
        <p:spPr>
          <a:xfrm>
            <a:off x="844683" y="13556460"/>
            <a:ext cx="9460441" cy="4969981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844683" y="18871977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1" name="Espaço Reservado para Conteúdo 17"/>
          <p:cNvSpPr>
            <a:spLocks noGrp="1"/>
          </p:cNvSpPr>
          <p:nvPr>
            <p:ph sz="quarter" idx="26" hasCustomPrompt="1"/>
          </p:nvPr>
        </p:nvSpPr>
        <p:spPr>
          <a:xfrm>
            <a:off x="844683" y="20063259"/>
            <a:ext cx="9460441" cy="6016715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5" name="Espaço Reservado para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1487681" y="4674640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2" name="Espaço Reservado para Conteúdo 17"/>
          <p:cNvSpPr>
            <a:spLocks noGrp="1"/>
          </p:cNvSpPr>
          <p:nvPr>
            <p:ph sz="quarter" idx="27" hasCustomPrompt="1"/>
          </p:nvPr>
        </p:nvSpPr>
        <p:spPr>
          <a:xfrm>
            <a:off x="11487681" y="5865927"/>
            <a:ext cx="9460441" cy="5603319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38" name="Espaço Reservado para Texto 6"/>
          <p:cNvSpPr>
            <a:spLocks noGrp="1"/>
          </p:cNvSpPr>
          <p:nvPr>
            <p:ph type="body" sz="quarter" idx="40" hasCustomPrompt="1"/>
          </p:nvPr>
        </p:nvSpPr>
        <p:spPr>
          <a:xfrm>
            <a:off x="11487681" y="11814778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23" hasCustomPrompt="1"/>
          </p:nvPr>
        </p:nvSpPr>
        <p:spPr>
          <a:xfrm>
            <a:off x="11487681" y="13006057"/>
            <a:ext cx="9460441" cy="5520382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4" name="Espaço Reservado para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1487681" y="18871977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5" name="Espaço Reservado para Conteúdo 17"/>
          <p:cNvSpPr>
            <a:spLocks noGrp="1"/>
          </p:cNvSpPr>
          <p:nvPr>
            <p:ph sz="quarter" idx="30" hasCustomPrompt="1"/>
          </p:nvPr>
        </p:nvSpPr>
        <p:spPr>
          <a:xfrm>
            <a:off x="11487681" y="20063259"/>
            <a:ext cx="9460441" cy="6016715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6" name="Espaço Reservado para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2096890" y="4674640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7" name="Espaço Reservado para Conteúdo 17"/>
          <p:cNvSpPr>
            <a:spLocks noGrp="1"/>
          </p:cNvSpPr>
          <p:nvPr>
            <p:ph sz="quarter" idx="32" hasCustomPrompt="1"/>
          </p:nvPr>
        </p:nvSpPr>
        <p:spPr>
          <a:xfrm>
            <a:off x="22096890" y="5865927"/>
            <a:ext cx="9460441" cy="6031795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8" name="Espaço Reservado para Conteúdo 17"/>
          <p:cNvSpPr>
            <a:spLocks noGrp="1"/>
          </p:cNvSpPr>
          <p:nvPr>
            <p:ph sz="quarter" idx="33" hasCustomPrompt="1"/>
          </p:nvPr>
        </p:nvSpPr>
        <p:spPr>
          <a:xfrm>
            <a:off x="22096890" y="12298120"/>
            <a:ext cx="9460441" cy="3742340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39" name="Espaço Reservado para Texto 6"/>
          <p:cNvSpPr>
            <a:spLocks noGrp="1"/>
          </p:cNvSpPr>
          <p:nvPr>
            <p:ph type="body" sz="quarter" idx="41" hasCustomPrompt="1"/>
          </p:nvPr>
        </p:nvSpPr>
        <p:spPr>
          <a:xfrm>
            <a:off x="22096890" y="16299497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40" name="Espaço Reservado para Conteúdo 17"/>
          <p:cNvSpPr>
            <a:spLocks noGrp="1"/>
          </p:cNvSpPr>
          <p:nvPr>
            <p:ph sz="quarter" idx="42" hasCustomPrompt="1"/>
          </p:nvPr>
        </p:nvSpPr>
        <p:spPr>
          <a:xfrm>
            <a:off x="22096890" y="17490782"/>
            <a:ext cx="9460441" cy="3582521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2096890" y="21209297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0" name="Espaço Reservado para Conteúdo 17"/>
          <p:cNvSpPr>
            <a:spLocks noGrp="1"/>
          </p:cNvSpPr>
          <p:nvPr>
            <p:ph sz="quarter" idx="35" hasCustomPrompt="1"/>
          </p:nvPr>
        </p:nvSpPr>
        <p:spPr>
          <a:xfrm>
            <a:off x="22096890" y="22400579"/>
            <a:ext cx="9460441" cy="3679395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pt-BR" noProof="0" smtClean="0"/>
              <a:t>30/04/2017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43"/>
          </p:nvPr>
        </p:nvSpPr>
        <p:spPr>
          <a:xfrm>
            <a:off x="23848207" y="6"/>
            <a:ext cx="8587603" cy="3168312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776" userDrawn="1">
          <p15:clr>
            <a:srgbClr val="A4A3A4"/>
          </p15:clr>
        </p15:guide>
        <p15:guide id="2" pos="13656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ltGray">
          <a:xfrm>
            <a:off x="7" y="5"/>
            <a:ext cx="32435800" cy="4146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4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55952" y="565535"/>
            <a:ext cx="22299613" cy="24503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5949" y="4963664"/>
            <a:ext cx="30735173" cy="1948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44683" y="26480383"/>
            <a:ext cx="7298056" cy="376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pt-BR" noProof="0" smtClean="0"/>
              <a:pPr/>
              <a:t>30/04/2017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142741" y="26480383"/>
            <a:ext cx="16150324" cy="376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4293065" y="26480383"/>
            <a:ext cx="7298056" cy="376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 bwMode="gray">
          <a:xfrm>
            <a:off x="7" y="3204393"/>
            <a:ext cx="32435800" cy="9424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4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7" y="3204391"/>
            <a:ext cx="324358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674224" rtl="0" eaLnBrk="1" latinLnBrk="0" hangingPunct="1">
        <a:lnSpc>
          <a:spcPct val="90000"/>
        </a:lnSpc>
        <a:spcBef>
          <a:spcPct val="0"/>
        </a:spcBef>
        <a:buNone/>
        <a:defRPr sz="7008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8566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2pPr>
      <a:lvl3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3pPr>
      <a:lvl4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4pPr>
      <a:lvl5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5pPr>
      <a:lvl6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6pPr>
      <a:lvl7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7pPr>
      <a:lvl8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8pPr>
      <a:lvl9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1pPr>
      <a:lvl2pPr marL="1337113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2pPr>
      <a:lvl3pPr marL="2674224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3pPr>
      <a:lvl4pPr marL="4011337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5348451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6685561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022675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9359786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0696898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550" userDrawn="1">
          <p15:clr>
            <a:srgbClr val="A4A3A4"/>
          </p15:clr>
        </p15:guide>
        <p15:guide id="2" pos="532" userDrawn="1">
          <p15:clr>
            <a:srgbClr val="A4A3A4"/>
          </p15:clr>
        </p15:guide>
        <p15:guide id="3" pos="19900" userDrawn="1">
          <p15:clr>
            <a:srgbClr val="A4A3A4"/>
          </p15:clr>
        </p15:guide>
        <p15:guide id="4" pos="1021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openxmlformats.org/officeDocument/2006/relationships/image" Target="../media/image7.png"/><Relationship Id="rId4" Type="http://schemas.openxmlformats.org/officeDocument/2006/relationships/hyperlink" Target="../Downloads/ProjetoModSim_Links%20at%20master%20&#183;%20AntonioAndraues_ProjetoModSim.html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8187" y="165764"/>
            <a:ext cx="19519600" cy="1185635"/>
          </a:xfrm>
        </p:spPr>
        <p:txBody>
          <a:bodyPr>
            <a:normAutofit fontScale="90000"/>
          </a:bodyPr>
          <a:lstStyle/>
          <a:p>
            <a:r>
              <a:rPr lang="pt-BR" dirty="0"/>
              <a:t>MODELAGEM E SIMULAÇÃO DO MUNDO FISICO</a:t>
            </a:r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36"/>
          </p:nvPr>
        </p:nvSpPr>
        <p:spPr>
          <a:xfrm>
            <a:off x="855955" y="3375660"/>
            <a:ext cx="22299030" cy="532936"/>
          </a:xfrm>
        </p:spPr>
        <p:txBody>
          <a:bodyPr/>
          <a:lstStyle/>
          <a:p>
            <a:r>
              <a:rPr lang="pt-BR" sz="3600" dirty="0"/>
              <a:t>Antônio </a:t>
            </a:r>
            <a:r>
              <a:rPr lang="pt-BR" sz="3600" dirty="0" err="1"/>
              <a:t>Andraues</a:t>
            </a:r>
            <a:r>
              <a:rPr lang="pt-BR" sz="3600" dirty="0"/>
              <a:t>    |   João Gabriel       </a:t>
            </a:r>
            <a:r>
              <a:rPr lang="pt-BR" sz="4000" dirty="0"/>
              <a:t>|       1”B</a:t>
            </a:r>
            <a:endParaRPr lang="pt-BR" dirty="0"/>
          </a:p>
        </p:txBody>
      </p:sp>
      <p:sp>
        <p:nvSpPr>
          <p:cNvPr id="67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753344" y="4679017"/>
            <a:ext cx="8290165" cy="1055562"/>
          </a:xfrm>
        </p:spPr>
        <p:txBody>
          <a:bodyPr/>
          <a:lstStyle/>
          <a:p>
            <a:r>
              <a:rPr lang="pt-BR"/>
              <a:t>Pergunta</a:t>
            </a:r>
            <a:endParaRPr lang="pt-BR" dirty="0"/>
          </a:p>
        </p:txBody>
      </p:sp>
      <p:sp>
        <p:nvSpPr>
          <p:cNvPr id="68" name="Espaço Reservado para Texto 67"/>
          <p:cNvSpPr>
            <a:spLocks noGrp="1"/>
          </p:cNvSpPr>
          <p:nvPr>
            <p:ph type="body" sz="quarter" idx="37"/>
          </p:nvPr>
        </p:nvSpPr>
        <p:spPr>
          <a:xfrm>
            <a:off x="842163" y="8737306"/>
            <a:ext cx="8281042" cy="779861"/>
          </a:xfrm>
        </p:spPr>
        <p:txBody>
          <a:bodyPr/>
          <a:lstStyle/>
          <a:p>
            <a:r>
              <a:rPr lang="pt-BR"/>
              <a:t>Introdução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38"/>
          </p:nvPr>
        </p:nvSpPr>
        <p:spPr>
          <a:xfrm>
            <a:off x="753344" y="10303880"/>
            <a:ext cx="8281042" cy="265294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3700" dirty="0"/>
              <a:t>O uso de anabolizantes está muito difundido nos atletas de alta performance. Com isso pensamos em modelar a administração de um anabólico </a:t>
            </a:r>
            <a:r>
              <a:rPr lang="en-US" sz="3700" dirty="0" err="1"/>
              <a:t>Dianabol</a:t>
            </a:r>
            <a:r>
              <a:rPr lang="en-US" sz="3700" dirty="0"/>
              <a:t> (7a-methyl-17b-hydroxy-1,4-androstadien-3-one)</a:t>
            </a:r>
            <a:r>
              <a:rPr lang="pt-BR" sz="3700" dirty="0"/>
              <a:t> com o principal intuito de informar aos atletas as doses diárias e a sua acumulação em função da toxicidade.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7"/>
          </p:nvPr>
        </p:nvSpPr>
        <p:spPr>
          <a:xfrm>
            <a:off x="732576" y="13343822"/>
            <a:ext cx="8281042" cy="742726"/>
          </a:xfrm>
        </p:spPr>
        <p:txBody>
          <a:bodyPr/>
          <a:lstStyle/>
          <a:p>
            <a:r>
              <a:rPr lang="pt-BR" dirty="0"/>
              <a:t>Visão Geral do Projeto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25"/>
          </p:nvPr>
        </p:nvSpPr>
        <p:spPr>
          <a:xfrm>
            <a:off x="836715" y="14873981"/>
            <a:ext cx="8281042" cy="448426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3100" dirty="0"/>
              <a:t>Para o começo desse projeto você deve ter em mente alguns fatores:</a:t>
            </a:r>
          </a:p>
          <a:p>
            <a:pPr algn="just"/>
            <a:r>
              <a:rPr lang="pt-BR" sz="3100" dirty="0">
                <a:sym typeface="Wingdings" panose="05000000000000000000" pitchFamily="2" charset="2"/>
              </a:rPr>
              <a:t>Janela terapêutica Todos os anabolizantes são </a:t>
            </a:r>
            <a:r>
              <a:rPr lang="pt-BR" sz="3100" dirty="0" err="1">
                <a:sym typeface="Wingdings" panose="05000000000000000000" pitchFamily="2" charset="2"/>
              </a:rPr>
              <a:t>Hepatotóxicos</a:t>
            </a:r>
            <a:r>
              <a:rPr lang="pt-BR" sz="3100" dirty="0">
                <a:sym typeface="Wingdings" panose="05000000000000000000" pitchFamily="2" charset="2"/>
              </a:rPr>
              <a:t>, portanto para nossa simulação consideramos que a faixa ideal do uso oscila entre 25mg100mg da concentração de anabolizante no sangue.</a:t>
            </a:r>
          </a:p>
          <a:p>
            <a:pPr algn="just"/>
            <a:r>
              <a:rPr lang="pt-BR" sz="3100" dirty="0" err="1">
                <a:sym typeface="Wingdings" panose="05000000000000000000" pitchFamily="2" charset="2"/>
              </a:rPr>
              <a:t>Bio</a:t>
            </a:r>
            <a:r>
              <a:rPr lang="pt-BR" sz="3100" dirty="0">
                <a:sym typeface="Wingdings" panose="05000000000000000000" pitchFamily="2" charset="2"/>
              </a:rPr>
              <a:t> acumulação: Substancias como anabolizantes em geral possuem meia vida muito alta (variam de acordo com o tipo de administração, como oral de 6~8 horas e venal 48~72 horas), portanto há uma grande chance de acumular a substancia no corpo.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9"/>
          </p:nvPr>
        </p:nvSpPr>
        <p:spPr>
          <a:xfrm>
            <a:off x="732576" y="20252527"/>
            <a:ext cx="8198826" cy="1005299"/>
          </a:xfrm>
        </p:spPr>
        <p:txBody>
          <a:bodyPr/>
          <a:lstStyle/>
          <a:p>
            <a:r>
              <a:rPr lang="pt-BR"/>
              <a:t>Abstrações</a:t>
            </a:r>
            <a:endParaRPr lang="pt-BR" dirty="0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26"/>
          </p:nvPr>
        </p:nvSpPr>
        <p:spPr>
          <a:xfrm>
            <a:off x="762467" y="21722259"/>
            <a:ext cx="8198826" cy="319366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/>
              <a:t>Administração via oral apenas;</a:t>
            </a:r>
          </a:p>
          <a:p>
            <a:pPr algn="just"/>
            <a:r>
              <a:rPr lang="pt-BR" sz="2800" dirty="0"/>
              <a:t> Indicado para homens que pesam entre 70 a 90kg;</a:t>
            </a:r>
          </a:p>
          <a:p>
            <a:pPr algn="just"/>
            <a:r>
              <a:rPr lang="pt-BR" sz="2800" dirty="0"/>
              <a:t>Consideramos que o atleta no modelo é saudável e não possui nenhuma doença hepática;</a:t>
            </a:r>
          </a:p>
          <a:p>
            <a:pPr algn="just"/>
            <a:r>
              <a:rPr lang="pt-BR" sz="2800" dirty="0"/>
              <a:t>O estoque Estomago representa o sistema digestório inteiro;</a:t>
            </a:r>
          </a:p>
          <a:p>
            <a:pPr algn="just"/>
            <a:r>
              <a:rPr lang="pt-BR" sz="2800" dirty="0"/>
              <a:t>Doses constantes;</a:t>
            </a:r>
          </a:p>
          <a:p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21"/>
          </p:nvPr>
        </p:nvSpPr>
        <p:spPr>
          <a:xfrm>
            <a:off x="11389584" y="4690541"/>
            <a:ext cx="8281042" cy="990707"/>
          </a:xfrm>
        </p:spPr>
        <p:txBody>
          <a:bodyPr/>
          <a:lstStyle/>
          <a:p>
            <a:r>
              <a:rPr lang="pt-BR" dirty="0"/>
              <a:t>Modelo utilizado</a:t>
            </a:r>
          </a:p>
        </p:txBody>
      </p:sp>
      <p:sp>
        <p:nvSpPr>
          <p:cNvPr id="70" name="Espaço Reservado para Texto 69"/>
          <p:cNvSpPr>
            <a:spLocks noGrp="1"/>
          </p:cNvSpPr>
          <p:nvPr>
            <p:ph type="body" sz="quarter" idx="40"/>
          </p:nvPr>
        </p:nvSpPr>
        <p:spPr>
          <a:xfrm>
            <a:off x="11389584" y="10499868"/>
            <a:ext cx="8281042" cy="871038"/>
          </a:xfrm>
        </p:spPr>
        <p:txBody>
          <a:bodyPr/>
          <a:lstStyle/>
          <a:p>
            <a:r>
              <a:rPr lang="pt-BR" dirty="0"/>
              <a:t>Equações diferencias </a:t>
            </a:r>
          </a:p>
        </p:txBody>
      </p:sp>
      <p:sp>
        <p:nvSpPr>
          <p:cNvPr id="101" name="Espaço Reservado para Conteúdo 10"/>
          <p:cNvSpPr>
            <a:spLocks noGrp="1"/>
          </p:cNvSpPr>
          <p:nvPr>
            <p:ph sz="quarter" idx="23"/>
          </p:nvPr>
        </p:nvSpPr>
        <p:spPr>
          <a:xfrm>
            <a:off x="855955" y="6119213"/>
            <a:ext cx="8281042" cy="1979375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Para diferentes dose iniciais de </a:t>
            </a:r>
            <a:r>
              <a:rPr lang="pt-BR" sz="2800" dirty="0" err="1"/>
              <a:t>Dianabol</a:t>
            </a:r>
            <a:r>
              <a:rPr lang="pt-BR" sz="2800" dirty="0"/>
              <a:t> no primeiro ciclo, qual deve ser a administração do fármaco para um ganho que obedeça a janela terapêutica ?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29"/>
          </p:nvPr>
        </p:nvSpPr>
        <p:spPr>
          <a:xfrm>
            <a:off x="11389584" y="17412645"/>
            <a:ext cx="8281042" cy="880735"/>
          </a:xfrm>
        </p:spPr>
        <p:txBody>
          <a:bodyPr/>
          <a:lstStyle/>
          <a:p>
            <a:r>
              <a:rPr lang="pt-BR" dirty="0"/>
              <a:t>Efeito da 1.ª dose </a:t>
            </a:r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/>
              <a:t>Experimento com 10 mg e 41 mg</a:t>
            </a:r>
            <a:endParaRPr lang="pt-BR" dirty="0"/>
          </a:p>
        </p:txBody>
      </p:sp>
      <p:pic>
        <p:nvPicPr>
          <p:cNvPr id="110" name="Espaço Reservado para Conteúdo 109"/>
          <p:cNvPicPr>
            <a:picLocks noGrp="1" noChangeAspect="1"/>
          </p:cNvPicPr>
          <p:nvPr>
            <p:ph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570" y="6178152"/>
            <a:ext cx="6137526" cy="3966610"/>
          </a:xfrm>
        </p:spPr>
      </p:pic>
      <p:sp>
        <p:nvSpPr>
          <p:cNvPr id="71" name="Espaço Reservado para Texto 70"/>
          <p:cNvSpPr>
            <a:spLocks noGrp="1"/>
          </p:cNvSpPr>
          <p:nvPr>
            <p:ph type="body" sz="quarter" idx="41"/>
          </p:nvPr>
        </p:nvSpPr>
        <p:spPr>
          <a:xfrm>
            <a:off x="21531603" y="15111971"/>
            <a:ext cx="9460441" cy="1005299"/>
          </a:xfrm>
        </p:spPr>
        <p:txBody>
          <a:bodyPr/>
          <a:lstStyle/>
          <a:p>
            <a:r>
              <a:rPr lang="pt-BR"/>
              <a:t>Conclusão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42"/>
          </p:nvPr>
        </p:nvSpPr>
        <p:spPr>
          <a:xfrm>
            <a:off x="21551285" y="16387668"/>
            <a:ext cx="9460441" cy="3582521"/>
          </a:xfrm>
        </p:spPr>
        <p:txBody>
          <a:bodyPr>
            <a:noAutofit/>
          </a:bodyPr>
          <a:lstStyle/>
          <a:p>
            <a:r>
              <a:rPr lang="pt-BR" sz="2600" dirty="0"/>
              <a:t>Para doses abaixo de 10 mg/dia não há ganhos significativos assim como acima de 41 mg/dia há grandes chances de </a:t>
            </a:r>
          </a:p>
          <a:p>
            <a:r>
              <a:rPr lang="pt-BR" sz="2600" dirty="0"/>
              <a:t>O modelo possui a seguinte limitação: A literatura indica a divisão de doses ao longo do dia dependendo da concentração, porém o modelo considera uma dose única ao longo do dia, portanto o gráfico muda, apresentando outros resultados.</a:t>
            </a:r>
          </a:p>
          <a:p>
            <a:r>
              <a:rPr lang="pt-BR" sz="2600" dirty="0"/>
              <a:t>Por final, ao procurar na literatura, pode-se achar o gráfico com um comportamento similar ao do modelo, validando assim </a:t>
            </a:r>
            <a:r>
              <a:rPr lang="pt-BR" sz="2600"/>
              <a:t>a hipótese:</a:t>
            </a:r>
            <a:endParaRPr lang="pt-BR" sz="2600" dirty="0"/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34"/>
          </p:nvPr>
        </p:nvSpPr>
        <p:spPr>
          <a:xfrm>
            <a:off x="21993987" y="24413276"/>
            <a:ext cx="9460441" cy="1005299"/>
          </a:xfrm>
        </p:spPr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22" name="Espaço Reservado para Conteúdo 21"/>
          <p:cNvSpPr>
            <a:spLocks noGrp="1"/>
          </p:cNvSpPr>
          <p:nvPr>
            <p:ph sz="quarter" idx="35"/>
          </p:nvPr>
        </p:nvSpPr>
        <p:spPr>
          <a:xfrm>
            <a:off x="21993988" y="25476146"/>
            <a:ext cx="9460441" cy="1207656"/>
          </a:xfrm>
        </p:spPr>
        <p:txBody>
          <a:bodyPr/>
          <a:lstStyle/>
          <a:p>
            <a:r>
              <a:rPr lang="pt-BR"/>
              <a:t>Todos os links no GitHub.</a:t>
            </a:r>
          </a:p>
          <a:p>
            <a:r>
              <a:rPr lang="pt-BR">
                <a:hlinkClick r:id="rId4" action="ppaction://hlinkfile"/>
              </a:rPr>
              <a:t>https://github.com/AntonioAndraues/ProjetoModSim/blob/master/Links</a:t>
            </a:r>
            <a:endParaRPr lang="pt-BR" dirty="0"/>
          </a:p>
        </p:txBody>
      </p:sp>
      <p:pic>
        <p:nvPicPr>
          <p:cNvPr id="14" name="Espaço Reservado para Imagem 13"/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82" b="38682"/>
          <a:stretch>
            <a:fillRect/>
          </a:stretch>
        </p:blipFill>
        <p:spPr/>
      </p:pic>
      <p:cxnSp>
        <p:nvCxnSpPr>
          <p:cNvPr id="27" name="Conector reto 26"/>
          <p:cNvCxnSpPr>
            <a:cxnSpLocks/>
          </p:cNvCxnSpPr>
          <p:nvPr/>
        </p:nvCxnSpPr>
        <p:spPr>
          <a:xfrm>
            <a:off x="10152759" y="4428686"/>
            <a:ext cx="0" cy="224874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>
            <a:off x="21293114" y="4404242"/>
            <a:ext cx="280671" cy="225119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ítulo 3"/>
          <p:cNvSpPr txBox="1">
            <a:spLocks/>
          </p:cNvSpPr>
          <p:nvPr/>
        </p:nvSpPr>
        <p:spPr bwMode="auto">
          <a:xfrm>
            <a:off x="479254" y="1696444"/>
            <a:ext cx="20468868" cy="788947"/>
          </a:xfrm>
          <a:prstGeom prst="rect">
            <a:avLst/>
          </a:prstGeom>
        </p:spPr>
        <p:txBody>
          <a:bodyPr vert="horz" lIns="85753" tIns="42876" rIns="85753" bIns="42876" rtlCol="0" anchor="b">
            <a:normAutofit/>
          </a:bodyPr>
          <a:lstStyle>
            <a:lvl1pPr algn="l" defTabSz="285124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71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64" dirty="0"/>
              <a:t>Estudo Farmacocinético de Anabolizantes</a:t>
            </a:r>
          </a:p>
        </p:txBody>
      </p:sp>
      <p:pic>
        <p:nvPicPr>
          <p:cNvPr id="93" name="Imagem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822" y="6173073"/>
            <a:ext cx="9301507" cy="4089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tângulo 99"/>
              <p:cNvSpPr/>
              <p:nvPr/>
            </p:nvSpPr>
            <p:spPr>
              <a:xfrm>
                <a:off x="9736169" y="13928755"/>
                <a:ext cx="9559376" cy="969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002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2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002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3002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002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002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002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002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002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002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002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3002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3002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002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sz="3376" dirty="0"/>
              </a:p>
            </p:txBody>
          </p:sp>
        </mc:Choice>
        <mc:Fallback>
          <p:sp>
            <p:nvSpPr>
              <p:cNvPr id="100" name="Retângul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69" y="13928755"/>
                <a:ext cx="9559376" cy="969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tângulo 105"/>
              <p:cNvSpPr/>
              <p:nvPr/>
            </p:nvSpPr>
            <p:spPr>
              <a:xfrm>
                <a:off x="10550954" y="12388991"/>
                <a:ext cx="6897512" cy="969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002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2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002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3002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00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002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002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002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002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002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002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002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sz="3376" dirty="0"/>
              </a:p>
            </p:txBody>
          </p:sp>
        </mc:Choice>
        <mc:Fallback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954" y="12388991"/>
                <a:ext cx="6897512" cy="969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tângulo 106"/>
              <p:cNvSpPr/>
              <p:nvPr/>
            </p:nvSpPr>
            <p:spPr>
              <a:xfrm>
                <a:off x="12033419" y="15462157"/>
                <a:ext cx="4968027" cy="970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002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2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002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3002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002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002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002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3002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002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3002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002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3002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002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3002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002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sz="3376" dirty="0"/>
              </a:p>
            </p:txBody>
          </p:sp>
        </mc:Choice>
        <mc:Fallback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3419" y="15462157"/>
                <a:ext cx="4968027" cy="9702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Imagem 1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" r="2485"/>
          <a:stretch/>
        </p:blipFill>
        <p:spPr>
          <a:xfrm>
            <a:off x="22080747" y="10300312"/>
            <a:ext cx="6675371" cy="4360863"/>
          </a:xfrm>
          <a:prstGeom prst="rect">
            <a:avLst/>
          </a:prstGeom>
        </p:spPr>
      </p:pic>
      <p:pic>
        <p:nvPicPr>
          <p:cNvPr id="114" name="Imagem 1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553" y="20758782"/>
            <a:ext cx="7055278" cy="481764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6"/>
          <a:stretch/>
        </p:blipFill>
        <p:spPr>
          <a:xfrm>
            <a:off x="21760671" y="20878884"/>
            <a:ext cx="9453041" cy="3484656"/>
          </a:xfrm>
          <a:prstGeom prst="rect">
            <a:avLst/>
          </a:prstGeom>
        </p:spPr>
      </p:pic>
      <p:sp>
        <p:nvSpPr>
          <p:cNvPr id="82" name="CaixaDeTexto 81"/>
          <p:cNvSpPr txBox="1"/>
          <p:nvPr/>
        </p:nvSpPr>
        <p:spPr>
          <a:xfrm>
            <a:off x="11458376" y="18648951"/>
            <a:ext cx="8529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Primeira iteração, comprovando a acumulação do anabólico no corpo:</a:t>
            </a:r>
          </a:p>
          <a:p>
            <a:r>
              <a:rPr lang="pt-BR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ôster científico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1F24EFD-1541-4E76-93C7-2AF78A5FF1E9}" vid="{FF55F10C-9E1A-4535-9D76-7539B8B4D21B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D6C1C5D-9D7A-4712-B6DD-8932D6618C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Office PowerPoint</Application>
  <PresentationFormat>Personalizar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Pôster científico</vt:lpstr>
      <vt:lpstr>MODELAGEM E SIMULAÇÃO DO MUNDO FISICO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2017-04-27T19:00:19Z</dcterms:created>
  <dcterms:modified xsi:type="dcterms:W3CDTF">2017-05-02T11:43:23Z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