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213" cy="21383625"/>
  <p:notesSz cx="6858000" cy="9144000"/>
  <p:defaultTextStyle>
    <a:defPPr>
      <a:defRPr lang="en-US"/>
    </a:defPPr>
    <a:lvl1pPr marL="0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1pPr>
    <a:lvl2pPr marL="1074321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2pPr>
    <a:lvl3pPr marL="2148642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3pPr>
    <a:lvl4pPr marL="3222963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4pPr>
    <a:lvl5pPr marL="4297283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5pPr>
    <a:lvl6pPr marL="5371605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6pPr>
    <a:lvl7pPr marL="6445925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7pPr>
    <a:lvl8pPr marL="7520246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8pPr>
    <a:lvl9pPr marL="8594567" algn="l" defTabSz="2148642" rtl="0" eaLnBrk="1" latinLnBrk="0" hangingPunct="1">
      <a:defRPr sz="42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 autoAdjust="0"/>
  </p:normalViewPr>
  <p:slideViewPr>
    <p:cSldViewPr snapToGrid="0">
      <p:cViewPr>
        <p:scale>
          <a:sx n="39" d="100"/>
          <a:sy n="39" d="100"/>
        </p:scale>
        <p:origin x="-1716" y="-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02/05/2017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02/05/2017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66448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32897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799346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65795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32243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98693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865142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131590" algn="l" defTabSz="53289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ções"/>
          <p:cNvSpPr/>
          <p:nvPr userDrawn="1"/>
        </p:nvSpPr>
        <p:spPr>
          <a:xfrm>
            <a:off x="30559047" y="4"/>
            <a:ext cx="9038860" cy="21383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654" rIns="131654" rtlCol="0" anchor="t"/>
          <a:lstStyle/>
          <a:p>
            <a:pPr>
              <a:spcBef>
                <a:spcPts val="576"/>
              </a:spcBef>
              <a:buSzPct val="100000"/>
            </a:pPr>
            <a:r>
              <a:rPr lang="pt-BR" sz="460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Imprimindo:</a:t>
            </a:r>
          </a:p>
          <a:p>
            <a:pPr>
              <a:spcBef>
                <a:spcPts val="576"/>
              </a:spcBef>
              <a:buSzPct val="100000"/>
            </a:pP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Este pôster tem 122 cm de largura por 91 cm de altura. Ele foi projetado para ser impresso em uma impressora de grandes formatos.</a:t>
            </a:r>
          </a:p>
          <a:p>
            <a:pPr>
              <a:spcBef>
                <a:spcPts val="144"/>
              </a:spcBef>
              <a:buSzPct val="100000"/>
            </a:pPr>
            <a:endParaRPr lang="pt-BR" sz="3168" noProof="0" dirty="0">
              <a:solidFill>
                <a:srgbClr val="7F7F7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ts val="576"/>
              </a:spcBef>
              <a:buSzPct val="100000"/>
            </a:pPr>
            <a:r>
              <a:rPr lang="pt-BR" sz="4223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Personalizando o Conteúdo:</a:t>
            </a:r>
          </a:p>
          <a:p>
            <a:pPr>
              <a:spcBef>
                <a:spcPts val="576"/>
              </a:spcBef>
              <a:buSzPct val="100000"/>
            </a:pP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Os espaços reservados deste pôster estão formatados para você. Digite nos espaços reservados para adicionar texto ou clique em um ícone para adicionar uma tabela, gráfico, elemento gráfico </a:t>
            </a:r>
            <a:r>
              <a:rPr lang="pt-BR" sz="3168" noProof="0" dirty="0" err="1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SmartArt</a:t>
            </a: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, imagem ou arquivo multimídia.</a:t>
            </a:r>
          </a:p>
          <a:p>
            <a:pPr>
              <a:spcBef>
                <a:spcPts val="1151"/>
              </a:spcBef>
              <a:buSzPct val="100000"/>
            </a:pP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Para adicionar ou remover marcadores do texto, clique no botão Marcadores da guia Página Inicial.</a:t>
            </a:r>
          </a:p>
          <a:p>
            <a:pPr>
              <a:spcBef>
                <a:spcPts val="1151"/>
              </a:spcBef>
              <a:buSzPct val="100000"/>
            </a:pP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Se precisar de mais espaços reservados para títulos, conteúdo ou texto do corpo, faça uma cópia do que você precisa e arraste para o lugar. Os Guias Inteligentes do PowerPoint o ajudarão a alinhá-lo com todo o resto.</a:t>
            </a:r>
          </a:p>
          <a:p>
            <a:pPr>
              <a:spcBef>
                <a:spcPts val="1151"/>
              </a:spcBef>
              <a:buSzPct val="100000"/>
            </a:pPr>
            <a:r>
              <a:rPr lang="pt-BR" sz="316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Quer usar suas próprias imagens em vez das nossas? Não tem problema! Basta clicar em uma imagem, pressionar a tecla Delete e clicar no ícone para adicionar a sua imagem.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1" name="Espaço Reservado para Texto 6"/>
          <p:cNvSpPr>
            <a:spLocks noGrp="1"/>
          </p:cNvSpPr>
          <p:nvPr>
            <p:ph type="body" sz="quarter" idx="36"/>
          </p:nvPr>
        </p:nvSpPr>
        <p:spPr bwMode="auto">
          <a:xfrm>
            <a:off x="798940" y="2659384"/>
            <a:ext cx="20813665" cy="419853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728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151">
                <a:solidFill>
                  <a:schemeClr val="bg1"/>
                </a:solidFill>
              </a:defRPr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788418" y="3682739"/>
            <a:ext cx="8830270" cy="83158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788418" y="4621242"/>
            <a:ext cx="8830270" cy="1775066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576"/>
              </a:spcBef>
              <a:buFont typeface="Arial" panose="020B0604020202020204" pitchFamily="34" charset="0"/>
              <a:buNone/>
              <a:defRPr sz="2112" baseline="0"/>
            </a:lvl1pPr>
            <a:lvl2pPr marL="274305" indent="-274305">
              <a:spcBef>
                <a:spcPts val="576"/>
              </a:spcBef>
              <a:buFont typeface="Arial" panose="020B0604020202020204" pitchFamily="34" charset="0"/>
              <a:buChar char="•"/>
              <a:defRPr sz="2112"/>
            </a:lvl2pPr>
            <a:lvl3pPr marL="274305" indent="-274305">
              <a:spcBef>
                <a:spcPts val="576"/>
              </a:spcBef>
              <a:buFont typeface="Arial" panose="020B0604020202020204" pitchFamily="34" charset="0"/>
              <a:buChar char="•"/>
              <a:defRPr sz="2112"/>
            </a:lvl3pPr>
            <a:lvl4pPr marL="0" indent="0">
              <a:spcBef>
                <a:spcPts val="576"/>
              </a:spcBef>
              <a:buNone/>
              <a:defRPr sz="2112"/>
            </a:lvl4pPr>
            <a:lvl5pPr marL="0" indent="0">
              <a:spcBef>
                <a:spcPts val="576"/>
              </a:spcBef>
              <a:buNone/>
              <a:defRPr sz="2112"/>
            </a:lvl5pPr>
            <a:lvl6pPr marL="0" indent="0">
              <a:spcBef>
                <a:spcPts val="576"/>
              </a:spcBef>
              <a:buNone/>
              <a:defRPr sz="2112"/>
            </a:lvl6pPr>
            <a:lvl7pPr marL="0" indent="0">
              <a:spcBef>
                <a:spcPts val="576"/>
              </a:spcBef>
              <a:buNone/>
              <a:defRPr sz="2112"/>
            </a:lvl7pPr>
            <a:lvl8pPr marL="0" indent="0">
              <a:spcBef>
                <a:spcPts val="576"/>
              </a:spcBef>
              <a:buNone/>
              <a:defRPr sz="2112"/>
            </a:lvl8pPr>
            <a:lvl9pPr marL="0" indent="0">
              <a:spcBef>
                <a:spcPts val="576"/>
              </a:spcBef>
              <a:buNone/>
              <a:defRPr sz="2112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36" name="Espaço Reservado para Texto 6"/>
          <p:cNvSpPr>
            <a:spLocks noGrp="1"/>
          </p:cNvSpPr>
          <p:nvPr>
            <p:ph type="body" sz="quarter" idx="37" hasCustomPrompt="1"/>
          </p:nvPr>
        </p:nvSpPr>
        <p:spPr>
          <a:xfrm>
            <a:off x="788418" y="6819003"/>
            <a:ext cx="8830270" cy="83158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7" name="Espaço Reservado para Conteúdo 17"/>
          <p:cNvSpPr>
            <a:spLocks noGrp="1"/>
          </p:cNvSpPr>
          <p:nvPr>
            <p:ph sz="quarter" idx="38" hasCustomPrompt="1"/>
          </p:nvPr>
        </p:nvSpPr>
        <p:spPr>
          <a:xfrm>
            <a:off x="788418" y="7709986"/>
            <a:ext cx="8830270" cy="1823742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788418" y="9711730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788418" y="10679935"/>
            <a:ext cx="8830270" cy="3915408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788418" y="14867561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788418" y="15806066"/>
            <a:ext cx="8830270" cy="4740037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5" name="Espaço Reservado para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0722473" y="3682735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2" name="Espaço Reservado para Conteúdo 17"/>
          <p:cNvSpPr>
            <a:spLocks noGrp="1"/>
          </p:cNvSpPr>
          <p:nvPr>
            <p:ph sz="quarter" idx="27" hasCustomPrompt="1"/>
          </p:nvPr>
        </p:nvSpPr>
        <p:spPr>
          <a:xfrm>
            <a:off x="10722473" y="4621246"/>
            <a:ext cx="8830270" cy="4414359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10722473" y="9307818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10722473" y="10246321"/>
            <a:ext cx="8830270" cy="4349020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0722473" y="14867561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10722473" y="15806066"/>
            <a:ext cx="8830270" cy="4740037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6" name="Espaço Reservado para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0624990" y="3682735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7" name="Espaço Reservado para Conteúdo 17"/>
          <p:cNvSpPr>
            <a:spLocks noGrp="1"/>
          </p:cNvSpPr>
          <p:nvPr>
            <p:ph sz="quarter" idx="32" hasCustomPrompt="1"/>
          </p:nvPr>
        </p:nvSpPr>
        <p:spPr>
          <a:xfrm>
            <a:off x="20624990" y="4621246"/>
            <a:ext cx="8830270" cy="4751917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20624990" y="9688600"/>
            <a:ext cx="8830270" cy="2948258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20624990" y="12840931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20624990" y="13779440"/>
            <a:ext cx="8830270" cy="2822351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0624990" y="16708927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593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88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20624990" y="17647434"/>
            <a:ext cx="8830270" cy="2898669"/>
          </a:xfrm>
        </p:spPr>
        <p:txBody>
          <a:bodyPr lIns="91440" tIns="182880"/>
          <a:lstStyle>
            <a:lvl1pPr>
              <a:defRPr sz="1536" baseline="0"/>
            </a:lvl1pPr>
            <a:lvl2pPr>
              <a:defRPr sz="1344"/>
            </a:lvl2pPr>
            <a:lvl3pPr>
              <a:defRPr sz="1344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02/05/2017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43"/>
          </p:nvPr>
        </p:nvSpPr>
        <p:spPr>
          <a:xfrm>
            <a:off x="22259651" y="6"/>
            <a:ext cx="8015573" cy="2496032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325" userDrawn="1">
          <p15:clr>
            <a:srgbClr val="A4A3A4"/>
          </p15:clr>
        </p15:guide>
        <p15:guide id="2" pos="1274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ltGray">
          <a:xfrm>
            <a:off x="7" y="5"/>
            <a:ext cx="30275213" cy="32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3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98938" y="445536"/>
            <a:ext cx="20814209" cy="193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35" y="3910431"/>
            <a:ext cx="28687867" cy="1534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8418" y="20861550"/>
            <a:ext cx="6811924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02/05/2017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00343" y="20861550"/>
            <a:ext cx="15074532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674875" y="20861550"/>
            <a:ext cx="6811924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 bwMode="gray">
          <a:xfrm>
            <a:off x="7" y="2524457"/>
            <a:ext cx="30275213" cy="7424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3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7" y="2524456"/>
            <a:ext cx="30275213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106658" rtl="0" eaLnBrk="1" latinLnBrk="0" hangingPunct="1">
        <a:lnSpc>
          <a:spcPct val="90000"/>
        </a:lnSpc>
        <a:spcBef>
          <a:spcPct val="0"/>
        </a:spcBef>
        <a:buNone/>
        <a:defRPr sz="5521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9444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2pPr>
      <a:lvl3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3pPr>
      <a:lvl4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4pPr>
      <a:lvl5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5pPr>
      <a:lvl6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6pPr>
      <a:lvl7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7pPr>
      <a:lvl8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8pPr>
      <a:lvl9pPr marL="526665" indent="-219444" algn="l" defTabSz="2106658" rtl="0" eaLnBrk="1" latinLnBrk="0" hangingPunct="1">
        <a:lnSpc>
          <a:spcPct val="100000"/>
        </a:lnSpc>
        <a:spcBef>
          <a:spcPts val="576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1pPr>
      <a:lvl2pPr marL="1053330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2pPr>
      <a:lvl3pPr marL="2106658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3pPr>
      <a:lvl4pPr marL="3159987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4pPr>
      <a:lvl5pPr marL="4213318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5pPr>
      <a:lvl6pPr marL="5266645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6pPr>
      <a:lvl7pPr marL="6319976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7pPr>
      <a:lvl8pPr marL="7373304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8pPr>
      <a:lvl9pPr marL="8426633" algn="l" defTabSz="2106658" rtl="0" eaLnBrk="1" latinLnBrk="0" hangingPunct="1">
        <a:defRPr sz="4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36" userDrawn="1">
          <p15:clr>
            <a:srgbClr val="A4A3A4"/>
          </p15:clr>
        </p15:guide>
        <p15:guide id="2" pos="497" userDrawn="1">
          <p15:clr>
            <a:srgbClr val="A4A3A4"/>
          </p15:clr>
        </p15:guide>
        <p15:guide id="3" pos="18574" userDrawn="1">
          <p15:clr>
            <a:srgbClr val="A4A3A4"/>
          </p15:clr>
        </p15:guide>
        <p15:guide id="4" pos="953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openxmlformats.org/officeDocument/2006/relationships/image" Target="../media/image7.png"/><Relationship Id="rId4" Type="http://schemas.openxmlformats.org/officeDocument/2006/relationships/hyperlink" Target="../Downloads/ProjetoModSim_Links%20at%20master%20&#183;%20AntonioAndraues_ProjetoModSim.html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619508" y="130592"/>
            <a:ext cx="15377764" cy="934057"/>
          </a:xfrm>
        </p:spPr>
        <p:txBody>
          <a:bodyPr>
            <a:normAutofit fontScale="90000"/>
          </a:bodyPr>
          <a:lstStyle/>
          <a:p>
            <a:r>
              <a:rPr lang="pt-BR" dirty="0"/>
              <a:t>MODELAGEM E SIMULAÇÃO DO MUNDO FISICO</a:t>
            </a:r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36"/>
          </p:nvPr>
        </p:nvSpPr>
        <p:spPr>
          <a:xfrm>
            <a:off x="3035291" y="2659383"/>
            <a:ext cx="17567431" cy="419853"/>
          </a:xfrm>
        </p:spPr>
        <p:txBody>
          <a:bodyPr/>
          <a:lstStyle/>
          <a:p>
            <a:r>
              <a:rPr lang="pt-BR" sz="2836" dirty="0"/>
              <a:t>Antônio </a:t>
            </a:r>
            <a:r>
              <a:rPr lang="pt-BR" sz="2836" dirty="0" err="1"/>
              <a:t>Andraues</a:t>
            </a:r>
            <a:r>
              <a:rPr lang="pt-BR" sz="2836" dirty="0"/>
              <a:t>    |   João Gabriel       </a:t>
            </a:r>
            <a:r>
              <a:rPr lang="pt-BR" sz="3151" dirty="0"/>
              <a:t>|       1”B</a:t>
            </a:r>
            <a:endParaRPr lang="pt-BR" dirty="0"/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589871" y="3790532"/>
            <a:ext cx="9351333" cy="685220"/>
          </a:xfrm>
        </p:spPr>
        <p:txBody>
          <a:bodyPr/>
          <a:lstStyle/>
          <a:p>
            <a:r>
              <a:rPr lang="pt-BR"/>
              <a:t>Pergunta</a:t>
            </a:r>
            <a:endParaRPr lang="pt-BR" dirty="0"/>
          </a:p>
        </p:txBody>
      </p:sp>
      <p:sp>
        <p:nvSpPr>
          <p:cNvPr id="68" name="Espaço Reservado para Texto 67"/>
          <p:cNvSpPr>
            <a:spLocks noGrp="1"/>
          </p:cNvSpPr>
          <p:nvPr>
            <p:ph type="body" sz="quarter" idx="37"/>
          </p:nvPr>
        </p:nvSpPr>
        <p:spPr>
          <a:xfrm>
            <a:off x="589871" y="6910501"/>
            <a:ext cx="9351333" cy="675891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38"/>
          </p:nvPr>
        </p:nvSpPr>
        <p:spPr>
          <a:xfrm>
            <a:off x="504703" y="7779256"/>
            <a:ext cx="8995697" cy="261408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/>
              <a:t>O uso de anabolizantes está muito difundido nos atletas de alta performance. Com isso pensamos em modelar a administração de um anabólico </a:t>
            </a:r>
            <a:r>
              <a:rPr lang="en-US" sz="2800" dirty="0" err="1"/>
              <a:t>Dianabol</a:t>
            </a:r>
            <a:r>
              <a:rPr lang="en-US" sz="2800" dirty="0"/>
              <a:t> (7a-methyl-17b-hydroxy-1,4-androstadien-3-one)</a:t>
            </a:r>
            <a:r>
              <a:rPr lang="pt-BR" sz="2800" dirty="0"/>
              <a:t> com o principal intuito de informar aos atletas as doses diárias e a sua acumulação em função da toxicidade.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7"/>
          </p:nvPr>
        </p:nvSpPr>
        <p:spPr>
          <a:xfrm>
            <a:off x="589871" y="10742337"/>
            <a:ext cx="9357440" cy="773450"/>
          </a:xfrm>
        </p:spPr>
        <p:txBody>
          <a:bodyPr/>
          <a:lstStyle/>
          <a:p>
            <a:r>
              <a:rPr lang="pt-BR" dirty="0"/>
              <a:t>Visão Geral do Projeto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5"/>
          </p:nvPr>
        </p:nvSpPr>
        <p:spPr>
          <a:xfrm>
            <a:off x="589871" y="11900684"/>
            <a:ext cx="8995697" cy="5915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/>
              <a:t>Para início desse projeto você deve ter em mente alguns fatores:</a:t>
            </a:r>
          </a:p>
          <a:p>
            <a:pPr algn="just"/>
            <a:r>
              <a:rPr lang="pt-BR" sz="2500" dirty="0">
                <a:sym typeface="Wingdings" panose="05000000000000000000" pitchFamily="2" charset="2"/>
              </a:rPr>
              <a:t>Janela terapêutica Todos os anabolizantes são </a:t>
            </a:r>
            <a:r>
              <a:rPr lang="pt-BR" sz="2500" dirty="0" err="1">
                <a:sym typeface="Wingdings" panose="05000000000000000000" pitchFamily="2" charset="2"/>
              </a:rPr>
              <a:t>Hepatotóxicos</a:t>
            </a:r>
            <a:r>
              <a:rPr lang="pt-BR" sz="2500" dirty="0">
                <a:sym typeface="Wingdings" panose="05000000000000000000" pitchFamily="2" charset="2"/>
              </a:rPr>
              <a:t>, portanto para nossa simulação consideramos que a faixa ideal do uso oscila entre 25mg100mg da concentração de anabolizante no sangue.</a:t>
            </a:r>
          </a:p>
          <a:p>
            <a:pPr algn="just"/>
            <a:r>
              <a:rPr lang="pt-BR" sz="2500" dirty="0" err="1">
                <a:sym typeface="Wingdings" panose="05000000000000000000" pitchFamily="2" charset="2"/>
              </a:rPr>
              <a:t>Bio</a:t>
            </a:r>
            <a:r>
              <a:rPr lang="pt-BR" sz="2500" dirty="0">
                <a:sym typeface="Wingdings" panose="05000000000000000000" pitchFamily="2" charset="2"/>
              </a:rPr>
              <a:t> acumulação: Substancias como anabolizantes em geral possuem meia vida muito alta (variam de acordo com o tipo de administração, como oral de 6~8 horas e venal 48~72 horas), portanto há uma grande chance de acumular a substancia no corpo.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9"/>
          </p:nvPr>
        </p:nvSpPr>
        <p:spPr>
          <a:xfrm>
            <a:off x="1157742" y="16853662"/>
            <a:ext cx="8011772" cy="824737"/>
          </a:xfrm>
        </p:spPr>
        <p:txBody>
          <a:bodyPr/>
          <a:lstStyle/>
          <a:p>
            <a:r>
              <a:rPr lang="pt-BR"/>
              <a:t>Abstrações</a:t>
            </a:r>
            <a:endParaRPr lang="pt-BR" dirty="0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26"/>
          </p:nvPr>
        </p:nvSpPr>
        <p:spPr>
          <a:xfrm>
            <a:off x="533401" y="18008886"/>
            <a:ext cx="8995696" cy="3908759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Administração via oral apenas;</a:t>
            </a:r>
          </a:p>
          <a:p>
            <a:pPr algn="just"/>
            <a:r>
              <a:rPr lang="pt-BR" sz="2600" dirty="0"/>
              <a:t> Indicado para homens que pesam entre 70 a 90kg;</a:t>
            </a:r>
          </a:p>
          <a:p>
            <a:pPr algn="just"/>
            <a:r>
              <a:rPr lang="pt-BR" sz="2600" dirty="0"/>
              <a:t>Consideramos que o atleta no modelo é saudável e não possui nenhuma doença hepática;</a:t>
            </a:r>
          </a:p>
          <a:p>
            <a:pPr algn="just"/>
            <a:r>
              <a:rPr lang="pt-BR" sz="2600" dirty="0"/>
              <a:t>O estoque Estômago representa o sistema digestório inteiro;</a:t>
            </a:r>
          </a:p>
          <a:p>
            <a:pPr algn="just"/>
            <a:r>
              <a:rPr lang="pt-BR" sz="2600" dirty="0"/>
              <a:t>Doses constantes;</a:t>
            </a:r>
          </a:p>
          <a:p>
            <a:pPr algn="just"/>
            <a:endParaRPr lang="pt-BR" sz="2500" dirty="0"/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21"/>
          </p:nvPr>
        </p:nvSpPr>
        <p:spPr>
          <a:xfrm>
            <a:off x="11333803" y="3695262"/>
            <a:ext cx="6523900" cy="780490"/>
          </a:xfrm>
        </p:spPr>
        <p:txBody>
          <a:bodyPr/>
          <a:lstStyle/>
          <a:p>
            <a:r>
              <a:rPr lang="pt-BR" dirty="0"/>
              <a:t>Modelo utilizado</a:t>
            </a:r>
          </a:p>
        </p:txBody>
      </p:sp>
      <p:sp>
        <p:nvSpPr>
          <p:cNvPr id="70" name="Espaço Reservado para Texto 69"/>
          <p:cNvSpPr>
            <a:spLocks noGrp="1"/>
          </p:cNvSpPr>
          <p:nvPr>
            <p:ph type="body" sz="quarter" idx="40"/>
          </p:nvPr>
        </p:nvSpPr>
        <p:spPr>
          <a:xfrm>
            <a:off x="11333803" y="8271916"/>
            <a:ext cx="6523900" cy="686214"/>
          </a:xfrm>
        </p:spPr>
        <p:txBody>
          <a:bodyPr/>
          <a:lstStyle/>
          <a:p>
            <a:r>
              <a:rPr lang="pt-BR" dirty="0"/>
              <a:t>Equações diferenciais </a:t>
            </a:r>
          </a:p>
        </p:txBody>
      </p:sp>
      <p:sp>
        <p:nvSpPr>
          <p:cNvPr id="101" name="Espaço Reservado para Conteúdo 10"/>
          <p:cNvSpPr>
            <a:spLocks noGrp="1"/>
          </p:cNvSpPr>
          <p:nvPr>
            <p:ph sz="quarter" idx="23"/>
          </p:nvPr>
        </p:nvSpPr>
        <p:spPr>
          <a:xfrm>
            <a:off x="533400" y="4683903"/>
            <a:ext cx="8995697" cy="203373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200" dirty="0"/>
              <a:t>Para diferentes dose iniciais de </a:t>
            </a:r>
            <a:r>
              <a:rPr lang="pt-BR" sz="3200" dirty="0" err="1"/>
              <a:t>Dianabol</a:t>
            </a:r>
            <a:r>
              <a:rPr lang="pt-BR" sz="3200" dirty="0"/>
              <a:t> no primeiro ciclo, qual deve ser a administração do fármaco para um ganho que obedeça a janela terapêutica ?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>
          <a:xfrm>
            <a:off x="11333803" y="13717882"/>
            <a:ext cx="6523900" cy="693853"/>
          </a:xfrm>
        </p:spPr>
        <p:txBody>
          <a:bodyPr/>
          <a:lstStyle/>
          <a:p>
            <a:r>
              <a:rPr lang="pt-BR" dirty="0"/>
              <a:t>Efeito da 1.ª dose </a:t>
            </a:r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1"/>
          </p:nvPr>
        </p:nvSpPr>
        <p:spPr>
          <a:xfrm>
            <a:off x="20110846" y="3683766"/>
            <a:ext cx="8830270" cy="791986"/>
          </a:xfrm>
        </p:spPr>
        <p:txBody>
          <a:bodyPr/>
          <a:lstStyle/>
          <a:p>
            <a:r>
              <a:rPr lang="pt-BR"/>
              <a:t>Experimento com 10 mg e 41 mg</a:t>
            </a:r>
            <a:endParaRPr lang="pt-BR" dirty="0"/>
          </a:p>
        </p:txBody>
      </p:sp>
      <p:pic>
        <p:nvPicPr>
          <p:cNvPr id="110" name="Espaço Reservado para Conteúdo 109"/>
          <p:cNvPicPr>
            <a:picLocks noGrp="1" noChangeAspect="1"/>
          </p:cNvPicPr>
          <p:nvPr>
            <p:ph sz="quarter" idx="3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/>
          <a:stretch/>
        </p:blipFill>
        <p:spPr>
          <a:xfrm>
            <a:off x="21200437" y="4776281"/>
            <a:ext cx="6548590" cy="3116350"/>
          </a:xfrm>
        </p:spPr>
      </p:pic>
      <p:sp>
        <p:nvSpPr>
          <p:cNvPr id="71" name="Espaço Reservado para Texto 70"/>
          <p:cNvSpPr>
            <a:spLocks noGrp="1"/>
          </p:cNvSpPr>
          <p:nvPr>
            <p:ph type="body" sz="quarter" idx="41"/>
          </p:nvPr>
        </p:nvSpPr>
        <p:spPr>
          <a:xfrm>
            <a:off x="19769143" y="11719794"/>
            <a:ext cx="9110656" cy="841472"/>
          </a:xfrm>
        </p:spPr>
        <p:txBody>
          <a:bodyPr/>
          <a:lstStyle/>
          <a:p>
            <a:r>
              <a:rPr lang="pt-BR"/>
              <a:t>Conclusão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42"/>
          </p:nvPr>
        </p:nvSpPr>
        <p:spPr>
          <a:xfrm>
            <a:off x="19681046" y="12563434"/>
            <a:ext cx="9260070" cy="2822351"/>
          </a:xfrm>
        </p:spPr>
        <p:txBody>
          <a:bodyPr>
            <a:noAutofit/>
          </a:bodyPr>
          <a:lstStyle/>
          <a:p>
            <a:r>
              <a:rPr lang="pt-BR" sz="2048" dirty="0"/>
              <a:t>Para doses abaixo de 10 mg/dia não há ganhos significativos, assim como acima de 41 mg/dia há grandes chances de o atleta desenvolver uma patologia.</a:t>
            </a:r>
          </a:p>
          <a:p>
            <a:r>
              <a:rPr lang="pt-BR" sz="2048" dirty="0"/>
              <a:t>O modelo possui a seguinte limitação: A literatura indica a divisão de doses ao longo do dia dependendo da concentração, porém o modelo considera uma dose única ao longo do dia, portanto o gráfico muda, apresentando outros resultados.</a:t>
            </a:r>
          </a:p>
          <a:p>
            <a:r>
              <a:rPr lang="pt-BR" sz="2048" dirty="0"/>
              <a:t>Por final, ao procurar na literatura, pode-se achar o gráfico com um comportamento similar ao do modelo, validando assim a hipótese: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34"/>
          </p:nvPr>
        </p:nvSpPr>
        <p:spPr>
          <a:xfrm>
            <a:off x="19688073" y="19233058"/>
            <a:ext cx="9191725" cy="995498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35"/>
          </p:nvPr>
        </p:nvSpPr>
        <p:spPr>
          <a:xfrm>
            <a:off x="19688074" y="20070399"/>
            <a:ext cx="7453044" cy="951405"/>
          </a:xfrm>
        </p:spPr>
        <p:txBody>
          <a:bodyPr>
            <a:noAutofit/>
          </a:bodyPr>
          <a:lstStyle/>
          <a:p>
            <a:r>
              <a:rPr lang="pt-BR" sz="2048" dirty="0"/>
              <a:t>Todos os links no GitHub.</a:t>
            </a:r>
          </a:p>
          <a:p>
            <a:r>
              <a:rPr lang="pt-BR" sz="2048" dirty="0">
                <a:hlinkClick r:id="rId4" action="ppaction://hlinkfile"/>
              </a:rPr>
              <a:t>https://github.com/AntonioAndraues/ProjetoModSim/blob/master/Links</a:t>
            </a:r>
            <a:endParaRPr lang="pt-BR" sz="2048" dirty="0"/>
          </a:p>
        </p:txBody>
      </p:sp>
      <p:pic>
        <p:nvPicPr>
          <p:cNvPr id="14" name="Espaço Reservado para Imagem 13"/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82" b="38682"/>
          <a:stretch>
            <a:fillRect/>
          </a:stretch>
        </p:blipFill>
        <p:spPr/>
      </p:pic>
      <p:cxnSp>
        <p:nvCxnSpPr>
          <p:cNvPr id="27" name="Conector reto 26"/>
          <p:cNvCxnSpPr>
            <a:cxnSpLocks/>
          </p:cNvCxnSpPr>
          <p:nvPr/>
        </p:nvCxnSpPr>
        <p:spPr>
          <a:xfrm>
            <a:off x="10359419" y="3784236"/>
            <a:ext cx="0" cy="177159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>
            <a:off x="19135919" y="3469713"/>
            <a:ext cx="221116" cy="1773516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ítulo 3"/>
          <p:cNvSpPr txBox="1">
            <a:spLocks/>
          </p:cNvSpPr>
          <p:nvPr/>
        </p:nvSpPr>
        <p:spPr bwMode="auto">
          <a:xfrm>
            <a:off x="2738521" y="1336479"/>
            <a:ext cx="16125608" cy="621541"/>
          </a:xfrm>
          <a:prstGeom prst="rect">
            <a:avLst/>
          </a:prstGeom>
        </p:spPr>
        <p:txBody>
          <a:bodyPr vert="horz" lIns="67557" tIns="33778" rIns="67557" bIns="33778" rtlCol="0" anchor="b">
            <a:normAutofit/>
          </a:bodyPr>
          <a:lstStyle>
            <a:lvl1pPr algn="l" defTabSz="285124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71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989" dirty="0"/>
              <a:t>Estudo Farmacocinético de Anabolizantes</a:t>
            </a:r>
          </a:p>
        </p:txBody>
      </p:sp>
      <p:pic>
        <p:nvPicPr>
          <p:cNvPr id="93" name="Imagem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308" y="4863217"/>
            <a:ext cx="7327834" cy="3221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tângulo 99"/>
              <p:cNvSpPr/>
              <p:nvPr/>
            </p:nvSpPr>
            <p:spPr>
              <a:xfrm>
                <a:off x="10576352" y="10887316"/>
                <a:ext cx="7530986" cy="920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3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36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36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836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36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36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sz="2660" dirty="0"/>
              </a:p>
            </p:txBody>
          </p:sp>
        </mc:Choice>
        <mc:Fallback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52" y="10887316"/>
                <a:ext cx="7530986" cy="9207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tângulo 105"/>
              <p:cNvSpPr/>
              <p:nvPr/>
            </p:nvSpPr>
            <p:spPr>
              <a:xfrm>
                <a:off x="11133271" y="9593366"/>
                <a:ext cx="5433939" cy="920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3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36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36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836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36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2660" dirty="0"/>
              </a:p>
            </p:txBody>
          </p:sp>
        </mc:Choice>
        <mc:Fallback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271" y="9593366"/>
                <a:ext cx="5433939" cy="9207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tângulo 106"/>
              <p:cNvSpPr/>
              <p:nvPr/>
            </p:nvSpPr>
            <p:spPr>
              <a:xfrm>
                <a:off x="11841024" y="12181264"/>
                <a:ext cx="5227658" cy="921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3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36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36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836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36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836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36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836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836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sz="2836" dirty="0"/>
              </a:p>
            </p:txBody>
          </p:sp>
        </mc:Choice>
        <mc:Fallback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1024" y="12181264"/>
                <a:ext cx="5227658" cy="9218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Imagem 1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" r="3988"/>
          <a:stretch/>
        </p:blipFill>
        <p:spPr>
          <a:xfrm>
            <a:off x="21200437" y="8207388"/>
            <a:ext cx="6548590" cy="3445187"/>
          </a:xfrm>
          <a:prstGeom prst="rect">
            <a:avLst/>
          </a:prstGeom>
        </p:spPr>
      </p:pic>
      <p:pic>
        <p:nvPicPr>
          <p:cNvPr id="114" name="Imagem 1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354" y="15656822"/>
            <a:ext cx="8005662" cy="546660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6"/>
          <a:stretch/>
        </p:blipFill>
        <p:spPr>
          <a:xfrm>
            <a:off x="20540440" y="16408539"/>
            <a:ext cx="7208587" cy="2628672"/>
          </a:xfrm>
          <a:prstGeom prst="rect">
            <a:avLst/>
          </a:prstGeom>
        </p:spPr>
      </p:pic>
      <p:sp>
        <p:nvSpPr>
          <p:cNvPr id="82" name="CaixaDeTexto 81"/>
          <p:cNvSpPr txBox="1"/>
          <p:nvPr/>
        </p:nvSpPr>
        <p:spPr>
          <a:xfrm>
            <a:off x="11388000" y="14691858"/>
            <a:ext cx="6719339" cy="103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48" dirty="0"/>
              <a:t>Primeira iteração, a partir de uma dose inicial,` comprovando a acumulação do anabólico no corpo:</a:t>
            </a:r>
          </a:p>
          <a:p>
            <a:r>
              <a:rPr lang="pt-BR" sz="2048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ôster científico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D6C1C5D-9D7A-4712-B6DD-8932D6618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Office PowerPoint</Application>
  <PresentationFormat>Personalizar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Pôster científico</vt:lpstr>
      <vt:lpstr>MODELAGEM E SIMULAÇÃO DO MUNDO FISICO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2017-04-27T19:00:19Z</dcterms:created>
  <dcterms:modified xsi:type="dcterms:W3CDTF">2017-05-02T14:21:18Z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