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35800" cy="27143075"/>
  <p:notesSz cx="6858000" cy="9144000"/>
  <p:defaultTextStyle>
    <a:defPPr>
      <a:defRPr lang="en-US"/>
    </a:defPPr>
    <a:lvl1pPr marL="0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23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469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7705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6938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17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540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4643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387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>
        <p:scale>
          <a:sx n="41" d="100"/>
          <a:sy n="41" d="100"/>
        </p:scale>
        <p:origin x="1662" y="-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30/04/2017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3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7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0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94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7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1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14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8799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85913" y="1143000"/>
            <a:ext cx="36861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2739888" y="3"/>
            <a:ext cx="9683917" cy="2714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7114" rIns="167114" rtlCol="0" anchor="t"/>
          <a:lstStyle/>
          <a:p>
            <a:pPr>
              <a:spcBef>
                <a:spcPts val="731"/>
              </a:spcBef>
              <a:buSzPct val="100000"/>
            </a:pPr>
            <a:r>
              <a:rPr lang="pt-BR" sz="5849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73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83"/>
              </a:spcBef>
              <a:buSzPct val="100000"/>
            </a:pPr>
            <a:endParaRPr lang="pt-BR" sz="4021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731"/>
              </a:spcBef>
              <a:buSzPct val="100000"/>
            </a:pPr>
            <a:r>
              <a:rPr lang="pt-BR" sz="536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73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4021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461"/>
              </a:spcBef>
              <a:buSzPct val="100000"/>
            </a:pPr>
            <a:r>
              <a:rPr lang="pt-BR" sz="4021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855955" y="3375660"/>
            <a:ext cx="22299030" cy="53293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94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461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844683" y="4674645"/>
            <a:ext cx="9460441" cy="105556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44683" y="5865922"/>
            <a:ext cx="9460441" cy="2253161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731"/>
              </a:spcBef>
              <a:buFont typeface="Arial" panose="020B0604020202020204" pitchFamily="34" charset="0"/>
              <a:buNone/>
              <a:defRPr sz="2681" baseline="0"/>
            </a:lvl1pPr>
            <a:lvl2pPr marL="348207" indent="-348207">
              <a:spcBef>
                <a:spcPts val="731"/>
              </a:spcBef>
              <a:buFont typeface="Arial" panose="020B0604020202020204" pitchFamily="34" charset="0"/>
              <a:buChar char="•"/>
              <a:defRPr sz="2681"/>
            </a:lvl2pPr>
            <a:lvl3pPr marL="348207" indent="-348207">
              <a:spcBef>
                <a:spcPts val="731"/>
              </a:spcBef>
              <a:buFont typeface="Arial" panose="020B0604020202020204" pitchFamily="34" charset="0"/>
              <a:buChar char="•"/>
              <a:defRPr sz="2681"/>
            </a:lvl3pPr>
            <a:lvl4pPr marL="0" indent="0">
              <a:spcBef>
                <a:spcPts val="731"/>
              </a:spcBef>
              <a:buNone/>
              <a:defRPr sz="2681"/>
            </a:lvl4pPr>
            <a:lvl5pPr marL="0" indent="0">
              <a:spcBef>
                <a:spcPts val="731"/>
              </a:spcBef>
              <a:buNone/>
              <a:defRPr sz="2681"/>
            </a:lvl5pPr>
            <a:lvl6pPr marL="0" indent="0">
              <a:spcBef>
                <a:spcPts val="731"/>
              </a:spcBef>
              <a:buNone/>
              <a:defRPr sz="2681"/>
            </a:lvl6pPr>
            <a:lvl7pPr marL="0" indent="0">
              <a:spcBef>
                <a:spcPts val="731"/>
              </a:spcBef>
              <a:buNone/>
              <a:defRPr sz="2681"/>
            </a:lvl7pPr>
            <a:lvl8pPr marL="0" indent="0">
              <a:spcBef>
                <a:spcPts val="731"/>
              </a:spcBef>
              <a:buNone/>
              <a:defRPr sz="2681"/>
            </a:lvl8pPr>
            <a:lvl9pPr marL="0" indent="0">
              <a:spcBef>
                <a:spcPts val="731"/>
              </a:spcBef>
              <a:buNone/>
              <a:defRPr sz="2681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844683" y="8655628"/>
            <a:ext cx="9460441" cy="105556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844683" y="9786588"/>
            <a:ext cx="9460441" cy="2314947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844683" y="1232748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844683" y="13556460"/>
            <a:ext cx="9460441" cy="4969981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844683" y="1887197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844683" y="20063259"/>
            <a:ext cx="9460441" cy="601671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1487681" y="467464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1487681" y="5865927"/>
            <a:ext cx="9460441" cy="5603319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1487681" y="11814778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1487681" y="13006057"/>
            <a:ext cx="9460441" cy="5520382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1487681" y="1887197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1487681" y="20063259"/>
            <a:ext cx="9460441" cy="601671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2096890" y="4674640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2096890" y="5865927"/>
            <a:ext cx="9460441" cy="603179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2096890" y="12298120"/>
            <a:ext cx="9460441" cy="3742340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2096890" y="1629949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2096890" y="17490782"/>
            <a:ext cx="9460441" cy="3582521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2096890" y="21209297"/>
            <a:ext cx="9460441" cy="100529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9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656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2096890" y="22400579"/>
            <a:ext cx="9460441" cy="3679395"/>
          </a:xfrm>
        </p:spPr>
        <p:txBody>
          <a:bodyPr lIns="91440" tIns="182880"/>
          <a:lstStyle>
            <a:lvl1pPr>
              <a:defRPr sz="1950" baseline="0"/>
            </a:lvl1pPr>
            <a:lvl2pPr>
              <a:defRPr sz="1706"/>
            </a:lvl2pPr>
            <a:lvl3pPr>
              <a:defRPr sz="1706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3848207" y="6"/>
            <a:ext cx="8587603" cy="3168312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76" userDrawn="1">
          <p15:clr>
            <a:srgbClr val="A4A3A4"/>
          </p15:clr>
        </p15:guide>
        <p15:guide id="2" pos="1365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7" y="5"/>
            <a:ext cx="32435800" cy="4146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4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55952" y="565535"/>
            <a:ext cx="22299613" cy="2450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5949" y="4963664"/>
            <a:ext cx="30735173" cy="1948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44683" y="26480383"/>
            <a:ext cx="7298056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30/04/2017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142741" y="26480383"/>
            <a:ext cx="16150324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4293065" y="26480383"/>
            <a:ext cx="7298056" cy="376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7" y="3204393"/>
            <a:ext cx="32435800" cy="9424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4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7" y="3204391"/>
            <a:ext cx="324358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674224" rtl="0" eaLnBrk="1" latinLnBrk="0" hangingPunct="1">
        <a:lnSpc>
          <a:spcPct val="90000"/>
        </a:lnSpc>
        <a:spcBef>
          <a:spcPct val="0"/>
        </a:spcBef>
        <a:buNone/>
        <a:defRPr sz="7008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8566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668557" indent="-278566" algn="l" defTabSz="2674224" rtl="0" eaLnBrk="1" latinLnBrk="0" hangingPunct="1">
        <a:lnSpc>
          <a:spcPct val="100000"/>
        </a:lnSpc>
        <a:spcBef>
          <a:spcPts val="731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113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224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337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8451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5561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2675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59786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6898" algn="l" defTabSz="2674224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550" userDrawn="1">
          <p15:clr>
            <a:srgbClr val="A4A3A4"/>
          </p15:clr>
        </p15:guide>
        <p15:guide id="2" pos="532" userDrawn="1">
          <p15:clr>
            <a:srgbClr val="A4A3A4"/>
          </p15:clr>
        </p15:guide>
        <p15:guide id="3" pos="19900" userDrawn="1">
          <p15:clr>
            <a:srgbClr val="A4A3A4"/>
          </p15:clr>
        </p15:guide>
        <p15:guide id="4" pos="1021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hyperlink" Target="../Downloads/ProjetoModSim_Links%20at%20master%20&#183;%20AntonioAndraues_ProjetoModSim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8187" y="165764"/>
            <a:ext cx="19519600" cy="1185635"/>
          </a:xfrm>
        </p:spPr>
        <p:txBody>
          <a:bodyPr>
            <a:normAutofit fontScale="90000"/>
          </a:bodyPr>
          <a:lstStyle/>
          <a:p>
            <a:r>
              <a:rPr lang="pt-BR" dirty="0"/>
              <a:t>MODELAGEM E SIMULAÇÃO DO MUNDO FISICO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855955" y="3375660"/>
            <a:ext cx="22299030" cy="532936"/>
          </a:xfrm>
        </p:spPr>
        <p:txBody>
          <a:bodyPr/>
          <a:lstStyle/>
          <a:p>
            <a:r>
              <a:rPr lang="pt-BR" sz="3600" dirty="0"/>
              <a:t>Antônio </a:t>
            </a:r>
            <a:r>
              <a:rPr lang="pt-BR" sz="3600" dirty="0" err="1"/>
              <a:t>Andraues</a:t>
            </a:r>
            <a:r>
              <a:rPr lang="pt-BR" sz="3600" dirty="0"/>
              <a:t>    |   João Gabriel       </a:t>
            </a:r>
            <a:r>
              <a:rPr lang="pt-BR" sz="4000" dirty="0"/>
              <a:t>|       1”B</a:t>
            </a:r>
            <a:endParaRPr lang="pt-BR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753344" y="4679017"/>
            <a:ext cx="8290165" cy="1055562"/>
          </a:xfrm>
        </p:spPr>
        <p:txBody>
          <a:bodyPr/>
          <a:lstStyle/>
          <a:p>
            <a:r>
              <a:rPr lang="pt-BR"/>
              <a:t>Pergunta</a:t>
            </a:r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842163" y="8737306"/>
            <a:ext cx="8281042" cy="779861"/>
          </a:xfrm>
        </p:spPr>
        <p:txBody>
          <a:bodyPr/>
          <a:lstStyle/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753344" y="10303880"/>
            <a:ext cx="8281042" cy="265294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700" dirty="0"/>
              <a:t>O uso de anabolizantes está muito difundido nos atletas de alta performance. Com isso pensamos em modelar a administração de um anabólico </a:t>
            </a:r>
            <a:r>
              <a:rPr lang="en-US" sz="3700" dirty="0" err="1"/>
              <a:t>Dianabol</a:t>
            </a:r>
            <a:r>
              <a:rPr lang="en-US" sz="3700" dirty="0"/>
              <a:t> (7a-methyl-17b-hydroxy-1,4-androstadien-3-one)</a:t>
            </a:r>
            <a:r>
              <a:rPr lang="pt-BR" sz="3700" dirty="0"/>
              <a:t> com o principal intuito de informar aos atletas as doses diárias e a sua acumulação em função da toxicidade.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732576" y="13343822"/>
            <a:ext cx="8281042" cy="742726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836715" y="14873981"/>
            <a:ext cx="8281042" cy="448426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3100" dirty="0"/>
              <a:t>Para início desse projeto você deve ter em mente alguns fatores:</a:t>
            </a:r>
          </a:p>
          <a:p>
            <a:pPr algn="just"/>
            <a:r>
              <a:rPr lang="pt-BR" sz="3100" dirty="0">
                <a:sym typeface="Wingdings" panose="05000000000000000000" pitchFamily="2" charset="2"/>
              </a:rPr>
              <a:t>Janela terapêutica Todos os anabolizantes são </a:t>
            </a:r>
            <a:r>
              <a:rPr lang="pt-BR" sz="3100" dirty="0" err="1">
                <a:sym typeface="Wingdings" panose="05000000000000000000" pitchFamily="2" charset="2"/>
              </a:rPr>
              <a:t>Hepatotóxicos</a:t>
            </a:r>
            <a:r>
              <a:rPr lang="pt-BR" sz="3100" dirty="0">
                <a:sym typeface="Wingdings" panose="05000000000000000000" pitchFamily="2" charset="2"/>
              </a:rPr>
              <a:t>, portanto para nossa simulação consideramos que a faixa ideal do uso oscila entre 25mg100mg da concentração de anabolizante no sangue.</a:t>
            </a:r>
          </a:p>
          <a:p>
            <a:pPr algn="just"/>
            <a:r>
              <a:rPr lang="pt-BR" sz="3100" dirty="0" err="1">
                <a:sym typeface="Wingdings" panose="05000000000000000000" pitchFamily="2" charset="2"/>
              </a:rPr>
              <a:t>Bio</a:t>
            </a:r>
            <a:r>
              <a:rPr lang="pt-BR" sz="3100" dirty="0">
                <a:sym typeface="Wingdings" panose="05000000000000000000" pitchFamily="2" charset="2"/>
              </a:rPr>
              <a:t> acumulação: Substancias como anabolizantes em geral possuem meia vida muito alta (variam de acordo com o tipo de administração, como oral de 6~8 horas e venal 48~72 horas), portanto há uma grande chance de acumular a substancia no corpo.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732576" y="20252527"/>
            <a:ext cx="8198826" cy="1005299"/>
          </a:xfrm>
        </p:spPr>
        <p:txBody>
          <a:bodyPr/>
          <a:lstStyle/>
          <a:p>
            <a:r>
              <a:rPr lang="pt-BR"/>
              <a:t>Abstrações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762467" y="21722259"/>
            <a:ext cx="8198826" cy="31936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Administração via oral apenas;</a:t>
            </a:r>
          </a:p>
          <a:p>
            <a:pPr algn="just"/>
            <a:r>
              <a:rPr lang="pt-BR" sz="2800" dirty="0"/>
              <a:t> Indicado para homens que pesam entre 70 a 90kg;</a:t>
            </a:r>
          </a:p>
          <a:p>
            <a:pPr algn="just"/>
            <a:r>
              <a:rPr lang="pt-BR" sz="2800" dirty="0"/>
              <a:t>Consideramos que o atleta no modelo é saudável e não possui nenhuma doença hepática;</a:t>
            </a:r>
          </a:p>
          <a:p>
            <a:pPr algn="just"/>
            <a:r>
              <a:rPr lang="pt-BR" sz="2800" dirty="0"/>
              <a:t>O estoque Estômago representa o sistema digestório inteiro;</a:t>
            </a:r>
          </a:p>
          <a:p>
            <a:pPr algn="just"/>
            <a:r>
              <a:rPr lang="pt-BR" sz="2800" dirty="0"/>
              <a:t>Doses constantes;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11389584" y="4690541"/>
            <a:ext cx="8281042" cy="990707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11389584" y="10499868"/>
            <a:ext cx="8281042" cy="871038"/>
          </a:xfrm>
        </p:spPr>
        <p:txBody>
          <a:bodyPr/>
          <a:lstStyle/>
          <a:p>
            <a:r>
              <a:rPr lang="pt-BR" dirty="0"/>
              <a:t>Equações diferenciais </a:t>
            </a:r>
          </a:p>
        </p:txBody>
      </p:sp>
      <p:sp>
        <p:nvSpPr>
          <p:cNvPr id="101" name="Espaço Reservado para Conteúdo 10"/>
          <p:cNvSpPr>
            <a:spLocks noGrp="1"/>
          </p:cNvSpPr>
          <p:nvPr>
            <p:ph sz="quarter" idx="23"/>
          </p:nvPr>
        </p:nvSpPr>
        <p:spPr>
          <a:xfrm>
            <a:off x="855955" y="6119213"/>
            <a:ext cx="8281042" cy="1979375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Para diferentes dose iniciais de </a:t>
            </a:r>
            <a:r>
              <a:rPr lang="pt-BR" sz="2800" dirty="0" err="1"/>
              <a:t>Dianabol</a:t>
            </a:r>
            <a:r>
              <a:rPr lang="pt-BR" sz="2800" dirty="0"/>
              <a:t> no primeiro ciclo, qual deve ser a administração do fármaco para um ganho que obedeça a janela terapêutica ?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1389584" y="17412645"/>
            <a:ext cx="8281042" cy="880735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/>
              <a:t>Experimento com 10 mg e 41 mg</a:t>
            </a:r>
            <a:endParaRPr lang="pt-BR" dirty="0"/>
          </a:p>
        </p:txBody>
      </p:sp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570" y="5978759"/>
            <a:ext cx="6137526" cy="3966610"/>
          </a:xfrm>
        </p:spPr>
      </p:pic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22096890" y="14876393"/>
            <a:ext cx="9460441" cy="1005299"/>
          </a:xfrm>
        </p:spPr>
        <p:txBody>
          <a:bodyPr/>
          <a:lstStyle/>
          <a:p>
            <a:r>
              <a:rPr lang="pt-BR"/>
              <a:t>Conclusão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21985066" y="15947258"/>
            <a:ext cx="9460441" cy="3582521"/>
          </a:xfrm>
        </p:spPr>
        <p:txBody>
          <a:bodyPr>
            <a:noAutofit/>
          </a:bodyPr>
          <a:lstStyle/>
          <a:p>
            <a:r>
              <a:rPr lang="pt-BR" sz="2600" dirty="0"/>
              <a:t>Para doses abaixo de 10 mg/dia não há ganhos significativos, assim como acima de 41 mg/dia há grandes chances de o atleta desenvolver uma patologia.</a:t>
            </a:r>
          </a:p>
          <a:p>
            <a:r>
              <a:rPr lang="pt-BR" sz="2600" dirty="0"/>
              <a:t>O modelo possui a seguinte limitação: A literatura indica a divisão de doses ao longo do dia dependendo da concentração, porém o modelo considera uma dose única ao longo do dia, portanto o gráfico muda, apresentando outros resultados.</a:t>
            </a:r>
          </a:p>
          <a:p>
            <a:r>
              <a:rPr lang="pt-BR" sz="2600" dirty="0"/>
              <a:t>Por final, ao procurar na literatura, pode-se achar o gráfico com um comportamento similar ao do modelo, validando assim a hipótese: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1993987" y="24413276"/>
            <a:ext cx="9460441" cy="1005299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21993988" y="25476146"/>
            <a:ext cx="9460441" cy="1207656"/>
          </a:xfrm>
        </p:spPr>
        <p:txBody>
          <a:bodyPr>
            <a:noAutofit/>
          </a:bodyPr>
          <a:lstStyle/>
          <a:p>
            <a:r>
              <a:rPr lang="pt-BR" sz="2600" dirty="0"/>
              <a:t>Todos os links no GitHub.</a:t>
            </a:r>
          </a:p>
          <a:p>
            <a:r>
              <a:rPr lang="pt-BR" sz="2600" dirty="0">
                <a:hlinkClick r:id="rId4" action="ppaction://hlinkfile"/>
              </a:rPr>
              <a:t>https://github.com/AntonioAndraues/ProjetoModSim/blob/master/Links</a:t>
            </a:r>
            <a:endParaRPr lang="pt-BR" sz="2600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2" b="38682"/>
          <a:stretch>
            <a:fillRect/>
          </a:stretch>
        </p:blipFill>
        <p:spPr/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10152759" y="4428686"/>
            <a:ext cx="0" cy="224874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21293114" y="4404242"/>
            <a:ext cx="280671" cy="225119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ítulo 3"/>
          <p:cNvSpPr txBox="1">
            <a:spLocks/>
          </p:cNvSpPr>
          <p:nvPr/>
        </p:nvSpPr>
        <p:spPr bwMode="auto">
          <a:xfrm>
            <a:off x="479254" y="1696444"/>
            <a:ext cx="20468868" cy="788947"/>
          </a:xfrm>
          <a:prstGeom prst="rect">
            <a:avLst/>
          </a:prstGeom>
        </p:spPr>
        <p:txBody>
          <a:bodyPr vert="horz" lIns="85753" tIns="42876" rIns="85753" bIns="42876" rtlCol="0" anchor="b">
            <a:normAutofit/>
          </a:bodyPr>
          <a:lstStyle>
            <a:lvl1pPr algn="l" defTabSz="285124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71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64" dirty="0"/>
              <a:t>Estudo Farmacocinético de Anabolizantes</a:t>
            </a:r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22" y="6173073"/>
            <a:ext cx="9301507" cy="4089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10428121" y="13819696"/>
                <a:ext cx="9559376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376" dirty="0"/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121" y="13819696"/>
                <a:ext cx="9559376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tângulo 105"/>
              <p:cNvSpPr/>
              <p:nvPr/>
            </p:nvSpPr>
            <p:spPr>
              <a:xfrm>
                <a:off x="11135039" y="12177235"/>
                <a:ext cx="6897512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376" dirty="0"/>
              </a:p>
            </p:txBody>
          </p:sp>
        </mc:Choice>
        <mc:Fallback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039" y="12177235"/>
                <a:ext cx="6897512" cy="11441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tângulo 106"/>
              <p:cNvSpPr/>
              <p:nvPr/>
            </p:nvSpPr>
            <p:spPr>
              <a:xfrm>
                <a:off x="12033419" y="15462157"/>
                <a:ext cx="6635672" cy="1145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419" y="15462157"/>
                <a:ext cx="6635672" cy="1145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r="2485"/>
          <a:stretch/>
        </p:blipFill>
        <p:spPr>
          <a:xfrm>
            <a:off x="22294649" y="10348238"/>
            <a:ext cx="6675371" cy="4360863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13" y="20349406"/>
            <a:ext cx="7055278" cy="481764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6"/>
          <a:stretch/>
        </p:blipFill>
        <p:spPr>
          <a:xfrm>
            <a:off x="22001387" y="20755176"/>
            <a:ext cx="9453041" cy="3484656"/>
          </a:xfrm>
          <a:prstGeom prst="rect">
            <a:avLst/>
          </a:prstGeom>
        </p:spPr>
      </p:pic>
      <p:sp>
        <p:nvSpPr>
          <p:cNvPr id="82" name="CaixaDeTexto 81"/>
          <p:cNvSpPr txBox="1"/>
          <p:nvPr/>
        </p:nvSpPr>
        <p:spPr>
          <a:xfrm>
            <a:off x="11458376" y="18648951"/>
            <a:ext cx="8529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Primeira iteração, a partir de uma dose inicial, comprovando a acumulação do anabólico no corpo:</a:t>
            </a:r>
          </a:p>
          <a:p>
            <a:r>
              <a:rPr lang="pt-BR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Pôster científico</vt:lpstr>
      <vt:lpstr>MODELAGEM E SIMULAÇÃO DO MUNDO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2017-05-02T12:03:59Z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