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37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3228480"/>
            <a:ext cx="852012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11760" y="3907800"/>
            <a:ext cx="852012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11760" y="3228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7840" y="3228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11760" y="390780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7840" y="390780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11760" y="322848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192480" y="322848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73200" y="322848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11760" y="390780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192480" y="390780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73200" y="390780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3228480"/>
            <a:ext cx="8520120" cy="1300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3228480"/>
            <a:ext cx="852012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322848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7840" y="322848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1039680"/>
            <a:ext cx="8520120" cy="9763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3228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840" y="322848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11760" y="390780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11760" y="3228480"/>
            <a:ext cx="8520120" cy="1300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322848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3228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840" y="390780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3228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3228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3907800"/>
            <a:ext cx="852012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3228480"/>
            <a:ext cx="852012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1760" y="3907800"/>
            <a:ext cx="852012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3228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3228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11760" y="390780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7840" y="390780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322848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92480" y="322848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73200" y="322848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311760" y="390780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192480" y="390780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73200" y="390780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311760" y="3228480"/>
            <a:ext cx="8520120" cy="1300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11760" y="3228480"/>
            <a:ext cx="852012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11760" y="322848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7840" y="322848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3228480"/>
            <a:ext cx="852012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311760" y="1039680"/>
            <a:ext cx="8520120" cy="9763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11760" y="3228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7840" y="322848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311760" y="390780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11760" y="322848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7840" y="3228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7840" y="390780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11760" y="3228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7840" y="3228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11760" y="3907800"/>
            <a:ext cx="852012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1760" y="3228480"/>
            <a:ext cx="852012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311760" y="3907800"/>
            <a:ext cx="852012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11760" y="3228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7840" y="3228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311760" y="390780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7840" y="390780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11760" y="322848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192480" y="322848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73200" y="322848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311760" y="390780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192480" y="390780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73200" y="390780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311760" y="3228480"/>
            <a:ext cx="8520120" cy="1300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311760" y="3228480"/>
            <a:ext cx="852012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11760" y="322848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7840" y="322848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311760" y="322848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7840" y="322848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311760" y="1039680"/>
            <a:ext cx="8520120" cy="9763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11760" y="3228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7840" y="322848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311760" y="390780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311760" y="322848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7840" y="3228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7840" y="390780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311760" y="3228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7840" y="3228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311760" y="3907800"/>
            <a:ext cx="852012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311760" y="3228480"/>
            <a:ext cx="852012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11760" y="3907800"/>
            <a:ext cx="852012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311760" y="3228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7840" y="3228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311760" y="390780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677840" y="390780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311760" y="322848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192480" y="322848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73200" y="322848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311760" y="390780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192480" y="390780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6073200" y="390780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311760" y="3228480"/>
            <a:ext cx="8520120" cy="1300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311760" y="3228480"/>
            <a:ext cx="852012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311760" y="322848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7840" y="322848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311760" y="1039680"/>
            <a:ext cx="8520120" cy="9763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311760" y="3228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7840" y="322848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311760" y="390780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311760" y="322848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7840" y="3228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677840" y="390780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311760" y="3228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7840" y="3228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311760" y="3907800"/>
            <a:ext cx="852012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311760" y="3228480"/>
            <a:ext cx="852012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311760" y="3907800"/>
            <a:ext cx="852012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311760" y="3228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7840" y="3228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311760" y="390780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4677840" y="390780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11760" y="1039680"/>
            <a:ext cx="8520120" cy="9763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311760" y="322848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3192480" y="322848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073200" y="322848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311760" y="390780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3192480" y="390780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6073200" y="390780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11760" y="3228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7840" y="322848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11760" y="390780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1760" y="322848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7840" y="3228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7840" y="390780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11760" y="3228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7840" y="3228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11760" y="3907800"/>
            <a:ext cx="852012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171144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641880" y="3597480"/>
            <a:ext cx="389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b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47FF1D11-56B6-46B7-9BC9-5469A2BF2199}" type="slidenum">
              <a:rPr b="0" lang="es-ES" sz="1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&lt;número&gt;</a:t>
            </a:fld>
            <a:endParaRPr b="0" lang="es-ES" sz="10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a69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0376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D7F62E59-8B49-4A37-94D6-3FEC6D41690E}" type="slidenum">
              <a:rPr b="0" lang="es-ES" sz="1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&lt;número&gt;</a:t>
            </a:fld>
            <a:endParaRPr b="0" lang="es-ES" sz="10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41880" y="3597480"/>
            <a:ext cx="389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26a69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D2BCE95B-4694-45EE-8D67-72F20516A9D2}" type="slidenum">
              <a:rPr b="0" lang="es-ES" sz="1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&lt;número&gt;</a:t>
            </a:fld>
            <a:endParaRPr b="0" lang="es-ES" sz="10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311760" y="1171800"/>
            <a:ext cx="3999600" cy="3396960"/>
          </a:xfrm>
          <a:prstGeom prst="rect">
            <a:avLst/>
          </a:prstGeom>
        </p:spPr>
        <p:txBody>
          <a:bodyPr lIns="0" rIns="0" tIns="0" bIns="0">
            <a:normAutofit fontScale="7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832280" y="1171800"/>
            <a:ext cx="3999600" cy="3396960"/>
          </a:xfrm>
          <a:prstGeom prst="rect">
            <a:avLst/>
          </a:prstGeom>
        </p:spPr>
        <p:txBody>
          <a:bodyPr lIns="0" rIns="0" tIns="0" bIns="0">
            <a:normAutofit fontScale="7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13E04E30-C5C5-4DA6-AEB2-4157B171EF09}" type="slidenum">
              <a:rPr b="0" lang="es-ES" sz="1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&lt;número&gt;</a:t>
            </a:fld>
            <a:endParaRPr b="0" lang="es-E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11760" y="1039680"/>
            <a:ext cx="8520120" cy="210600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es-ES" sz="14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xx%</a:t>
            </a:r>
            <a:endParaRPr b="0" lang="es-ES" sz="1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311760" y="3228480"/>
            <a:ext cx="8520120" cy="13003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010F80DA-4F42-4FB9-82BA-3437B5EAC698}" type="slidenum">
              <a:rPr b="0" lang="es-ES" sz="1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&lt;número&gt;</a:t>
            </a:fld>
            <a:endParaRPr b="0" lang="es-E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hyperlink" Target="https://www.w3schools.com/jsref/tryit.asp?filename=tryjsref_onbeforeprint_addeventlistener" TargetMode="External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www.w3schools.com/jsref/tryit.asp?filename=tryjsref_onafterprint_addeventlistener" TargetMode="External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hyperlink" Target="https://www.w3schools.com/jsref/tryit.asp?filename=tryjsref_onfocus_addeventlistener" TargetMode="External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s://www.w3schools.com/jsref/tryit.asp?filename=tryjsref_onclick_addeventlistener" TargetMode="External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s://www.w3schools.com/jsref/tryit.asp?filename=tryjsref_ondblclick_addeventlistener" TargetMode="External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s://www.w3schools.com/jsref/tryit.asp?filename=tryjsref_oninput_addeventlistener" TargetMode="External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s://www.w3schools.com/jsref/tryit.asp?filename=tryjsref_onkeydown_addeventlistener" TargetMode="External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hyperlink" Target="https://www.w3schools.com/jsref/tryit.asp?filename=tryjsref_onkeyup_addeventlistener" TargetMode="External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hyperlink" Target="https://www.w3schools.com/jsref/tryit.asp?filename=tryjsref_onscroll_addeventlistener" TargetMode="External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hyperlink" Target="https://www.w3schools.com/jsref/tryit.asp?filename=tryjsref_onmousedown_addeventlistener" TargetMode="External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hyperlink" Target="https://www.w3schools.com/jsref/tryit.asp?filename=tryjsref_onmouseenter_addeventlistener" TargetMode="External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hyperlink" Target="https://www.w3schools.com/jsref/tryit.asp?filename=tryjsref_onmouseenter_addeventlistener" TargetMode="External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hyperlink" Target="https://www.w3schools.com/jsref/tryit.asp?filename=tryjsref_onmousemove_addeventlistener" TargetMode="External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hyperlink" Target="https://www.w3schools.com/jsref/tryit.asp?filename=tryjsref_onmouseover_addeventlistener" TargetMode="External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hyperlink" Target="https://www.w3schools.com/jsref/tryit.asp?filename=tryjsref_onmouseover_addeventlistener" TargetMode="External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hyperlink" Target="https://www.w3schools.com/jsref/tryit.asp?filename=tryjsref_onmousedown_addeventlistener" TargetMode="External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API/Document" TargetMode="External"/><Relationship Id="rId2" Type="http://schemas.openxmlformats.org/officeDocument/2006/relationships/hyperlink" Target="https://www.w3schools.com/jsref/dom_obj_document.asp" TargetMode="External"/><Relationship Id="rId3" Type="http://schemas.openxmlformats.org/officeDocument/2006/relationships/slideLayout" Target="../slideLayouts/slideLayout40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512640" y="1893240"/>
            <a:ext cx="8118360" cy="1522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s-ES" sz="42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Document</a:t>
            </a:r>
            <a:endParaRPr b="0" lang="es-E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4136760" y="3444120"/>
            <a:ext cx="4719240" cy="12358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00000"/>
              </a:lnSpc>
              <a:buClr>
                <a:srgbClr val="b7b7b7"/>
              </a:buClr>
              <a:buFont typeface="Old Standard TT"/>
              <a:buChar char="➢"/>
            </a:pPr>
            <a:r>
              <a:rPr b="0" lang="es-ES" sz="2400" spc="-1" strike="noStrike">
                <a:solidFill>
                  <a:srgbClr val="b7b7b7"/>
                </a:solidFill>
                <a:latin typeface="Old Standard TT"/>
                <a:ea typeface="Old Standard TT"/>
              </a:rPr>
              <a:t>Rafael López Cruz</a:t>
            </a:r>
            <a:endParaRPr b="0" lang="es-E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b7b7b7"/>
              </a:buClr>
              <a:buFont typeface="Old Standard TT"/>
              <a:buChar char="➢"/>
            </a:pPr>
            <a:r>
              <a:rPr b="0" lang="es-ES" sz="2400" spc="-1" strike="noStrike">
                <a:solidFill>
                  <a:srgbClr val="b7b7b7"/>
                </a:solidFill>
                <a:latin typeface="Old Standard TT"/>
                <a:ea typeface="Old Standard TT"/>
              </a:rPr>
              <a:t>Rafael Miguel Cruz Álvarez</a:t>
            </a:r>
            <a:endParaRPr b="0" lang="es-E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b7b7b7"/>
              </a:buClr>
              <a:buFont typeface="Old Standard TT"/>
              <a:buChar char="➢"/>
            </a:pPr>
            <a:r>
              <a:rPr b="0" lang="es-ES" sz="2400" spc="-1" strike="noStrike">
                <a:solidFill>
                  <a:srgbClr val="b7b7b7"/>
                </a:solidFill>
                <a:latin typeface="Old Standard TT"/>
                <a:ea typeface="Old Standard TT"/>
              </a:rPr>
              <a:t>Fco Javier González Sabariego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282960" y="274680"/>
            <a:ext cx="6755400" cy="709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ES" sz="36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document.URL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305640" y="984240"/>
            <a:ext cx="853272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Propiedad, de solo lectura, que devuelve la URL de la página actual.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pic>
        <p:nvPicPr>
          <p:cNvPr id="226" name="Google Shape;129;p23" descr=""/>
          <p:cNvPicPr/>
          <p:nvPr/>
        </p:nvPicPr>
        <p:blipFill>
          <a:blip r:embed="rId1"/>
          <a:stretch/>
        </p:blipFill>
        <p:spPr>
          <a:xfrm>
            <a:off x="2657520" y="2012040"/>
            <a:ext cx="3828600" cy="352080"/>
          </a:xfrm>
          <a:prstGeom prst="rect">
            <a:avLst/>
          </a:prstGeom>
          <a:ln>
            <a:noFill/>
          </a:ln>
        </p:spPr>
      </p:pic>
      <p:pic>
        <p:nvPicPr>
          <p:cNvPr id="227" name="Google Shape;130;p23" descr=""/>
          <p:cNvPicPr/>
          <p:nvPr/>
        </p:nvPicPr>
        <p:blipFill>
          <a:blip r:embed="rId2"/>
          <a:stretch/>
        </p:blipFill>
        <p:spPr>
          <a:xfrm>
            <a:off x="2376360" y="2428920"/>
            <a:ext cx="4390560" cy="437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282960" y="274680"/>
            <a:ext cx="6755400" cy="709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ES" sz="36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document.cookie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305640" y="1161720"/>
            <a:ext cx="853272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Propiedad que permite leer y escribir cookies.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pic>
        <p:nvPicPr>
          <p:cNvPr id="230" name="Google Shape;151;p26" descr=""/>
          <p:cNvPicPr/>
          <p:nvPr/>
        </p:nvPicPr>
        <p:blipFill>
          <a:blip r:embed="rId1"/>
          <a:stretch/>
        </p:blipFill>
        <p:spPr>
          <a:xfrm>
            <a:off x="1514520" y="2809080"/>
            <a:ext cx="6114600" cy="418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282960" y="274680"/>
            <a:ext cx="6755400" cy="709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ES" sz="36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document.styleSheetSet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305640" y="1313280"/>
            <a:ext cx="853272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Muestra un listado de todas las hojas de estilo css disponibles.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pic>
        <p:nvPicPr>
          <p:cNvPr id="233" name="Google Shape;165;p28" descr=""/>
          <p:cNvPicPr/>
          <p:nvPr/>
        </p:nvPicPr>
        <p:blipFill>
          <a:blip r:embed="rId1"/>
          <a:stretch/>
        </p:blipFill>
        <p:spPr>
          <a:xfrm>
            <a:off x="152280" y="2571840"/>
            <a:ext cx="8838720" cy="205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512640" y="1893240"/>
            <a:ext cx="8118360" cy="1522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s-ES" sz="6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Métodos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282960" y="274680"/>
            <a:ext cx="6755400" cy="709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ES" sz="36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open() y write()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333000" y="1198800"/>
            <a:ext cx="85327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Con estos dos métodos lo que podemos hacer es con open() abrir un html y con write() escribir en caliente en el fichero.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Fichero JS: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Resultado: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marL="4572000" indent="457200"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marL="4572000" indent="457200"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pic>
        <p:nvPicPr>
          <p:cNvPr id="237" name="Google Shape;177;p30" descr=""/>
          <p:cNvPicPr/>
          <p:nvPr/>
        </p:nvPicPr>
        <p:blipFill>
          <a:blip r:embed="rId1"/>
          <a:stretch/>
        </p:blipFill>
        <p:spPr>
          <a:xfrm>
            <a:off x="208440" y="1876680"/>
            <a:ext cx="3859200" cy="2300760"/>
          </a:xfrm>
          <a:prstGeom prst="rect">
            <a:avLst/>
          </a:prstGeom>
          <a:ln>
            <a:noFill/>
          </a:ln>
        </p:spPr>
      </p:pic>
      <p:pic>
        <p:nvPicPr>
          <p:cNvPr id="238" name="Google Shape;178;p30" descr=""/>
          <p:cNvPicPr/>
          <p:nvPr/>
        </p:nvPicPr>
        <p:blipFill>
          <a:blip r:embed="rId2"/>
          <a:stretch/>
        </p:blipFill>
        <p:spPr>
          <a:xfrm>
            <a:off x="4351320" y="2116800"/>
            <a:ext cx="3066840" cy="1104480"/>
          </a:xfrm>
          <a:prstGeom prst="rect">
            <a:avLst/>
          </a:prstGeom>
          <a:ln>
            <a:noFill/>
          </a:ln>
        </p:spPr>
      </p:pic>
      <p:pic>
        <p:nvPicPr>
          <p:cNvPr id="239" name="Google Shape;179;p30" descr=""/>
          <p:cNvPicPr/>
          <p:nvPr/>
        </p:nvPicPr>
        <p:blipFill>
          <a:blip r:embed="rId3"/>
          <a:stretch/>
        </p:blipFill>
        <p:spPr>
          <a:xfrm>
            <a:off x="4152240" y="3784680"/>
            <a:ext cx="4909680" cy="116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282960" y="274680"/>
            <a:ext cx="6755400" cy="709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ES" sz="36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getElementById()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333000" y="1198800"/>
            <a:ext cx="85327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Con getElementById(), es el método que nos permite obtener un elemento del documento cuyo atributo id coincide con el parámetro proporcionado.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Ejemplo: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La Laas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42" name="Google Shape;186;p31" descr=""/>
          <p:cNvPicPr/>
          <p:nvPr/>
        </p:nvPicPr>
        <p:blipFill>
          <a:blip r:embed="rId1"/>
          <a:stretch/>
        </p:blipFill>
        <p:spPr>
          <a:xfrm>
            <a:off x="152280" y="3762720"/>
            <a:ext cx="8838720" cy="1249920"/>
          </a:xfrm>
          <a:prstGeom prst="rect">
            <a:avLst/>
          </a:prstGeom>
          <a:ln>
            <a:noFill/>
          </a:ln>
        </p:spPr>
      </p:pic>
      <p:pic>
        <p:nvPicPr>
          <p:cNvPr id="243" name="Google Shape;187;p31" descr=""/>
          <p:cNvPicPr/>
          <p:nvPr/>
        </p:nvPicPr>
        <p:blipFill>
          <a:blip r:embed="rId2"/>
          <a:stretch/>
        </p:blipFill>
        <p:spPr>
          <a:xfrm>
            <a:off x="1414440" y="2020320"/>
            <a:ext cx="6113880" cy="168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282960" y="274680"/>
            <a:ext cx="6755400" cy="709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ES" sz="36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getElementsByTagName()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333000" y="1198800"/>
            <a:ext cx="853272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Con getElementsByTagName</a:t>
            </a:r>
            <a:r>
              <a:rPr b="0" lang="es-ES" sz="18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(),</a:t>
            </a: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devuelve la lista de elementos con el mismo nombre de la etiqueta</a:t>
            </a: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que</a:t>
            </a: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le hayamos indicado. Por ejemplo document.getElementsByTagName(“a“) devolverá los elementos cuya etiqueta sea un &lt;a&gt;&lt;/a&gt;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Ejemplo: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La Laas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pic>
        <p:nvPicPr>
          <p:cNvPr id="246" name="Google Shape;194;p32" descr=""/>
          <p:cNvPicPr/>
          <p:nvPr/>
        </p:nvPicPr>
        <p:blipFill>
          <a:blip r:embed="rId1"/>
          <a:stretch/>
        </p:blipFill>
        <p:spPr>
          <a:xfrm>
            <a:off x="1402920" y="2645280"/>
            <a:ext cx="7462800" cy="635760"/>
          </a:xfrm>
          <a:prstGeom prst="rect">
            <a:avLst/>
          </a:prstGeom>
          <a:ln>
            <a:noFill/>
          </a:ln>
        </p:spPr>
      </p:pic>
      <p:pic>
        <p:nvPicPr>
          <p:cNvPr id="247" name="Google Shape;195;p32" descr=""/>
          <p:cNvPicPr/>
          <p:nvPr/>
        </p:nvPicPr>
        <p:blipFill>
          <a:blip r:embed="rId2"/>
          <a:stretch/>
        </p:blipFill>
        <p:spPr>
          <a:xfrm>
            <a:off x="1323000" y="3436560"/>
            <a:ext cx="5229000" cy="158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282960" y="274680"/>
            <a:ext cx="6755400" cy="709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ES" sz="36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getElementsByName()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333000" y="1198800"/>
            <a:ext cx="85327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Con getElementsByName(), se buscan los elementos cuyo atributo name sea igual al parámetro proporcionado.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pic>
        <p:nvPicPr>
          <p:cNvPr id="250" name="Google Shape;202;p33" descr=""/>
          <p:cNvPicPr/>
          <p:nvPr/>
        </p:nvPicPr>
        <p:blipFill>
          <a:blip r:embed="rId1"/>
          <a:stretch/>
        </p:blipFill>
        <p:spPr>
          <a:xfrm>
            <a:off x="282960" y="2160000"/>
            <a:ext cx="4215600" cy="2232000"/>
          </a:xfrm>
          <a:prstGeom prst="rect">
            <a:avLst/>
          </a:prstGeom>
          <a:ln>
            <a:noFill/>
          </a:ln>
        </p:spPr>
      </p:pic>
      <p:pic>
        <p:nvPicPr>
          <p:cNvPr id="251" name="Google Shape;203;p33" descr=""/>
          <p:cNvPicPr/>
          <p:nvPr/>
        </p:nvPicPr>
        <p:blipFill>
          <a:blip r:embed="rId2"/>
          <a:stretch/>
        </p:blipFill>
        <p:spPr>
          <a:xfrm>
            <a:off x="4656240" y="2153880"/>
            <a:ext cx="3979440" cy="289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282960" y="274680"/>
            <a:ext cx="6755400" cy="709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ES" sz="36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createElement()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333000" y="1198800"/>
            <a:ext cx="85327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Método mediante el cual se crea un elemento HTML especificado por su tagName. En este caso tagName es una cadena que especifica el tipo de elemento a crear.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pic>
        <p:nvPicPr>
          <p:cNvPr id="254" name="Google Shape;210;p34" descr=""/>
          <p:cNvPicPr/>
          <p:nvPr/>
        </p:nvPicPr>
        <p:blipFill>
          <a:blip r:embed="rId1"/>
          <a:stretch/>
        </p:blipFill>
        <p:spPr>
          <a:xfrm>
            <a:off x="1656000" y="3600000"/>
            <a:ext cx="5472720" cy="1439640"/>
          </a:xfrm>
          <a:prstGeom prst="rect">
            <a:avLst/>
          </a:prstGeom>
          <a:ln>
            <a:noFill/>
          </a:ln>
        </p:spPr>
      </p:pic>
      <p:pic>
        <p:nvPicPr>
          <p:cNvPr id="255" name="Google Shape;211;p34" descr=""/>
          <p:cNvPicPr/>
          <p:nvPr/>
        </p:nvPicPr>
        <p:blipFill>
          <a:blip r:embed="rId2"/>
          <a:stretch/>
        </p:blipFill>
        <p:spPr>
          <a:xfrm>
            <a:off x="2194560" y="1939320"/>
            <a:ext cx="4069440" cy="171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282960" y="274680"/>
            <a:ext cx="6755400" cy="709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ES" sz="36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createTextNode()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333000" y="1198800"/>
            <a:ext cx="85327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Método cuya función es la de crear un nuevo nodo de texto.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M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58" name="Google Shape;218;p35" descr=""/>
          <p:cNvPicPr/>
          <p:nvPr/>
        </p:nvPicPr>
        <p:blipFill>
          <a:blip r:embed="rId1"/>
          <a:stretch/>
        </p:blipFill>
        <p:spPr>
          <a:xfrm>
            <a:off x="1223280" y="3456360"/>
            <a:ext cx="5472720" cy="1439640"/>
          </a:xfrm>
          <a:prstGeom prst="rect">
            <a:avLst/>
          </a:prstGeom>
          <a:ln>
            <a:noFill/>
          </a:ln>
        </p:spPr>
      </p:pic>
      <p:pic>
        <p:nvPicPr>
          <p:cNvPr id="259" name="Google Shape;219;p35" descr=""/>
          <p:cNvPicPr/>
          <p:nvPr/>
        </p:nvPicPr>
        <p:blipFill>
          <a:blip r:embed="rId2"/>
          <a:stretch/>
        </p:blipFill>
        <p:spPr>
          <a:xfrm>
            <a:off x="1368000" y="1579320"/>
            <a:ext cx="4608000" cy="1804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223920" y="163800"/>
            <a:ext cx="6600240" cy="879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ES" sz="4800" spc="-1" strike="noStrike" u="sng">
                <a:solidFill>
                  <a:srgbClr val="434343"/>
                </a:solidFill>
                <a:uFillTx/>
                <a:latin typeface="Old Standard TT"/>
                <a:ea typeface="Old Standard TT"/>
              </a:rPr>
              <a:t>Índice</a:t>
            </a:r>
            <a:endParaRPr b="0" lang="es-E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42360" y="1398600"/>
            <a:ext cx="8294040" cy="322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418680">
              <a:lnSpc>
                <a:spcPct val="100000"/>
              </a:lnSpc>
              <a:buClr>
                <a:srgbClr val="fffbf0"/>
              </a:buClr>
              <a:buFont typeface="Old Standard TT"/>
              <a:buChar char="●"/>
            </a:pPr>
            <a:r>
              <a:rPr b="0" lang="es-ES" sz="3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¿Qué es document?</a:t>
            </a:r>
            <a:endParaRPr b="0" lang="es-ES" sz="3000" spc="-1" strike="noStrike"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bf0"/>
              </a:buClr>
              <a:buFont typeface="Old Standard TT"/>
              <a:buChar char="●"/>
            </a:pPr>
            <a:r>
              <a:rPr b="0" lang="es-ES" sz="3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Propiedades</a:t>
            </a:r>
            <a:endParaRPr b="0" lang="es-ES" sz="3000" spc="-1" strike="noStrike"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bf0"/>
              </a:buClr>
              <a:buFont typeface="Old Standard TT"/>
              <a:buChar char="●"/>
            </a:pPr>
            <a:r>
              <a:rPr b="0" lang="es-ES" sz="3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Métodos</a:t>
            </a:r>
            <a:endParaRPr b="0" lang="es-ES" sz="3000" spc="-1" strike="noStrike"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bf0"/>
              </a:buClr>
              <a:buFont typeface="Old Standard TT"/>
              <a:buChar char="●"/>
            </a:pPr>
            <a:r>
              <a:rPr b="0" lang="es-ES" sz="3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Eventos</a:t>
            </a:r>
            <a:endParaRPr b="0" lang="es-ES" sz="3000" spc="-1" strike="noStrike"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bf0"/>
              </a:buClr>
              <a:buFont typeface="Old Standard TT"/>
              <a:buChar char="●"/>
            </a:pPr>
            <a:r>
              <a:rPr b="0" lang="es-ES" sz="3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Bibliografía</a:t>
            </a:r>
            <a:endParaRPr b="0" lang="es-E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282960" y="274680"/>
            <a:ext cx="6755400" cy="709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ES" sz="36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appendChild()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333000" y="1198800"/>
            <a:ext cx="85327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Método mediante el cual nos permite introducir elementos en una lista previamente creada con createElement().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Ejemplo: Usando el ejemplo anterior, para añadir un elemento, creamos lo siguiente.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pic>
        <p:nvPicPr>
          <p:cNvPr id="262" name="Google Shape;226;p36" descr=""/>
          <p:cNvPicPr/>
          <p:nvPr/>
        </p:nvPicPr>
        <p:blipFill>
          <a:blip r:embed="rId1"/>
          <a:stretch/>
        </p:blipFill>
        <p:spPr>
          <a:xfrm>
            <a:off x="1117440" y="3096000"/>
            <a:ext cx="5578560" cy="143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282960" y="274680"/>
            <a:ext cx="6755400" cy="709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ES" sz="36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addEventListener()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333000" y="1198800"/>
            <a:ext cx="8681760" cy="176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Método mediante el cual se crean escuchadores para diferentes eventos.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Por ejemplo si queremos crear un evento que sea un click, lo que debemos de hacer es un document.addEventListener(“”,funcion), poniendo entre las comillas el evento que queremos que se cree y luego la función que queremos que se ejecute.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Lo que hacemos en este caso es que cuando hagamos click, se ejecute la función init.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Con esto se sustituye el uso del onclick=funcion() en el HTML.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pic>
        <p:nvPicPr>
          <p:cNvPr id="265" name="Google Shape;233;p37" descr=""/>
          <p:cNvPicPr/>
          <p:nvPr/>
        </p:nvPicPr>
        <p:blipFill>
          <a:blip r:embed="rId1"/>
          <a:stretch/>
        </p:blipFill>
        <p:spPr>
          <a:xfrm>
            <a:off x="282960" y="2959560"/>
            <a:ext cx="5019480" cy="79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512640" y="1893240"/>
            <a:ext cx="8118360" cy="1522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s-ES" sz="6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Eventos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282960" y="274680"/>
            <a:ext cx="6755400" cy="709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ES" sz="36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DOMContentLoaded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333000" y="1198800"/>
            <a:ext cx="85327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Con DOMContentLoaded, esperamos a que esté cargado el árbol DOM y se ejecuta la función que le hayamos pasado.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Ejemplo:  En este ejemplo podemos ver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cómo se ejecuta un alert al cargarse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el árbol DOM.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pic>
        <p:nvPicPr>
          <p:cNvPr id="269" name="Google Shape;245;p39" descr=""/>
          <p:cNvPicPr/>
          <p:nvPr/>
        </p:nvPicPr>
        <p:blipFill>
          <a:blip r:embed="rId1"/>
          <a:stretch/>
        </p:blipFill>
        <p:spPr>
          <a:xfrm>
            <a:off x="2026080" y="3352320"/>
            <a:ext cx="6267240" cy="106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ES" sz="54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Eventos de Impresión</a:t>
            </a:r>
            <a:endParaRPr b="0" lang="es-ES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282960" y="274680"/>
            <a:ext cx="6755400" cy="709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ES" sz="36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beforeprint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333000" y="1198800"/>
            <a:ext cx="85327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Con beforeprint, antes de que nos aparezca el menú de impresión se ejecuta el evento.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Ejemplo:  En este ejemplo cuando pulsamos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las teclas de imprimir Ctrl+P antes de que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nos aparezca el menú de impresión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nos mostrará un alert.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pic>
        <p:nvPicPr>
          <p:cNvPr id="273" name="Google Shape;257;p41" descr=""/>
          <p:cNvPicPr/>
          <p:nvPr/>
        </p:nvPicPr>
        <p:blipFill>
          <a:blip r:embed="rId1"/>
          <a:stretch/>
        </p:blipFill>
        <p:spPr>
          <a:xfrm>
            <a:off x="3083760" y="3402720"/>
            <a:ext cx="5648400" cy="1125360"/>
          </a:xfrm>
          <a:prstGeom prst="rect">
            <a:avLst/>
          </a:prstGeom>
          <a:ln>
            <a:noFill/>
          </a:ln>
        </p:spPr>
      </p:pic>
      <p:sp>
        <p:nvSpPr>
          <p:cNvPr id="274" name="CustomShape 3"/>
          <p:cNvSpPr/>
          <p:nvPr/>
        </p:nvSpPr>
        <p:spPr>
          <a:xfrm>
            <a:off x="0" y="4629960"/>
            <a:ext cx="695268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Ejemplo: </a:t>
            </a:r>
            <a:r>
              <a:rPr b="0" lang="es-ES" sz="1100" spc="-1" strike="noStrike" u="sng">
                <a:solidFill>
                  <a:srgbClr val="af4345"/>
                </a:solidFill>
                <a:uFillTx/>
                <a:latin typeface="Arial"/>
                <a:ea typeface="Arial"/>
                <a:hlinkClick r:id="rId2"/>
              </a:rPr>
              <a:t>beforeprint</a:t>
            </a:r>
            <a:endParaRPr b="0" lang="es-E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282960" y="274680"/>
            <a:ext cx="6755400" cy="709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ES" sz="36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afterprint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333000" y="1198800"/>
            <a:ext cx="85327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Con afterprint, después de cerrar el menú de impresión o imprimir se ejecuta el evento.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Ejemplo:  En este ejemplo cuando pulsamos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las teclas de imprimir Ctrl+P después de que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nos aparezca el menú de impresión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nos mostrará un alert.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0" y="4629960"/>
            <a:ext cx="695268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Ejemplo: </a:t>
            </a:r>
            <a:r>
              <a:rPr b="0" lang="es-ES" sz="1100" spc="-1" strike="noStrike" u="sng">
                <a:solidFill>
                  <a:srgbClr val="af4345"/>
                </a:solidFill>
                <a:uFillTx/>
                <a:latin typeface="Arial"/>
                <a:ea typeface="Arial"/>
                <a:hlinkClick r:id="rId1"/>
              </a:rPr>
              <a:t>afterprint</a:t>
            </a:r>
            <a:endParaRPr b="0" lang="es-ES" sz="1100" spc="-1" strike="noStrike">
              <a:latin typeface="Arial"/>
            </a:endParaRPr>
          </a:p>
        </p:txBody>
      </p:sp>
      <p:pic>
        <p:nvPicPr>
          <p:cNvPr id="278" name="Google Shape;266;p42" descr=""/>
          <p:cNvPicPr/>
          <p:nvPr/>
        </p:nvPicPr>
        <p:blipFill>
          <a:blip r:embed="rId2"/>
          <a:stretch/>
        </p:blipFill>
        <p:spPr>
          <a:xfrm>
            <a:off x="3722400" y="3384360"/>
            <a:ext cx="5143320" cy="1056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ES" sz="54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Eventos </a:t>
            </a:r>
            <a:br/>
            <a:r>
              <a:rPr b="0" lang="es-ES" sz="54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Generales</a:t>
            </a:r>
            <a:endParaRPr b="0" lang="es-ES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282960" y="274680"/>
            <a:ext cx="6755400" cy="709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r>
              <a:rPr b="0" lang="es-ES" sz="36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focus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333000" y="1198800"/>
            <a:ext cx="85327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0" y="4629960"/>
            <a:ext cx="695268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TextShape 4"/>
          <p:cNvSpPr txBox="1"/>
          <p:nvPr/>
        </p:nvSpPr>
        <p:spPr>
          <a:xfrm>
            <a:off x="494280" y="1631880"/>
            <a:ext cx="81558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ES" sz="1800" spc="-1" strike="noStrike">
                <a:latin typeface="Arial"/>
              </a:rPr>
              <a:t>Con focus, podemos capturar cuando un elemento obtiene el foco de atención.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84" name="TextShape 5"/>
          <p:cNvSpPr txBox="1"/>
          <p:nvPr/>
        </p:nvSpPr>
        <p:spPr>
          <a:xfrm>
            <a:off x="144000" y="2232000"/>
            <a:ext cx="2831040" cy="111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ES" sz="1800" spc="-1" strike="noStrike">
                <a:latin typeface="Arial"/>
              </a:rPr>
              <a:t>Ejemplo:  En este ejemplo</a:t>
            </a:r>
            <a:endParaRPr b="0" lang="es-ES" sz="1800" spc="-1" strike="noStrike">
              <a:latin typeface="Arial"/>
            </a:endParaRPr>
          </a:p>
          <a:p>
            <a:r>
              <a:rPr b="0" lang="es-ES" sz="1800" spc="-1" strike="noStrike">
                <a:latin typeface="Arial"/>
              </a:rPr>
              <a:t>podemos visualizar un</a:t>
            </a:r>
            <a:endParaRPr b="0" lang="es-ES" sz="1800" spc="-1" strike="noStrike">
              <a:latin typeface="Arial"/>
            </a:endParaRPr>
          </a:p>
          <a:p>
            <a:r>
              <a:rPr b="0" lang="es-ES" sz="1800" spc="-1" strike="noStrike">
                <a:latin typeface="Arial"/>
              </a:rPr>
              <a:t>alert cuando entramos</a:t>
            </a:r>
            <a:endParaRPr b="0" lang="es-ES" sz="1800" spc="-1" strike="noStrike">
              <a:latin typeface="Arial"/>
            </a:endParaRPr>
          </a:p>
          <a:p>
            <a:r>
              <a:rPr b="0" lang="es-ES" sz="1800" spc="-1" strike="noStrike">
                <a:latin typeface="Arial"/>
              </a:rPr>
              <a:t>del input.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>
            <a:off x="2975040" y="2283840"/>
            <a:ext cx="5829120" cy="1676160"/>
          </a:xfrm>
          <a:prstGeom prst="rect">
            <a:avLst/>
          </a:prstGeom>
          <a:ln>
            <a:noFill/>
          </a:ln>
        </p:spPr>
      </p:pic>
      <p:sp>
        <p:nvSpPr>
          <p:cNvPr id="286" name="TextShape 6"/>
          <p:cNvSpPr txBox="1"/>
          <p:nvPr/>
        </p:nvSpPr>
        <p:spPr>
          <a:xfrm>
            <a:off x="338760" y="4333320"/>
            <a:ext cx="16772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ES" sz="1800" spc="-1" strike="noStrike">
                <a:latin typeface="Arial"/>
              </a:rPr>
              <a:t>Ejemplo: </a:t>
            </a:r>
            <a:r>
              <a:rPr b="0" lang="es-ES" sz="1800" spc="-1" strike="noStrike">
                <a:latin typeface="Arial"/>
                <a:hlinkClick r:id="rId2"/>
              </a:rPr>
              <a:t>focus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282960" y="274680"/>
            <a:ext cx="6755400" cy="709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r>
              <a:rPr b="0" lang="es-ES" sz="36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blur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333000" y="1198800"/>
            <a:ext cx="85327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0" y="4629960"/>
            <a:ext cx="695268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TextShape 4"/>
          <p:cNvSpPr txBox="1"/>
          <p:nvPr/>
        </p:nvSpPr>
        <p:spPr>
          <a:xfrm>
            <a:off x="216000" y="1197720"/>
            <a:ext cx="81558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ES" sz="1800" spc="-1" strike="noStrike">
                <a:latin typeface="Arial"/>
              </a:rPr>
              <a:t>Con blur, podemos capturar cuando un elemento cuando pinchamos en él, pierde el focus de atención.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91" name="TextShape 5"/>
          <p:cNvSpPr txBox="1"/>
          <p:nvPr/>
        </p:nvSpPr>
        <p:spPr>
          <a:xfrm>
            <a:off x="144000" y="2232000"/>
            <a:ext cx="283104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ES" sz="1800" spc="-1" strike="noStrike">
                <a:latin typeface="Arial"/>
              </a:rPr>
              <a:t>Ejemplo:  En este ejemplo</a:t>
            </a:r>
            <a:endParaRPr b="0" lang="es-ES" sz="1800" spc="-1" strike="noStrike">
              <a:latin typeface="Arial"/>
            </a:endParaRPr>
          </a:p>
          <a:p>
            <a:r>
              <a:rPr b="0" lang="es-ES" sz="1800" spc="-1" strike="noStrike">
                <a:latin typeface="Arial"/>
              </a:rPr>
              <a:t>podemos visualizar un</a:t>
            </a:r>
            <a:endParaRPr b="0" lang="es-ES" sz="1800" spc="-1" strike="noStrike">
              <a:latin typeface="Arial"/>
            </a:endParaRPr>
          </a:p>
          <a:p>
            <a:r>
              <a:rPr b="0" lang="es-ES" sz="1800" spc="-1" strike="noStrike">
                <a:latin typeface="Arial"/>
              </a:rPr>
              <a:t>alert cuando nos salimos</a:t>
            </a:r>
            <a:endParaRPr b="0" lang="es-ES" sz="1800" spc="-1" strike="noStrike">
              <a:latin typeface="Arial"/>
            </a:endParaRPr>
          </a:p>
          <a:p>
            <a:r>
              <a:rPr b="0" lang="es-ES" sz="1800" spc="-1" strike="noStrike">
                <a:latin typeface="Arial"/>
              </a:rPr>
              <a:t>del input.</a:t>
            </a:r>
            <a:endParaRPr b="0" lang="es-ES" sz="1800" spc="-1" strike="noStrike">
              <a:latin typeface="Arial"/>
            </a:endParaRPr>
          </a:p>
          <a:p>
            <a:endParaRPr b="0" lang="es-ES" sz="1800" spc="-1" strike="noStrike">
              <a:latin typeface="Arial"/>
            </a:endParaRPr>
          </a:p>
        </p:txBody>
      </p:sp>
      <p:sp>
        <p:nvSpPr>
          <p:cNvPr id="292" name="TextShape 6"/>
          <p:cNvSpPr txBox="1"/>
          <p:nvPr/>
        </p:nvSpPr>
        <p:spPr>
          <a:xfrm>
            <a:off x="338760" y="4333320"/>
            <a:ext cx="16772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ES" sz="1800" spc="-1" strike="noStrike">
                <a:latin typeface="Arial"/>
              </a:rPr>
              <a:t>Ejemplo: blur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2880000" y="2448000"/>
            <a:ext cx="6004080" cy="238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666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223920" y="163800"/>
            <a:ext cx="6600240" cy="720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ES" sz="3600" spc="-1" strike="noStrike" u="sng">
                <a:solidFill>
                  <a:srgbClr val="fffbf0"/>
                </a:solidFill>
                <a:uFillTx/>
                <a:latin typeface="Old Standard TT"/>
                <a:ea typeface="Old Standard TT"/>
              </a:rPr>
              <a:t>¿Qué es document?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223920" y="1321560"/>
            <a:ext cx="3668760" cy="30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just">
              <a:lnSpc>
                <a:spcPct val="100000"/>
              </a:lnSpc>
            </a:pPr>
            <a:r>
              <a:rPr b="0" lang="es-ES" sz="14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Es un objeto que cuelga del objeto window, que deriva de la interfaz Document, y que posee en forma de collection todos los elementos que conforman el árbol DOM, de forma tal que podamos interactuar con él añadiendo o modificando elementos.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latin typeface="Arial"/>
            </a:endParaRPr>
          </a:p>
        </p:txBody>
      </p:sp>
      <p:pic>
        <p:nvPicPr>
          <p:cNvPr id="205" name="Google Shape;73;p15" descr=""/>
          <p:cNvPicPr/>
          <p:nvPr/>
        </p:nvPicPr>
        <p:blipFill>
          <a:blip r:embed="rId1"/>
          <a:stretch/>
        </p:blipFill>
        <p:spPr>
          <a:xfrm>
            <a:off x="4836960" y="1008360"/>
            <a:ext cx="3819600" cy="395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282960" y="274680"/>
            <a:ext cx="6755400" cy="709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ES" sz="36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click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333000" y="1198800"/>
            <a:ext cx="85327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Con click, podemos capturar cuando se hace click en un lado específico.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Ejemplo:  En este ejemplo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podemos visualizar que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cuando se pulsa click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en un párrafo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se modifica su valor.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0" y="4629960"/>
            <a:ext cx="695268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Ejemplo: </a:t>
            </a:r>
            <a:r>
              <a:rPr b="0" lang="es-ES" sz="1100" spc="-1" strike="noStrike" u="sng">
                <a:solidFill>
                  <a:srgbClr val="af4345"/>
                </a:solidFill>
                <a:uFillTx/>
                <a:latin typeface="Arial"/>
                <a:ea typeface="Arial"/>
                <a:hlinkClick r:id="rId1"/>
              </a:rPr>
              <a:t>click</a:t>
            </a:r>
            <a:endParaRPr b="0" lang="es-ES" sz="1100" spc="-1" strike="noStrike">
              <a:latin typeface="Arial"/>
            </a:endParaRPr>
          </a:p>
        </p:txBody>
      </p:sp>
      <p:pic>
        <p:nvPicPr>
          <p:cNvPr id="297" name="Google Shape;380;p57" descr=""/>
          <p:cNvPicPr/>
          <p:nvPr/>
        </p:nvPicPr>
        <p:blipFill>
          <a:blip r:embed="rId2"/>
          <a:stretch/>
        </p:blipFill>
        <p:spPr>
          <a:xfrm>
            <a:off x="2714760" y="2675880"/>
            <a:ext cx="6243480" cy="2057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282960" y="274680"/>
            <a:ext cx="6755400" cy="709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ES" sz="36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dblclick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333000" y="1198800"/>
            <a:ext cx="85327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Con dblclick, podemos capturar cuando se hace doble click en un elemento.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Ejemplo:  En este ejemplo podemos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visualizar cuando el usuario hace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doble click en el párrafo y se modifica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el valor del párrafo.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0" y="4629960"/>
            <a:ext cx="695268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Ejemplo: </a:t>
            </a:r>
            <a:r>
              <a:rPr b="0" lang="es-ES" sz="1100" spc="-1" strike="noStrike" u="sng">
                <a:solidFill>
                  <a:srgbClr val="af4345"/>
                </a:solidFill>
                <a:uFillTx/>
                <a:latin typeface="Arial"/>
                <a:ea typeface="Arial"/>
                <a:hlinkClick r:id="rId1"/>
              </a:rPr>
              <a:t>dblclick</a:t>
            </a:r>
            <a:endParaRPr b="0" lang="es-ES" sz="1100" spc="-1" strike="noStrike">
              <a:latin typeface="Arial"/>
            </a:endParaRPr>
          </a:p>
        </p:txBody>
      </p:sp>
      <p:pic>
        <p:nvPicPr>
          <p:cNvPr id="301" name="Google Shape;420;p62" descr=""/>
          <p:cNvPicPr/>
          <p:nvPr/>
        </p:nvPicPr>
        <p:blipFill>
          <a:blip r:embed="rId2"/>
          <a:stretch/>
        </p:blipFill>
        <p:spPr>
          <a:xfrm>
            <a:off x="3036600" y="3024720"/>
            <a:ext cx="5829120" cy="156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282960" y="274680"/>
            <a:ext cx="6755400" cy="709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ES" sz="36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input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333000" y="1198800"/>
            <a:ext cx="85327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Con input, podemos capturar cuando el valor de un elemento input ha cambiado.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Ejemplo:  En este ejemplo podemos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visualizar que cuando el valor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del input text cambia muestra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un alert diciendo que el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valor ha cambiado.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0" y="4629960"/>
            <a:ext cx="695268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Ejemplo: </a:t>
            </a:r>
            <a:r>
              <a:rPr b="0" lang="es-ES" sz="1100" spc="-1" strike="noStrike" u="sng">
                <a:solidFill>
                  <a:srgbClr val="af4345"/>
                </a:solidFill>
                <a:uFillTx/>
                <a:latin typeface="Arial"/>
                <a:ea typeface="Arial"/>
                <a:hlinkClick r:id="rId1"/>
              </a:rPr>
              <a:t>input</a:t>
            </a:r>
            <a:endParaRPr b="0" lang="es-ES" sz="1100" spc="-1" strike="noStrike">
              <a:latin typeface="Arial"/>
            </a:endParaRPr>
          </a:p>
        </p:txBody>
      </p:sp>
      <p:pic>
        <p:nvPicPr>
          <p:cNvPr id="305" name="Google Shape;436;p64" descr=""/>
          <p:cNvPicPr/>
          <p:nvPr/>
        </p:nvPicPr>
        <p:blipFill>
          <a:blip r:embed="rId2"/>
          <a:stretch/>
        </p:blipFill>
        <p:spPr>
          <a:xfrm>
            <a:off x="3074400" y="2972520"/>
            <a:ext cx="5857560" cy="165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282960" y="274680"/>
            <a:ext cx="6755400" cy="709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ES" sz="36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keydown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333000" y="1198800"/>
            <a:ext cx="85327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Con keydown, podemos capturar cuando un usuario presiona una tecla.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Ejemplo:  En este ejemplo podemos ver que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cuando se presiona una tecla cambia a color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rojo el fondo del input.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0" y="4629960"/>
            <a:ext cx="695268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Ejemplo: </a:t>
            </a:r>
            <a:r>
              <a:rPr b="0" lang="es-ES" sz="1100" spc="-1" strike="noStrike" u="sng">
                <a:solidFill>
                  <a:srgbClr val="af4345"/>
                </a:solidFill>
                <a:uFillTx/>
                <a:latin typeface="Arial"/>
                <a:ea typeface="Arial"/>
                <a:hlinkClick r:id="rId1"/>
              </a:rPr>
              <a:t>keydown</a:t>
            </a:r>
            <a:endParaRPr b="0" lang="es-ES" sz="1100" spc="-1" strike="noStrike">
              <a:latin typeface="Arial"/>
            </a:endParaRPr>
          </a:p>
        </p:txBody>
      </p:sp>
      <p:pic>
        <p:nvPicPr>
          <p:cNvPr id="309" name="Google Shape;452;p66" descr=""/>
          <p:cNvPicPr/>
          <p:nvPr/>
        </p:nvPicPr>
        <p:blipFill>
          <a:blip r:embed="rId2"/>
          <a:stretch/>
        </p:blipFill>
        <p:spPr>
          <a:xfrm>
            <a:off x="2845800" y="2963160"/>
            <a:ext cx="5886000" cy="166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282960" y="274680"/>
            <a:ext cx="6755400" cy="709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ES" sz="36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keyup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333000" y="1198800"/>
            <a:ext cx="85327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Con keydown, podemos capturar cuando un usuario suelta una tecla.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Ejemplo:  En este ejemplo podemos ver que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cuando se suelta una tecla cambia a color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rojo el fondo del input.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0" y="4629960"/>
            <a:ext cx="695268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Ejemplo: </a:t>
            </a:r>
            <a:r>
              <a:rPr b="0" lang="es-ES" sz="1100" spc="-1" strike="noStrike" u="sng">
                <a:solidFill>
                  <a:srgbClr val="af4345"/>
                </a:solidFill>
                <a:uFillTx/>
                <a:latin typeface="Arial"/>
                <a:ea typeface="Arial"/>
                <a:hlinkClick r:id="rId1"/>
              </a:rPr>
              <a:t>keyup</a:t>
            </a:r>
            <a:endParaRPr b="0" lang="es-ES" sz="1100" spc="-1" strike="noStrike">
              <a:latin typeface="Arial"/>
            </a:endParaRPr>
          </a:p>
        </p:txBody>
      </p:sp>
      <p:pic>
        <p:nvPicPr>
          <p:cNvPr id="313" name="Google Shape;460;p67" descr=""/>
          <p:cNvPicPr/>
          <p:nvPr/>
        </p:nvPicPr>
        <p:blipFill>
          <a:blip r:embed="rId2"/>
          <a:stretch/>
        </p:blipFill>
        <p:spPr>
          <a:xfrm>
            <a:off x="3596760" y="3001320"/>
            <a:ext cx="5192640" cy="1663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282960" y="274680"/>
            <a:ext cx="6755400" cy="709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ES" sz="36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scroll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333000" y="1198800"/>
            <a:ext cx="85327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Con scroll, se puede capturar cuando se mueve la barra de scroll de un elemento.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Ejemplo:  En este ejemplo podemos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visualizar que cuando se mueve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la barra de scroll se añade un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valor a un párrafo.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0" y="4629960"/>
            <a:ext cx="695268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Ejemplo: </a:t>
            </a:r>
            <a:r>
              <a:rPr b="0" lang="es-ES" sz="1100" spc="-1" strike="noStrike" u="sng">
                <a:solidFill>
                  <a:srgbClr val="af4345"/>
                </a:solidFill>
                <a:uFillTx/>
                <a:latin typeface="Arial"/>
                <a:ea typeface="Arial"/>
                <a:hlinkClick r:id="rId1"/>
              </a:rPr>
              <a:t>scroll</a:t>
            </a:r>
            <a:endParaRPr b="0" lang="es-ES" sz="1100" spc="-1" strike="noStrike">
              <a:latin typeface="Arial"/>
            </a:endParaRPr>
          </a:p>
        </p:txBody>
      </p:sp>
      <p:pic>
        <p:nvPicPr>
          <p:cNvPr id="317" name="Google Shape;484;p70" descr=""/>
          <p:cNvPicPr/>
          <p:nvPr/>
        </p:nvPicPr>
        <p:blipFill>
          <a:blip r:embed="rId2"/>
          <a:stretch/>
        </p:blipFill>
        <p:spPr>
          <a:xfrm>
            <a:off x="2822400" y="2740320"/>
            <a:ext cx="6212880" cy="184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ES" sz="54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Eventos de </a:t>
            </a:r>
            <a:br/>
            <a:r>
              <a:rPr b="0" lang="es-ES" sz="54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Ratón</a:t>
            </a:r>
            <a:endParaRPr b="0" lang="es-ES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282960" y="274680"/>
            <a:ext cx="6755400" cy="709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ES" sz="36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mousedown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333000" y="1198800"/>
            <a:ext cx="85327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Con mousedown, se captura cuando se pulsa una tecla del ratón en un elemento.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Ejemplo:  En este ejemplo podemos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ver que cada vez que se pulsa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una tecla del ratón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cambia el valor de un párrafo.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0" y="4639320"/>
            <a:ext cx="695268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Ejemplo: </a:t>
            </a:r>
            <a:r>
              <a:rPr b="0" lang="es-ES" sz="1100" spc="-1" strike="noStrike" u="sng">
                <a:solidFill>
                  <a:srgbClr val="af4345"/>
                </a:solidFill>
                <a:uFillTx/>
                <a:latin typeface="Arial"/>
                <a:ea typeface="Arial"/>
                <a:hlinkClick r:id="rId1"/>
              </a:rPr>
              <a:t>mousedown</a:t>
            </a:r>
            <a:endParaRPr b="0" lang="es-ES" sz="1100" spc="-1" strike="noStrike">
              <a:latin typeface="Arial"/>
            </a:endParaRPr>
          </a:p>
        </p:txBody>
      </p:sp>
      <p:pic>
        <p:nvPicPr>
          <p:cNvPr id="322" name="Google Shape;505;p73" descr=""/>
          <p:cNvPicPr/>
          <p:nvPr/>
        </p:nvPicPr>
        <p:blipFill>
          <a:blip r:embed="rId2"/>
          <a:stretch/>
        </p:blipFill>
        <p:spPr>
          <a:xfrm>
            <a:off x="3563640" y="2733840"/>
            <a:ext cx="5448960" cy="231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282960" y="274680"/>
            <a:ext cx="6755400" cy="709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ES" sz="36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mouseenter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333000" y="1198800"/>
            <a:ext cx="85327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Con mouseenter, se captura cuando se mueve el ratón en un elemento.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Ejemplo:  En este ejemplo podemos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ver que cada vez que se mueve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el ratón cambia el valor de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un párrafo.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0" y="4629960"/>
            <a:ext cx="695268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Ejemplo: </a:t>
            </a:r>
            <a:r>
              <a:rPr b="0" lang="es-ES" sz="1100" spc="-1" strike="noStrike" u="sng">
                <a:solidFill>
                  <a:srgbClr val="af4345"/>
                </a:solidFill>
                <a:uFillTx/>
                <a:latin typeface="Arial"/>
                <a:ea typeface="Arial"/>
                <a:hlinkClick r:id="rId1"/>
              </a:rPr>
              <a:t>mouseenter</a:t>
            </a:r>
            <a:endParaRPr b="0" lang="es-ES" sz="1100" spc="-1" strike="noStrike">
              <a:latin typeface="Arial"/>
            </a:endParaRPr>
          </a:p>
        </p:txBody>
      </p:sp>
      <p:pic>
        <p:nvPicPr>
          <p:cNvPr id="326" name="Google Shape;513;p74" descr=""/>
          <p:cNvPicPr/>
          <p:nvPr/>
        </p:nvPicPr>
        <p:blipFill>
          <a:blip r:embed="rId2"/>
          <a:stretch/>
        </p:blipFill>
        <p:spPr>
          <a:xfrm>
            <a:off x="3715560" y="2790000"/>
            <a:ext cx="5087520" cy="230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282960" y="274680"/>
            <a:ext cx="6755400" cy="709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ES" sz="36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mouseleave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333000" y="1198800"/>
            <a:ext cx="85327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Con mouseleave, se captura cuando el ratón deja de estar encima de un elemento.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Ejemplo:  En este ejemplo podemos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ver que cuando el ratón está encima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con el evento mouseenter cambia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el texto a rojo y cuando se sale con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el evento mouseleave cambia el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texto a negro.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0" y="4629960"/>
            <a:ext cx="695268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Ejemplo: </a:t>
            </a:r>
            <a:r>
              <a:rPr b="0" lang="es-ES" sz="1100" spc="-1" strike="noStrike" u="sng">
                <a:solidFill>
                  <a:srgbClr val="af4345"/>
                </a:solidFill>
                <a:uFillTx/>
                <a:latin typeface="Arial"/>
                <a:ea typeface="Arial"/>
                <a:hlinkClick r:id="rId1"/>
              </a:rPr>
              <a:t>mouseleave</a:t>
            </a:r>
            <a:endParaRPr b="0" lang="es-ES" sz="1100" spc="-1" strike="noStrike">
              <a:latin typeface="Arial"/>
            </a:endParaRPr>
          </a:p>
        </p:txBody>
      </p:sp>
      <p:pic>
        <p:nvPicPr>
          <p:cNvPr id="330" name="Google Shape;521;p75" descr=""/>
          <p:cNvPicPr/>
          <p:nvPr/>
        </p:nvPicPr>
        <p:blipFill>
          <a:blip r:embed="rId2"/>
          <a:stretch/>
        </p:blipFill>
        <p:spPr>
          <a:xfrm>
            <a:off x="4125240" y="2325600"/>
            <a:ext cx="5018760" cy="230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512640" y="1893240"/>
            <a:ext cx="8118360" cy="1522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s-ES" sz="6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Propiedades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282960" y="274680"/>
            <a:ext cx="6755400" cy="709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ES" sz="36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mousemove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333000" y="1198800"/>
            <a:ext cx="85327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Con mousemove, podemos captar cada vez que se mueve el puntero del ratón mientras está encima de un puntero.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Ejemplo:  En este ejemplo podemos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ver que cada vez que se mueve el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puntero en un div nos muestra las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coordenadas de la posición del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puntero.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0" y="4629960"/>
            <a:ext cx="695268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Ejemplo: </a:t>
            </a:r>
            <a:r>
              <a:rPr b="0" lang="es-ES" sz="1100" spc="-1" strike="noStrike" u="sng">
                <a:solidFill>
                  <a:srgbClr val="af4345"/>
                </a:solidFill>
                <a:uFillTx/>
                <a:latin typeface="Arial"/>
                <a:ea typeface="Arial"/>
                <a:hlinkClick r:id="rId1"/>
              </a:rPr>
              <a:t>mousemove</a:t>
            </a:r>
            <a:endParaRPr b="0" lang="es-ES" sz="1100" spc="-1" strike="noStrike">
              <a:latin typeface="Arial"/>
            </a:endParaRPr>
          </a:p>
        </p:txBody>
      </p:sp>
      <p:pic>
        <p:nvPicPr>
          <p:cNvPr id="334" name="Google Shape;529;p76" descr=""/>
          <p:cNvPicPr/>
          <p:nvPr/>
        </p:nvPicPr>
        <p:blipFill>
          <a:blip r:embed="rId2"/>
          <a:stretch/>
        </p:blipFill>
        <p:spPr>
          <a:xfrm>
            <a:off x="4302720" y="2509920"/>
            <a:ext cx="4272120" cy="230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282960" y="274680"/>
            <a:ext cx="6755400" cy="709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ES" sz="36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mouseover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333000" y="1198800"/>
            <a:ext cx="85327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Con mouseover, se captura cuando el ratón está encima de un elemento.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Ejemplo:  En este ejemplo podemos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ver que cuando el ratón está encima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con el evento mouseover cambia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el texto a rojo y cuando se sale con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el evento mouseout cambia el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texto a negro.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0" y="4629960"/>
            <a:ext cx="695268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Ejemplo: </a:t>
            </a:r>
            <a:r>
              <a:rPr b="0" lang="es-ES" sz="1100" spc="-1" strike="noStrike" u="sng">
                <a:solidFill>
                  <a:srgbClr val="af4345"/>
                </a:solidFill>
                <a:uFillTx/>
                <a:latin typeface="Arial"/>
                <a:ea typeface="Arial"/>
                <a:hlinkClick r:id="rId1"/>
              </a:rPr>
              <a:t>mouseover</a:t>
            </a:r>
            <a:endParaRPr b="0" lang="es-ES" sz="1100" spc="-1" strike="noStrike">
              <a:latin typeface="Arial"/>
            </a:endParaRPr>
          </a:p>
        </p:txBody>
      </p:sp>
      <p:pic>
        <p:nvPicPr>
          <p:cNvPr id="338" name="Google Shape;537;p77" descr=""/>
          <p:cNvPicPr/>
          <p:nvPr/>
        </p:nvPicPr>
        <p:blipFill>
          <a:blip r:embed="rId2"/>
          <a:stretch/>
        </p:blipFill>
        <p:spPr>
          <a:xfrm>
            <a:off x="4011480" y="2720520"/>
            <a:ext cx="4981320" cy="209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282960" y="274680"/>
            <a:ext cx="6755400" cy="709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ES" sz="36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mouseout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333000" y="1198800"/>
            <a:ext cx="85327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Con mouseout, se captura cuando el ratón se está moviendo fuera de un elemento.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Ejemplo:  En este ejemplo podemos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ver que cuando el ratón está encima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con el evento mouseover cambia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el texto a rojo y cuando se sale con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el evento mouseout cambia el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texto a negro.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0" y="4629960"/>
            <a:ext cx="695268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Ejemplo: </a:t>
            </a:r>
            <a:r>
              <a:rPr b="0" lang="es-ES" sz="1100" spc="-1" strike="noStrike" u="sng">
                <a:solidFill>
                  <a:srgbClr val="af4345"/>
                </a:solidFill>
                <a:uFillTx/>
                <a:latin typeface="Arial"/>
                <a:ea typeface="Arial"/>
                <a:hlinkClick r:id="rId1"/>
              </a:rPr>
              <a:t>mouseout</a:t>
            </a:r>
            <a:endParaRPr b="0" lang="es-ES" sz="1100" spc="-1" strike="noStrike">
              <a:latin typeface="Arial"/>
            </a:endParaRPr>
          </a:p>
        </p:txBody>
      </p:sp>
      <p:pic>
        <p:nvPicPr>
          <p:cNvPr id="342" name="Google Shape;545;p78" descr=""/>
          <p:cNvPicPr/>
          <p:nvPr/>
        </p:nvPicPr>
        <p:blipFill>
          <a:blip r:embed="rId2"/>
          <a:stretch/>
        </p:blipFill>
        <p:spPr>
          <a:xfrm>
            <a:off x="4150440" y="2366280"/>
            <a:ext cx="4921560" cy="213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282960" y="274680"/>
            <a:ext cx="6755400" cy="709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ES" sz="36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mouseup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333000" y="1198800"/>
            <a:ext cx="85327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Con mouseup, podemos capturar cuando se deja de pulsar el click del ratón sobre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un elemento.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Ejemplo:  En este ejemplo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podemos ver que cuando se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deja de pulsar el click del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ratón se modifica el valor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de un párrafo.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0" y="4629960"/>
            <a:ext cx="695268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Ejemplo: </a:t>
            </a:r>
            <a:r>
              <a:rPr b="0" lang="es-ES" sz="1100" spc="-1" strike="noStrike" u="sng">
                <a:solidFill>
                  <a:srgbClr val="af4345"/>
                </a:solidFill>
                <a:uFillTx/>
                <a:latin typeface="Arial"/>
                <a:ea typeface="Arial"/>
                <a:hlinkClick r:id="rId1"/>
              </a:rPr>
              <a:t>mouseup</a:t>
            </a:r>
            <a:endParaRPr b="0" lang="es-ES" sz="1100" spc="-1" strike="noStrike">
              <a:latin typeface="Arial"/>
            </a:endParaRPr>
          </a:p>
        </p:txBody>
      </p:sp>
      <p:pic>
        <p:nvPicPr>
          <p:cNvPr id="346" name="Google Shape;553;p79" descr=""/>
          <p:cNvPicPr/>
          <p:nvPr/>
        </p:nvPicPr>
        <p:blipFill>
          <a:blip r:embed="rId2"/>
          <a:stretch/>
        </p:blipFill>
        <p:spPr>
          <a:xfrm>
            <a:off x="3556440" y="2571840"/>
            <a:ext cx="5410440" cy="230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426960" y="1099440"/>
            <a:ext cx="6348240" cy="3396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Fuentes: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Old Standard TT"/>
              <a:buChar char="●"/>
            </a:pPr>
            <a:r>
              <a:rPr b="1" lang="es-ES" sz="1200" spc="-1" strike="noStrike">
                <a:solidFill>
                  <a:srgbClr val="000000"/>
                </a:solidFill>
                <a:latin typeface="Arial"/>
                <a:ea typeface="Arial"/>
              </a:rPr>
              <a:t>MDN: </a:t>
            </a:r>
            <a:r>
              <a:rPr b="0" lang="es-ES" sz="1100" spc="-1" strike="noStrike" u="sng">
                <a:solidFill>
                  <a:srgbClr val="af4345"/>
                </a:solidFill>
                <a:uFillTx/>
                <a:latin typeface="Arial"/>
                <a:ea typeface="Arial"/>
                <a:hlinkClick r:id="rId1"/>
              </a:rPr>
              <a:t>https://developer.mozilla.org/en-US/docs/Web/API/Document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1" lang="es-ES" sz="1200" spc="-1" strike="noStrike">
                <a:solidFill>
                  <a:srgbClr val="000000"/>
                </a:solidFill>
                <a:latin typeface="Arial"/>
                <a:ea typeface="Arial"/>
              </a:rPr>
              <a:t>W3School: </a:t>
            </a:r>
            <a:r>
              <a:rPr b="0" lang="es-ES" sz="1100" spc="-1" strike="noStrike" u="sng">
                <a:solidFill>
                  <a:srgbClr val="af4345"/>
                </a:solidFill>
                <a:uFillTx/>
                <a:latin typeface="Arial"/>
                <a:ea typeface="Arial"/>
                <a:hlinkClick r:id="rId2"/>
              </a:rPr>
              <a:t>https://www.w3schools.com/jsref/dom_obj_document.asp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TextShape 2"/>
          <p:cNvSpPr txBox="1"/>
          <p:nvPr/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s-ES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Bibliografía</a:t>
            </a: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311760" y="742680"/>
            <a:ext cx="8520120" cy="2106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es-ES" sz="96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Gracias</a:t>
            </a:r>
            <a:endParaRPr b="0" lang="es-ES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TextShape 2"/>
          <p:cNvSpPr txBox="1"/>
          <p:nvPr/>
        </p:nvSpPr>
        <p:spPr>
          <a:xfrm>
            <a:off x="311760" y="2923560"/>
            <a:ext cx="8520120" cy="1300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15000"/>
              </a:lnSpc>
              <a:spcAft>
                <a:spcPts val="1599"/>
              </a:spcAft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POR SU ATENCIÓN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282960" y="274680"/>
            <a:ext cx="6755400" cy="709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ES" sz="36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document.body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33000" y="1198800"/>
            <a:ext cx="85327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Propiedad que representa el elemento &lt;body&gt; del árbol DOM, con todo su contenido, o null si no existe tal elemento.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pic>
        <p:nvPicPr>
          <p:cNvPr id="209" name="Google Shape;85;p17" descr=""/>
          <p:cNvPicPr/>
          <p:nvPr/>
        </p:nvPicPr>
        <p:blipFill>
          <a:blip r:embed="rId1"/>
          <a:stretch/>
        </p:blipFill>
        <p:spPr>
          <a:xfrm>
            <a:off x="4964040" y="2775240"/>
            <a:ext cx="3901320" cy="1653840"/>
          </a:xfrm>
          <a:prstGeom prst="rect">
            <a:avLst/>
          </a:prstGeom>
          <a:ln>
            <a:noFill/>
          </a:ln>
        </p:spPr>
      </p:pic>
      <p:pic>
        <p:nvPicPr>
          <p:cNvPr id="210" name="Google Shape;86;p17" descr=""/>
          <p:cNvPicPr/>
          <p:nvPr/>
        </p:nvPicPr>
        <p:blipFill>
          <a:blip r:embed="rId2"/>
          <a:stretch/>
        </p:blipFill>
        <p:spPr>
          <a:xfrm>
            <a:off x="333000" y="2409120"/>
            <a:ext cx="5249520" cy="247320"/>
          </a:xfrm>
          <a:prstGeom prst="rect">
            <a:avLst/>
          </a:prstGeom>
          <a:ln>
            <a:noFill/>
          </a:ln>
        </p:spPr>
      </p:pic>
      <p:pic>
        <p:nvPicPr>
          <p:cNvPr id="211" name="Google Shape;87;p17" descr=""/>
          <p:cNvPicPr/>
          <p:nvPr/>
        </p:nvPicPr>
        <p:blipFill>
          <a:blip r:embed="rId3"/>
          <a:stretch/>
        </p:blipFill>
        <p:spPr>
          <a:xfrm>
            <a:off x="361440" y="2775240"/>
            <a:ext cx="4311360" cy="165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282960" y="274680"/>
            <a:ext cx="6755400" cy="709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ES" sz="36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document.head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333000" y="1198800"/>
            <a:ext cx="85327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Propiedad, de modo sólo lectura, que devuelve el contenido del &lt;head&gt; de una página.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pic>
        <p:nvPicPr>
          <p:cNvPr id="214" name="Google Shape;94;p18" descr=""/>
          <p:cNvPicPr/>
          <p:nvPr/>
        </p:nvPicPr>
        <p:blipFill>
          <a:blip r:embed="rId1"/>
          <a:stretch/>
        </p:blipFill>
        <p:spPr>
          <a:xfrm>
            <a:off x="152280" y="2172600"/>
            <a:ext cx="8838720" cy="275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282960" y="274680"/>
            <a:ext cx="6755400" cy="709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ES" sz="36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document.links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333000" y="1198800"/>
            <a:ext cx="8532720" cy="66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Propiedad, de solo lectura, que nos devuelve en forma de collection el total de hiperenlaces del documento.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pic>
        <p:nvPicPr>
          <p:cNvPr id="217" name="Google Shape;101;p19" descr=""/>
          <p:cNvPicPr/>
          <p:nvPr/>
        </p:nvPicPr>
        <p:blipFill>
          <a:blip r:embed="rId1"/>
          <a:stretch/>
        </p:blipFill>
        <p:spPr>
          <a:xfrm>
            <a:off x="180000" y="2254320"/>
            <a:ext cx="8838720" cy="187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282960" y="274680"/>
            <a:ext cx="6755400" cy="709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ES" sz="36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document.images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305640" y="1161720"/>
            <a:ext cx="853272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Propiedad, de solo lectura, que devuelve una lista con todos los elementos de tipo &lt;img&gt;.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pic>
        <p:nvPicPr>
          <p:cNvPr id="220" name="Google Shape;108;p20" descr=""/>
          <p:cNvPicPr/>
          <p:nvPr/>
        </p:nvPicPr>
        <p:blipFill>
          <a:blip r:embed="rId1"/>
          <a:stretch/>
        </p:blipFill>
        <p:spPr>
          <a:xfrm>
            <a:off x="1490760" y="1943280"/>
            <a:ext cx="6162480" cy="278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282960" y="274680"/>
            <a:ext cx="6755400" cy="709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ES" sz="36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document.forms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05640" y="984240"/>
            <a:ext cx="8532720" cy="17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Propiedad que nos devuelve una collection de los elementos &lt;forms&gt; incluidos en la página. Por defecto el primer formulario se corresponde al índice [0], e igualmente, su primer elemento.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De tal forma, tenemos que si accedemos a document.forms[1][2] estamos accediendo al tercer elemento incluído en el segundo formulario del documento.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pic>
        <p:nvPicPr>
          <p:cNvPr id="223" name="Google Shape;122;p22" descr=""/>
          <p:cNvPicPr/>
          <p:nvPr/>
        </p:nvPicPr>
        <p:blipFill>
          <a:blip r:embed="rId1"/>
          <a:stretch/>
        </p:blipFill>
        <p:spPr>
          <a:xfrm>
            <a:off x="1738440" y="2924280"/>
            <a:ext cx="5667120" cy="200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Application>LibreOffice/6.3.1.2$Windows_X86_64 LibreOffice_project/b79626edf0065ac373bd1df5c28bd630b4424273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2019-11-11T09:30:49Z</dcterms:modified>
  <cp:revision>7</cp:revision>
  <dc:subject/>
  <dc:title/>
</cp:coreProperties>
</file>