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CE2C6-DD1F-428D-8754-E7ACED98E7C8}"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04598-274A-4ACE-976F-71034C669596}" type="slidenum">
              <a:rPr lang="en-US" smtClean="0"/>
              <a:t>‹#›</a:t>
            </a:fld>
            <a:endParaRPr lang="en-US"/>
          </a:p>
        </p:txBody>
      </p:sp>
    </p:spTree>
    <p:extLst>
      <p:ext uri="{BB962C8B-B14F-4D97-AF65-F5344CB8AC3E}">
        <p14:creationId xmlns:p14="http://schemas.microsoft.com/office/powerpoint/2010/main" val="74132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076605-FF85-4254-81EC-CADFC393B7A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3763387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76605-FF85-4254-81EC-CADFC393B7A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93685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76605-FF85-4254-81EC-CADFC393B7A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38975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076605-FF85-4254-81EC-CADFC393B7A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266557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076605-FF85-4254-81EC-CADFC393B7AA}"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244548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076605-FF85-4254-81EC-CADFC393B7A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250459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076605-FF85-4254-81EC-CADFC393B7AA}"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37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076605-FF85-4254-81EC-CADFC393B7AA}"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105106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76605-FF85-4254-81EC-CADFC393B7AA}"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121506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076605-FF85-4254-81EC-CADFC393B7A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306096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076605-FF85-4254-81EC-CADFC393B7AA}"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50FD4-C910-4AD3-9F2C-86C492749281}" type="slidenum">
              <a:rPr lang="en-US" smtClean="0"/>
              <a:t>‹#›</a:t>
            </a:fld>
            <a:endParaRPr lang="en-US"/>
          </a:p>
        </p:txBody>
      </p:sp>
    </p:spTree>
    <p:extLst>
      <p:ext uri="{BB962C8B-B14F-4D97-AF65-F5344CB8AC3E}">
        <p14:creationId xmlns:p14="http://schemas.microsoft.com/office/powerpoint/2010/main" val="280957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076605-FF85-4254-81EC-CADFC393B7AA}" type="datetimeFigureOut">
              <a:rPr lang="en-US" smtClean="0"/>
              <a:t>5/20/2024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50FD4-C910-4AD3-9F2C-86C492749281}" type="slidenum">
              <a:rPr lang="en-US" smtClean="0"/>
              <a:t>‹#›</a:t>
            </a:fld>
            <a:endParaRPr lang="en-US"/>
          </a:p>
        </p:txBody>
      </p:sp>
    </p:spTree>
    <p:extLst>
      <p:ext uri="{BB962C8B-B14F-4D97-AF65-F5344CB8AC3E}">
        <p14:creationId xmlns:p14="http://schemas.microsoft.com/office/powerpoint/2010/main" val="532705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MRV+ Comparison</a:t>
            </a:r>
            <a:br>
              <a:rPr lang="en-US" dirty="0" smtClean="0"/>
            </a:br>
            <a:r>
              <a:rPr lang="en-US" sz="5400" dirty="0" smtClean="0"/>
              <a:t>(Introduction to AI final project)</a:t>
            </a:r>
            <a:endParaRPr lang="en-US" sz="5400" dirty="0"/>
          </a:p>
        </p:txBody>
      </p:sp>
      <p:sp>
        <p:nvSpPr>
          <p:cNvPr id="3" name="Subtitle 2"/>
          <p:cNvSpPr>
            <a:spLocks noGrp="1"/>
          </p:cNvSpPr>
          <p:nvPr>
            <p:ph type="subTitle" idx="1"/>
          </p:nvPr>
        </p:nvSpPr>
        <p:spPr/>
        <p:txBody>
          <a:bodyPr/>
          <a:lstStyle/>
          <a:p>
            <a:pPr algn="l"/>
            <a:r>
              <a:rPr lang="en-US" dirty="0" smtClean="0"/>
              <a:t>By: Antonio </a:t>
            </a:r>
            <a:r>
              <a:rPr lang="en-US" dirty="0" err="1" smtClean="0"/>
              <a:t>Bourizk</a:t>
            </a:r>
            <a:endParaRPr lang="en-US" dirty="0" smtClean="0"/>
          </a:p>
          <a:p>
            <a:pPr algn="l"/>
            <a:r>
              <a:rPr lang="en-US" dirty="0" smtClean="0"/>
              <a:t>Theresa Tamer</a:t>
            </a:r>
            <a:endParaRPr lang="en-US" dirty="0"/>
          </a:p>
        </p:txBody>
      </p:sp>
    </p:spTree>
    <p:extLst>
      <p:ext uri="{BB962C8B-B14F-4D97-AF65-F5344CB8AC3E}">
        <p14:creationId xmlns:p14="http://schemas.microsoft.com/office/powerpoint/2010/main" val="323323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Number of Recursion and Backtracking in solving 5,000 Sudoku puzzles generated based on the Number of Clues for the MRV and MRV+ strategies</a:t>
            </a:r>
            <a:endParaRPr lang="en-US" sz="2800" dirty="0"/>
          </a:p>
        </p:txBody>
      </p:sp>
      <p:pic>
        <p:nvPicPr>
          <p:cNvPr id="3" name="Picture 2"/>
          <p:cNvPicPr>
            <a:picLocks noChangeAspect="1"/>
          </p:cNvPicPr>
          <p:nvPr/>
        </p:nvPicPr>
        <p:blipFill>
          <a:blip r:embed="rId2"/>
          <a:stretch>
            <a:fillRect/>
          </a:stretch>
        </p:blipFill>
        <p:spPr>
          <a:xfrm>
            <a:off x="838200" y="2431656"/>
            <a:ext cx="10515600" cy="2418639"/>
          </a:xfrm>
          <a:prstGeom prst="rect">
            <a:avLst/>
          </a:prstGeom>
        </p:spPr>
      </p:pic>
    </p:spTree>
    <p:extLst>
      <p:ext uri="{BB962C8B-B14F-4D97-AF65-F5344CB8AC3E}">
        <p14:creationId xmlns:p14="http://schemas.microsoft.com/office/powerpoint/2010/main" val="154424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656371"/>
          </a:xfrm>
        </p:spPr>
        <p:txBody>
          <a:bodyPr>
            <a:normAutofit/>
          </a:bodyPr>
          <a:lstStyle/>
          <a:p>
            <a:r>
              <a:rPr lang="en-US" sz="3600" dirty="0" smtClean="0"/>
              <a:t>Number of Recursion and Backtracking in solving 5,000 Sudoku puzzles generated based on the Location of Clues for the MRV and MRV+ strategies.</a:t>
            </a:r>
            <a:endParaRPr lang="en-US" sz="3600" dirty="0"/>
          </a:p>
        </p:txBody>
      </p:sp>
      <p:pic>
        <p:nvPicPr>
          <p:cNvPr id="3" name="Picture 2"/>
          <p:cNvPicPr>
            <a:picLocks noChangeAspect="1"/>
          </p:cNvPicPr>
          <p:nvPr/>
        </p:nvPicPr>
        <p:blipFill>
          <a:blip r:embed="rId2"/>
          <a:stretch>
            <a:fillRect/>
          </a:stretch>
        </p:blipFill>
        <p:spPr>
          <a:xfrm>
            <a:off x="838200" y="2915764"/>
            <a:ext cx="10421731" cy="2398358"/>
          </a:xfrm>
          <a:prstGeom prst="rect">
            <a:avLst/>
          </a:prstGeom>
        </p:spPr>
      </p:pic>
    </p:spTree>
    <p:extLst>
      <p:ext uri="{BB962C8B-B14F-4D97-AF65-F5344CB8AC3E}">
        <p14:creationId xmlns:p14="http://schemas.microsoft.com/office/powerpoint/2010/main" val="351318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3675"/>
          </a:xfrm>
        </p:spPr>
        <p:txBody>
          <a:bodyPr>
            <a:normAutofit fontScale="90000"/>
          </a:bodyPr>
          <a:lstStyle/>
          <a:p>
            <a:r>
              <a:rPr lang="en-US" dirty="0" smtClean="0"/>
              <a:t>Performance comparison between MRV and MRV+ for solving Sudoku puzzles generated based on the Number of Clues.</a:t>
            </a:r>
            <a:endParaRPr lang="en-US" dirty="0"/>
          </a:p>
        </p:txBody>
      </p:sp>
      <p:pic>
        <p:nvPicPr>
          <p:cNvPr id="3" name="Picture 2"/>
          <p:cNvPicPr>
            <a:picLocks noChangeAspect="1"/>
          </p:cNvPicPr>
          <p:nvPr/>
        </p:nvPicPr>
        <p:blipFill>
          <a:blip r:embed="rId2"/>
          <a:stretch>
            <a:fillRect/>
          </a:stretch>
        </p:blipFill>
        <p:spPr>
          <a:xfrm>
            <a:off x="838200" y="2213114"/>
            <a:ext cx="10713176" cy="3882886"/>
          </a:xfrm>
          <a:prstGeom prst="rect">
            <a:avLst/>
          </a:prstGeom>
        </p:spPr>
      </p:pic>
    </p:spTree>
    <p:extLst>
      <p:ext uri="{BB962C8B-B14F-4D97-AF65-F5344CB8AC3E}">
        <p14:creationId xmlns:p14="http://schemas.microsoft.com/office/powerpoint/2010/main" val="247197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88962"/>
          </a:xfrm>
        </p:spPr>
        <p:txBody>
          <a:bodyPr>
            <a:normAutofit fontScale="90000"/>
          </a:bodyPr>
          <a:lstStyle/>
          <a:p>
            <a:r>
              <a:rPr lang="en-US" dirty="0" smtClean="0"/>
              <a:t>Performance comparison between MRV and MRV+ for solving Sudoku puzzles generated based on the Location of Clues.</a:t>
            </a:r>
            <a:endParaRPr lang="en-US" dirty="0"/>
          </a:p>
        </p:txBody>
      </p:sp>
      <p:pic>
        <p:nvPicPr>
          <p:cNvPr id="3" name="Picture 2"/>
          <p:cNvPicPr>
            <a:picLocks noChangeAspect="1"/>
          </p:cNvPicPr>
          <p:nvPr/>
        </p:nvPicPr>
        <p:blipFill>
          <a:blip r:embed="rId2"/>
          <a:stretch>
            <a:fillRect/>
          </a:stretch>
        </p:blipFill>
        <p:spPr>
          <a:xfrm>
            <a:off x="701117" y="2192185"/>
            <a:ext cx="10652683" cy="4195362"/>
          </a:xfrm>
          <a:prstGeom prst="rect">
            <a:avLst/>
          </a:prstGeom>
        </p:spPr>
      </p:pic>
    </p:spTree>
    <p:extLst>
      <p:ext uri="{BB962C8B-B14F-4D97-AF65-F5344CB8AC3E}">
        <p14:creationId xmlns:p14="http://schemas.microsoft.com/office/powerpoint/2010/main" val="317725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Fog of Search (</a:t>
            </a:r>
            <a:r>
              <a:rPr lang="en-US" dirty="0" err="1" smtClean="0"/>
              <a:t>FoS</a:t>
            </a:r>
            <a:r>
              <a:rPr lang="en-US" dirty="0" smtClean="0"/>
              <a:t>) situation defines a state of confusion that a search strategy encounters when more than one variable shares the same optimal heuristic value. In the case of MRV, the optimal heuristics is the minimum remaining values, where the common practice to select a variable arbitrarily.</a:t>
            </a:r>
          </a:p>
          <a:p>
            <a:r>
              <a:rPr lang="en-US" dirty="0" smtClean="0"/>
              <a:t>The paper presents a secondary heuristics called Contribution Number (</a:t>
            </a:r>
            <a:r>
              <a:rPr lang="en-US" dirty="0" err="1" smtClean="0"/>
              <a:t>CtN</a:t>
            </a:r>
            <a:r>
              <a:rPr lang="en-US" dirty="0" smtClean="0"/>
              <a:t>) that enables MRV to make a resolute decision to resolve </a:t>
            </a:r>
            <a:r>
              <a:rPr lang="en-US" dirty="0" err="1" smtClean="0"/>
              <a:t>FoS</a:t>
            </a:r>
            <a:r>
              <a:rPr lang="en-US" dirty="0" smtClean="0"/>
              <a:t>. The function </a:t>
            </a:r>
            <a:r>
              <a:rPr lang="en-US" dirty="0" err="1" smtClean="0"/>
              <a:t>FogResolver</a:t>
            </a:r>
            <a:r>
              <a:rPr lang="en-US" dirty="0" smtClean="0"/>
              <a:t> implements the modified MRV+ strategy, which re-evaluates the choice variables that have same minimum remaining values, then selects the maximum contribution number.</a:t>
            </a:r>
            <a:endParaRPr lang="en-US" dirty="0"/>
          </a:p>
        </p:txBody>
      </p:sp>
    </p:spTree>
    <p:extLst>
      <p:ext uri="{BB962C8B-B14F-4D97-AF65-F5344CB8AC3E}">
        <p14:creationId xmlns:p14="http://schemas.microsoft.com/office/powerpoint/2010/main" val="1608872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MRV</a:t>
            </a:r>
            <a:endParaRPr lang="en-US" dirty="0"/>
          </a:p>
        </p:txBody>
      </p:sp>
      <p:sp>
        <p:nvSpPr>
          <p:cNvPr id="3" name="Content Placeholder 2"/>
          <p:cNvSpPr>
            <a:spLocks noGrp="1"/>
          </p:cNvSpPr>
          <p:nvPr>
            <p:ph idx="1"/>
          </p:nvPr>
        </p:nvSpPr>
        <p:spPr/>
        <p:txBody>
          <a:bodyPr/>
          <a:lstStyle/>
          <a:p>
            <a:r>
              <a:rPr lang="en-US" dirty="0" smtClean="0"/>
              <a:t>The Minimum Remaining Values (MRV) strategy, which heuristically selects variable with fewest candidates to expand, is an existing popular strategy for Graph Coloring Problem. MRV prioritizes unassigned variables dynamically based on the number of available values that they hold, i.e., the candidates in the variables domains. According to its simple heuristics, the less the number of candidates in a variable’s domain, the higher priority it receives as potential variable for search.</a:t>
            </a:r>
            <a:endParaRPr lang="en-US" dirty="0"/>
          </a:p>
        </p:txBody>
      </p:sp>
    </p:spTree>
    <p:extLst>
      <p:ext uri="{BB962C8B-B14F-4D97-AF65-F5344CB8AC3E}">
        <p14:creationId xmlns:p14="http://schemas.microsoft.com/office/powerpoint/2010/main" val="64521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MRV &amp; MRV+</a:t>
            </a:r>
            <a:endParaRPr lang="en-US" dirty="0"/>
          </a:p>
        </p:txBody>
      </p:sp>
      <p:sp>
        <p:nvSpPr>
          <p:cNvPr id="3" name="Content Placeholder 2"/>
          <p:cNvSpPr>
            <a:spLocks noGrp="1"/>
          </p:cNvSpPr>
          <p:nvPr>
            <p:ph idx="1"/>
          </p:nvPr>
        </p:nvSpPr>
        <p:spPr/>
        <p:txBody>
          <a:bodyPr>
            <a:normAutofit/>
          </a:bodyPr>
          <a:lstStyle/>
          <a:p>
            <a:r>
              <a:rPr lang="en-US" dirty="0" smtClean="0"/>
              <a:t>Typically, the MRV strategy iterates through all unassigned variables in a CSP, and compares each of their domain sizes before selecting a variable with the minimum remaining values or candidates as the ‘next variable to be solved’. If there is only one variable with the optimal heuristic value, the variable is selected and labelled, and the search continues. However, if there is a </a:t>
            </a:r>
            <a:r>
              <a:rPr lang="en-US" dirty="0" err="1" smtClean="0"/>
              <a:t>FoS</a:t>
            </a:r>
            <a:r>
              <a:rPr lang="en-US" dirty="0" smtClean="0"/>
              <a:t>, MRV deals with the situation in two ways:</a:t>
            </a:r>
            <a:endParaRPr lang="en-US" dirty="0"/>
          </a:p>
        </p:txBody>
      </p:sp>
    </p:spTree>
    <p:extLst>
      <p:ext uri="{BB962C8B-B14F-4D97-AF65-F5344CB8AC3E}">
        <p14:creationId xmlns:p14="http://schemas.microsoft.com/office/powerpoint/2010/main" val="293538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I: variable selection based on order </a:t>
            </a:r>
            <a:endParaRPr lang="en-US" dirty="0"/>
          </a:p>
        </p:txBody>
      </p:sp>
      <p:sp>
        <p:nvSpPr>
          <p:cNvPr id="3" name="Content Placeholder 2"/>
          <p:cNvSpPr>
            <a:spLocks noGrp="1"/>
          </p:cNvSpPr>
          <p:nvPr>
            <p:ph idx="1"/>
          </p:nvPr>
        </p:nvSpPr>
        <p:spPr/>
        <p:txBody>
          <a:bodyPr/>
          <a:lstStyle/>
          <a:p>
            <a:r>
              <a:rPr lang="en-US" dirty="0" smtClean="0"/>
              <a:t>This algorithm selects a variable based on pre-assigned static order, i.e., the first variable 206 S. </a:t>
            </a:r>
            <a:r>
              <a:rPr lang="en-US" dirty="0" err="1" smtClean="0"/>
              <a:t>Abuluaih</a:t>
            </a:r>
            <a:r>
              <a:rPr lang="en-US" dirty="0" smtClean="0"/>
              <a:t> et al. found with the desired optimal heuristic value will become the new frontier even if there are other variables holding the same heuristic value</a:t>
            </a:r>
            <a:endParaRPr lang="en-US" dirty="0"/>
          </a:p>
        </p:txBody>
      </p:sp>
    </p:spTree>
    <p:extLst>
      <p:ext uri="{BB962C8B-B14F-4D97-AF65-F5344CB8AC3E}">
        <p14:creationId xmlns:p14="http://schemas.microsoft.com/office/powerpoint/2010/main" val="1486631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II: Random selection</a:t>
            </a:r>
            <a:endParaRPr lang="en-US" dirty="0"/>
          </a:p>
        </p:txBody>
      </p:sp>
      <p:sp>
        <p:nvSpPr>
          <p:cNvPr id="3" name="Content Placeholder 2"/>
          <p:cNvSpPr>
            <a:spLocks noGrp="1"/>
          </p:cNvSpPr>
          <p:nvPr>
            <p:ph idx="1"/>
          </p:nvPr>
        </p:nvSpPr>
        <p:spPr/>
        <p:txBody>
          <a:bodyPr/>
          <a:lstStyle/>
          <a:p>
            <a:r>
              <a:rPr lang="en-US" dirty="0" smtClean="0"/>
              <a:t>This algorithm </a:t>
            </a:r>
            <a:r>
              <a:rPr lang="en-US" dirty="0" smtClean="0"/>
              <a:t>selects a variable randomly among a group of variables that hold same optimal heuristic value.</a:t>
            </a:r>
          </a:p>
          <a:p>
            <a:endParaRPr lang="en-US" dirty="0"/>
          </a:p>
          <a:p>
            <a:endParaRPr lang="en-US" dirty="0" smtClean="0"/>
          </a:p>
          <a:p>
            <a:r>
              <a:rPr lang="en-US" dirty="0" smtClean="0"/>
              <a:t>What is common with both approaches is the arbitrary selection of variables that does not effectively help to advance the search.</a:t>
            </a:r>
            <a:endParaRPr lang="en-US" dirty="0" smtClean="0"/>
          </a:p>
          <a:p>
            <a:endParaRPr lang="en-US" dirty="0"/>
          </a:p>
        </p:txBody>
      </p:sp>
    </p:spTree>
    <p:extLst>
      <p:ext uri="{BB962C8B-B14F-4D97-AF65-F5344CB8AC3E}">
        <p14:creationId xmlns:p14="http://schemas.microsoft.com/office/powerpoint/2010/main" val="371768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MRV+’s advantage</a:t>
            </a:r>
            <a:endParaRPr lang="en-US" dirty="0"/>
          </a:p>
        </p:txBody>
      </p:sp>
      <p:sp>
        <p:nvSpPr>
          <p:cNvPr id="3" name="Content Placeholder 2"/>
          <p:cNvSpPr>
            <a:spLocks noGrp="1"/>
          </p:cNvSpPr>
          <p:nvPr>
            <p:ph idx="1"/>
          </p:nvPr>
        </p:nvSpPr>
        <p:spPr/>
        <p:txBody>
          <a:bodyPr/>
          <a:lstStyle/>
          <a:p>
            <a:r>
              <a:rPr lang="en-US" dirty="0" smtClean="0"/>
              <a:t>MRV+ involves a secondary heuristics strategy that is invoked upon detection of </a:t>
            </a:r>
            <a:r>
              <a:rPr lang="en-US" dirty="0" err="1" smtClean="0"/>
              <a:t>FoS</a:t>
            </a:r>
            <a:r>
              <a:rPr lang="en-US" dirty="0" smtClean="0"/>
              <a:t> in MRV. New heuristic values are generated to re-evaluate each of the indeterminate MRV choice variables. The secondary heuristics proposed is called Contribution Number (</a:t>
            </a:r>
            <a:r>
              <a:rPr lang="en-US" dirty="0" err="1" smtClean="0"/>
              <a:t>CtN</a:t>
            </a:r>
            <a:r>
              <a:rPr lang="en-US" dirty="0" smtClean="0"/>
              <a:t>), and it takes advantage of existing information to resolve </a:t>
            </a:r>
            <a:r>
              <a:rPr lang="en-US" dirty="0" err="1" smtClean="0"/>
              <a:t>FoS</a:t>
            </a:r>
            <a:r>
              <a:rPr lang="en-US" dirty="0" smtClean="0"/>
              <a:t>. Technically, the MRV+ strategy comprises MRV and </a:t>
            </a:r>
            <a:r>
              <a:rPr lang="en-US" dirty="0" err="1" smtClean="0"/>
              <a:t>CtN.</a:t>
            </a:r>
            <a:endParaRPr lang="en-US" dirty="0"/>
          </a:p>
        </p:txBody>
      </p:sp>
    </p:spTree>
    <p:extLst>
      <p:ext uri="{BB962C8B-B14F-4D97-AF65-F5344CB8AC3E}">
        <p14:creationId xmlns:p14="http://schemas.microsoft.com/office/powerpoint/2010/main" val="360724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CtN</a:t>
            </a:r>
            <a:r>
              <a:rPr lang="en-US" dirty="0" smtClean="0"/>
              <a:t>(aka Contribution Number)</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CtN</a:t>
            </a:r>
            <a:r>
              <a:rPr lang="en-US" dirty="0" smtClean="0"/>
              <a:t> heuristics work by identifying the variables that have potentially valid candidates in common with their peers. The more candidates in common a variable has with respect to its peers, the greater is its contribution number. The argument is that by labelling a variable with the highest contribution number, will result in the deduction of most number of candidates from its peers’ domains; thus, solving the problem quickly by hastening fail-first.</a:t>
            </a:r>
          </a:p>
          <a:p>
            <a:r>
              <a:rPr lang="en-US" dirty="0" smtClean="0"/>
              <a:t>By doing so the ‘next variable to be solved’ will not only be the one with minimum remaining value but also the one with the maximum contribution number.</a:t>
            </a:r>
            <a:endParaRPr lang="en-US" dirty="0"/>
          </a:p>
        </p:txBody>
      </p:sp>
    </p:spTree>
    <p:extLst>
      <p:ext uri="{BB962C8B-B14F-4D97-AF65-F5344CB8AC3E}">
        <p14:creationId xmlns:p14="http://schemas.microsoft.com/office/powerpoint/2010/main" val="131138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MRV and MRV+</a:t>
            </a:r>
            <a:endParaRPr lang="en-US" dirty="0"/>
          </a:p>
        </p:txBody>
      </p:sp>
      <p:sp>
        <p:nvSpPr>
          <p:cNvPr id="3" name="Content Placeholder 2"/>
          <p:cNvSpPr>
            <a:spLocks noGrp="1"/>
          </p:cNvSpPr>
          <p:nvPr>
            <p:ph idx="1"/>
          </p:nvPr>
        </p:nvSpPr>
        <p:spPr/>
        <p:txBody>
          <a:bodyPr/>
          <a:lstStyle/>
          <a:p>
            <a:r>
              <a:rPr lang="en-US" dirty="0" smtClean="0"/>
              <a:t>Tables 1 and 2 list the average number of </a:t>
            </a:r>
            <a:r>
              <a:rPr lang="en-US" dirty="0" err="1" smtClean="0"/>
              <a:t>FoS</a:t>
            </a:r>
            <a:r>
              <a:rPr lang="en-US" dirty="0" smtClean="0"/>
              <a:t> encountered by MRV and MRV+ for the Sudoku puzzles generated based on the Number of Clues and the Location of Clues categories, respectively. The 5,000 puzzles under each category are </a:t>
            </a:r>
            <a:r>
              <a:rPr lang="en-US" dirty="0" err="1" smtClean="0"/>
              <a:t>organised</a:t>
            </a:r>
            <a:r>
              <a:rPr lang="en-US" dirty="0" smtClean="0"/>
              <a:t> according to their difficulty levels where each level comprises 1,000 puzzles.</a:t>
            </a:r>
            <a:endParaRPr lang="en-US" dirty="0"/>
          </a:p>
        </p:txBody>
      </p:sp>
    </p:spTree>
    <p:extLst>
      <p:ext uri="{BB962C8B-B14F-4D97-AF65-F5344CB8AC3E}">
        <p14:creationId xmlns:p14="http://schemas.microsoft.com/office/powerpoint/2010/main" val="242620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Table I</a:t>
            </a:r>
            <a:endParaRPr lang="en-US" dirty="0"/>
          </a:p>
        </p:txBody>
      </p:sp>
      <p:pic>
        <p:nvPicPr>
          <p:cNvPr id="10" name="Picture 9"/>
          <p:cNvPicPr>
            <a:picLocks noChangeAspect="1"/>
          </p:cNvPicPr>
          <p:nvPr/>
        </p:nvPicPr>
        <p:blipFill>
          <a:blip r:embed="rId2"/>
          <a:stretch>
            <a:fillRect/>
          </a:stretch>
        </p:blipFill>
        <p:spPr>
          <a:xfrm>
            <a:off x="4561527" y="1353800"/>
            <a:ext cx="6792273" cy="1571844"/>
          </a:xfrm>
          <a:prstGeom prst="rect">
            <a:avLst/>
          </a:prstGeom>
        </p:spPr>
      </p:pic>
      <p:sp>
        <p:nvSpPr>
          <p:cNvPr id="11" name="TextBox 10"/>
          <p:cNvSpPr txBox="1"/>
          <p:nvPr/>
        </p:nvSpPr>
        <p:spPr>
          <a:xfrm flipH="1">
            <a:off x="668569" y="1353800"/>
            <a:ext cx="3479360" cy="1200329"/>
          </a:xfrm>
          <a:prstGeom prst="rect">
            <a:avLst/>
          </a:prstGeom>
          <a:noFill/>
        </p:spPr>
        <p:txBody>
          <a:bodyPr wrap="square" rtlCol="0">
            <a:spAutoFit/>
          </a:bodyPr>
          <a:lstStyle/>
          <a:p>
            <a:r>
              <a:rPr lang="en-US" dirty="0" smtClean="0"/>
              <a:t>Average </a:t>
            </a:r>
            <a:r>
              <a:rPr lang="en-US" dirty="0" err="1" smtClean="0"/>
              <a:t>FoS</a:t>
            </a:r>
            <a:r>
              <a:rPr lang="en-US" dirty="0" smtClean="0"/>
              <a:t> in solving 5,000 Sudoku puzzles generated based on the Number of Clues for the MRV and MRV+ strategies.</a:t>
            </a:r>
            <a:endParaRPr lang="en-US" dirty="0"/>
          </a:p>
        </p:txBody>
      </p:sp>
      <p:sp>
        <p:nvSpPr>
          <p:cNvPr id="12" name="TextBox 11"/>
          <p:cNvSpPr txBox="1"/>
          <p:nvPr/>
        </p:nvSpPr>
        <p:spPr>
          <a:xfrm>
            <a:off x="838200" y="3379304"/>
            <a:ext cx="2008370" cy="769441"/>
          </a:xfrm>
          <a:prstGeom prst="rect">
            <a:avLst/>
          </a:prstGeom>
          <a:noFill/>
        </p:spPr>
        <p:txBody>
          <a:bodyPr wrap="square" rtlCol="0">
            <a:spAutoFit/>
          </a:bodyPr>
          <a:lstStyle/>
          <a:p>
            <a:r>
              <a:rPr lang="en-US" sz="4400" dirty="0" smtClean="0"/>
              <a:t>Table</a:t>
            </a:r>
            <a:r>
              <a:rPr lang="en-US" dirty="0" smtClean="0"/>
              <a:t> </a:t>
            </a:r>
            <a:r>
              <a:rPr lang="en-US" sz="4400" dirty="0" smtClean="0"/>
              <a:t>II</a:t>
            </a:r>
            <a:endParaRPr lang="en-US" sz="4400" dirty="0"/>
          </a:p>
        </p:txBody>
      </p:sp>
      <p:sp>
        <p:nvSpPr>
          <p:cNvPr id="13" name="TextBox 12"/>
          <p:cNvSpPr txBox="1"/>
          <p:nvPr/>
        </p:nvSpPr>
        <p:spPr>
          <a:xfrm flipH="1">
            <a:off x="668569" y="4638261"/>
            <a:ext cx="3479360" cy="1200329"/>
          </a:xfrm>
          <a:prstGeom prst="rect">
            <a:avLst/>
          </a:prstGeom>
          <a:noFill/>
        </p:spPr>
        <p:txBody>
          <a:bodyPr wrap="square" rtlCol="0">
            <a:spAutoFit/>
          </a:bodyPr>
          <a:lstStyle/>
          <a:p>
            <a:r>
              <a:rPr lang="en-US" dirty="0" smtClean="0"/>
              <a:t>Average </a:t>
            </a:r>
            <a:r>
              <a:rPr lang="en-US" dirty="0" err="1" smtClean="0"/>
              <a:t>FoS</a:t>
            </a:r>
            <a:r>
              <a:rPr lang="en-US" dirty="0" smtClean="0"/>
              <a:t> in solving 5,000 Sudoku puzzles generated based on the Location of Clues for the MRV and MRV+ strategies.</a:t>
            </a:r>
            <a:endParaRPr lang="en-US" dirty="0"/>
          </a:p>
        </p:txBody>
      </p:sp>
      <p:pic>
        <p:nvPicPr>
          <p:cNvPr id="14" name="Picture 13"/>
          <p:cNvPicPr>
            <a:picLocks noChangeAspect="1"/>
          </p:cNvPicPr>
          <p:nvPr/>
        </p:nvPicPr>
        <p:blipFill>
          <a:blip r:embed="rId3"/>
          <a:stretch>
            <a:fillRect/>
          </a:stretch>
        </p:blipFill>
        <p:spPr>
          <a:xfrm>
            <a:off x="4561527" y="4285797"/>
            <a:ext cx="6676316" cy="1985839"/>
          </a:xfrm>
          <a:prstGeom prst="rect">
            <a:avLst/>
          </a:prstGeom>
        </p:spPr>
      </p:pic>
    </p:spTree>
    <p:extLst>
      <p:ext uri="{BB962C8B-B14F-4D97-AF65-F5344CB8AC3E}">
        <p14:creationId xmlns:p14="http://schemas.microsoft.com/office/powerpoint/2010/main" val="331322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773</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MRV+ Comparison (Introduction to AI final project)</vt:lpstr>
      <vt:lpstr>What is MRV</vt:lpstr>
      <vt:lpstr>Difference between MRV &amp; MRV+</vt:lpstr>
      <vt:lpstr>Algorithm I: variable selection based on order </vt:lpstr>
      <vt:lpstr>Algorithm II: Random selection</vt:lpstr>
      <vt:lpstr>MRV+’s advantage</vt:lpstr>
      <vt:lpstr>What is CtN(aka Contribution Number)</vt:lpstr>
      <vt:lpstr>Performance of MRV and MRV+</vt:lpstr>
      <vt:lpstr>Table I</vt:lpstr>
      <vt:lpstr>Number of Recursion and Backtracking in solving 5,000 Sudoku puzzles generated based on the Number of Clues for the MRV and MRV+ strategies</vt:lpstr>
      <vt:lpstr>Number of Recursion and Backtracking in solving 5,000 Sudoku puzzles generated based on the Location of Clues for the MRV and MRV+ strategies.</vt:lpstr>
      <vt:lpstr>Performance comparison between MRV and MRV+ for solving Sudoku puzzles generated based on the Number of Clues.</vt:lpstr>
      <vt:lpstr>Performance comparison between MRV and MRV+ for solving Sudoku puzzles generated based on the Location of Clues.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MRV+ Comparison (Introduction to AI final project)</dc:title>
  <dc:creator>user</dc:creator>
  <cp:lastModifiedBy>user</cp:lastModifiedBy>
  <cp:revision>5</cp:revision>
  <dcterms:created xsi:type="dcterms:W3CDTF">2024-05-20T20:15:34Z</dcterms:created>
  <dcterms:modified xsi:type="dcterms:W3CDTF">2024-05-20T20:49:16Z</dcterms:modified>
</cp:coreProperties>
</file>