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11696A-F86E-42BB-AD47-485A06838A5C}" type="datetimeFigureOut">
              <a:rPr lang="en-US" smtClean="0"/>
              <a:t>5/27/2024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4A805B-EAB7-4FD9-9835-74C4FCB75467}" type="slidenum">
              <a:rPr lang="en-US" smtClean="0"/>
              <a:t>‹#›</a:t>
            </a:fld>
            <a:endParaRPr lang="en-US"/>
          </a:p>
        </p:txBody>
      </p:sp>
    </p:spTree>
    <p:extLst>
      <p:ext uri="{BB962C8B-B14F-4D97-AF65-F5344CB8AC3E}">
        <p14:creationId xmlns:p14="http://schemas.microsoft.com/office/powerpoint/2010/main" val="1172659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4A805B-EAB7-4FD9-9835-74C4FCB75467}" type="slidenum">
              <a:rPr lang="en-US" smtClean="0"/>
              <a:t>8</a:t>
            </a:fld>
            <a:endParaRPr lang="en-US"/>
          </a:p>
        </p:txBody>
      </p:sp>
    </p:spTree>
    <p:extLst>
      <p:ext uri="{BB962C8B-B14F-4D97-AF65-F5344CB8AC3E}">
        <p14:creationId xmlns:p14="http://schemas.microsoft.com/office/powerpoint/2010/main" val="9700591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E923C0A-7760-4211-9CCA-E96832E0D167}" type="datetimeFigureOut">
              <a:rPr lang="en-US" smtClean="0"/>
              <a:t>5/27/2024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81E99910-5FCF-4F1E-AD70-0C60AD06BFCA}" type="slidenum">
              <a:rPr lang="en-US" smtClean="0"/>
              <a:t>‹#›</a:t>
            </a:fld>
            <a:endParaRPr lang="en-US"/>
          </a:p>
        </p:txBody>
      </p:sp>
    </p:spTree>
    <p:extLst>
      <p:ext uri="{BB962C8B-B14F-4D97-AF65-F5344CB8AC3E}">
        <p14:creationId xmlns:p14="http://schemas.microsoft.com/office/powerpoint/2010/main" val="78134336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923C0A-7760-4211-9CCA-E96832E0D167}" type="datetimeFigureOut">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99910-5FCF-4F1E-AD70-0C60AD06BFCA}" type="slidenum">
              <a:rPr lang="en-US" smtClean="0"/>
              <a:t>‹#›</a:t>
            </a:fld>
            <a:endParaRPr lang="en-US"/>
          </a:p>
        </p:txBody>
      </p:sp>
    </p:spTree>
    <p:extLst>
      <p:ext uri="{BB962C8B-B14F-4D97-AF65-F5344CB8AC3E}">
        <p14:creationId xmlns:p14="http://schemas.microsoft.com/office/powerpoint/2010/main" val="31137046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923C0A-7760-4211-9CCA-E96832E0D167}" type="datetimeFigureOut">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99910-5FCF-4F1E-AD70-0C60AD06BFCA}" type="slidenum">
              <a:rPr lang="en-US" smtClean="0"/>
              <a:t>‹#›</a:t>
            </a:fld>
            <a:endParaRPr lang="en-US"/>
          </a:p>
        </p:txBody>
      </p:sp>
    </p:spTree>
    <p:extLst>
      <p:ext uri="{BB962C8B-B14F-4D97-AF65-F5344CB8AC3E}">
        <p14:creationId xmlns:p14="http://schemas.microsoft.com/office/powerpoint/2010/main" val="214753772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923C0A-7760-4211-9CCA-E96832E0D167}" type="datetimeFigureOut">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99910-5FCF-4F1E-AD70-0C60AD06BFCA}"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575226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923C0A-7760-4211-9CCA-E96832E0D167}" type="datetimeFigureOut">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99910-5FCF-4F1E-AD70-0C60AD06BFCA}" type="slidenum">
              <a:rPr lang="en-US" smtClean="0"/>
              <a:t>‹#›</a:t>
            </a:fld>
            <a:endParaRPr lang="en-US"/>
          </a:p>
        </p:txBody>
      </p:sp>
    </p:spTree>
    <p:extLst>
      <p:ext uri="{BB962C8B-B14F-4D97-AF65-F5344CB8AC3E}">
        <p14:creationId xmlns:p14="http://schemas.microsoft.com/office/powerpoint/2010/main" val="1630734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E923C0A-7760-4211-9CCA-E96832E0D167}" type="datetimeFigureOut">
              <a:rPr lang="en-US" smtClean="0"/>
              <a:t>5/27/2024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E99910-5FCF-4F1E-AD70-0C60AD06BFCA}" type="slidenum">
              <a:rPr lang="en-US" smtClean="0"/>
              <a:t>‹#›</a:t>
            </a:fld>
            <a:endParaRPr lang="en-US"/>
          </a:p>
        </p:txBody>
      </p:sp>
    </p:spTree>
    <p:extLst>
      <p:ext uri="{BB962C8B-B14F-4D97-AF65-F5344CB8AC3E}">
        <p14:creationId xmlns:p14="http://schemas.microsoft.com/office/powerpoint/2010/main" val="3743736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E923C0A-7760-4211-9CCA-E96832E0D167}" type="datetimeFigureOut">
              <a:rPr lang="en-US" smtClean="0"/>
              <a:t>5/27/2024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E99910-5FCF-4F1E-AD70-0C60AD06BFCA}" type="slidenum">
              <a:rPr lang="en-US" smtClean="0"/>
              <a:t>‹#›</a:t>
            </a:fld>
            <a:endParaRPr lang="en-US"/>
          </a:p>
        </p:txBody>
      </p:sp>
    </p:spTree>
    <p:extLst>
      <p:ext uri="{BB962C8B-B14F-4D97-AF65-F5344CB8AC3E}">
        <p14:creationId xmlns:p14="http://schemas.microsoft.com/office/powerpoint/2010/main" val="32046531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923C0A-7760-4211-9CCA-E96832E0D167}"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99910-5FCF-4F1E-AD70-0C60AD06BFCA}" type="slidenum">
              <a:rPr lang="en-US" smtClean="0"/>
              <a:t>‹#›</a:t>
            </a:fld>
            <a:endParaRPr lang="en-US"/>
          </a:p>
        </p:txBody>
      </p:sp>
    </p:spTree>
    <p:extLst>
      <p:ext uri="{BB962C8B-B14F-4D97-AF65-F5344CB8AC3E}">
        <p14:creationId xmlns:p14="http://schemas.microsoft.com/office/powerpoint/2010/main" val="7407776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923C0A-7760-4211-9CCA-E96832E0D167}"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99910-5FCF-4F1E-AD70-0C60AD06BFCA}" type="slidenum">
              <a:rPr lang="en-US" smtClean="0"/>
              <a:t>‹#›</a:t>
            </a:fld>
            <a:endParaRPr lang="en-US"/>
          </a:p>
        </p:txBody>
      </p:sp>
    </p:spTree>
    <p:extLst>
      <p:ext uri="{BB962C8B-B14F-4D97-AF65-F5344CB8AC3E}">
        <p14:creationId xmlns:p14="http://schemas.microsoft.com/office/powerpoint/2010/main" val="28023766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923C0A-7760-4211-9CCA-E96832E0D167}"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99910-5FCF-4F1E-AD70-0C60AD06BFCA}" type="slidenum">
              <a:rPr lang="en-US" smtClean="0"/>
              <a:t>‹#›</a:t>
            </a:fld>
            <a:endParaRPr lang="en-US"/>
          </a:p>
        </p:txBody>
      </p:sp>
    </p:spTree>
    <p:extLst>
      <p:ext uri="{BB962C8B-B14F-4D97-AF65-F5344CB8AC3E}">
        <p14:creationId xmlns:p14="http://schemas.microsoft.com/office/powerpoint/2010/main" val="39990091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923C0A-7760-4211-9CCA-E96832E0D167}"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99910-5FCF-4F1E-AD70-0C60AD06BFCA}" type="slidenum">
              <a:rPr lang="en-US" smtClean="0"/>
              <a:t>‹#›</a:t>
            </a:fld>
            <a:endParaRPr lang="en-US"/>
          </a:p>
        </p:txBody>
      </p:sp>
    </p:spTree>
    <p:extLst>
      <p:ext uri="{BB962C8B-B14F-4D97-AF65-F5344CB8AC3E}">
        <p14:creationId xmlns:p14="http://schemas.microsoft.com/office/powerpoint/2010/main" val="27553060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923C0A-7760-4211-9CCA-E96832E0D167}" type="datetimeFigureOut">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99910-5FCF-4F1E-AD70-0C60AD06BFCA}" type="slidenum">
              <a:rPr lang="en-US" smtClean="0"/>
              <a:t>‹#›</a:t>
            </a:fld>
            <a:endParaRPr lang="en-US"/>
          </a:p>
        </p:txBody>
      </p:sp>
    </p:spTree>
    <p:extLst>
      <p:ext uri="{BB962C8B-B14F-4D97-AF65-F5344CB8AC3E}">
        <p14:creationId xmlns:p14="http://schemas.microsoft.com/office/powerpoint/2010/main" val="1914087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923C0A-7760-4211-9CCA-E96832E0D167}" type="datetimeFigureOut">
              <a:rPr lang="en-US" smtClean="0"/>
              <a:t>5/27/2024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E99910-5FCF-4F1E-AD70-0C60AD06BFCA}" type="slidenum">
              <a:rPr lang="en-US" smtClean="0"/>
              <a:t>‹#›</a:t>
            </a:fld>
            <a:endParaRPr lang="en-US"/>
          </a:p>
        </p:txBody>
      </p:sp>
    </p:spTree>
    <p:extLst>
      <p:ext uri="{BB962C8B-B14F-4D97-AF65-F5344CB8AC3E}">
        <p14:creationId xmlns:p14="http://schemas.microsoft.com/office/powerpoint/2010/main" val="28616756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23C0A-7760-4211-9CCA-E96832E0D167}" type="datetimeFigureOut">
              <a:rPr lang="en-US" smtClean="0"/>
              <a:t>5/27/2024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E99910-5FCF-4F1E-AD70-0C60AD06BFCA}" type="slidenum">
              <a:rPr lang="en-US" smtClean="0"/>
              <a:t>‹#›</a:t>
            </a:fld>
            <a:endParaRPr lang="en-US"/>
          </a:p>
        </p:txBody>
      </p:sp>
    </p:spTree>
    <p:extLst>
      <p:ext uri="{BB962C8B-B14F-4D97-AF65-F5344CB8AC3E}">
        <p14:creationId xmlns:p14="http://schemas.microsoft.com/office/powerpoint/2010/main" val="23638007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923C0A-7760-4211-9CCA-E96832E0D167}" type="datetimeFigureOut">
              <a:rPr lang="en-US" smtClean="0"/>
              <a:t>5/27/2024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E99910-5FCF-4F1E-AD70-0C60AD06BFCA}" type="slidenum">
              <a:rPr lang="en-US" smtClean="0"/>
              <a:t>‹#›</a:t>
            </a:fld>
            <a:endParaRPr lang="en-US"/>
          </a:p>
        </p:txBody>
      </p:sp>
    </p:spTree>
    <p:extLst>
      <p:ext uri="{BB962C8B-B14F-4D97-AF65-F5344CB8AC3E}">
        <p14:creationId xmlns:p14="http://schemas.microsoft.com/office/powerpoint/2010/main" val="408263989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923C0A-7760-4211-9CCA-E96832E0D167}" type="datetimeFigureOut">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99910-5FCF-4F1E-AD70-0C60AD06BFCA}" type="slidenum">
              <a:rPr lang="en-US" smtClean="0"/>
              <a:t>‹#›</a:t>
            </a:fld>
            <a:endParaRPr lang="en-US"/>
          </a:p>
        </p:txBody>
      </p:sp>
    </p:spTree>
    <p:extLst>
      <p:ext uri="{BB962C8B-B14F-4D97-AF65-F5344CB8AC3E}">
        <p14:creationId xmlns:p14="http://schemas.microsoft.com/office/powerpoint/2010/main" val="35272908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923C0A-7760-4211-9CCA-E96832E0D167}" type="datetimeFigureOut">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99910-5FCF-4F1E-AD70-0C60AD06BFCA}" type="slidenum">
              <a:rPr lang="en-US" smtClean="0"/>
              <a:t>‹#›</a:t>
            </a:fld>
            <a:endParaRPr lang="en-US"/>
          </a:p>
        </p:txBody>
      </p:sp>
    </p:spTree>
    <p:extLst>
      <p:ext uri="{BB962C8B-B14F-4D97-AF65-F5344CB8AC3E}">
        <p14:creationId xmlns:p14="http://schemas.microsoft.com/office/powerpoint/2010/main" val="36512671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E923C0A-7760-4211-9CCA-E96832E0D167}" type="datetimeFigureOut">
              <a:rPr lang="en-US" smtClean="0"/>
              <a:t>5/27/2024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1E99910-5FCF-4F1E-AD70-0C60AD06BFCA}" type="slidenum">
              <a:rPr lang="en-US" smtClean="0"/>
              <a:t>‹#›</a:t>
            </a:fld>
            <a:endParaRPr lang="en-US"/>
          </a:p>
        </p:txBody>
      </p:sp>
    </p:spTree>
    <p:extLst>
      <p:ext uri="{BB962C8B-B14F-4D97-AF65-F5344CB8AC3E}">
        <p14:creationId xmlns:p14="http://schemas.microsoft.com/office/powerpoint/2010/main" val="40476726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7E6D2-0953-2DD2-3470-0C59FF0CC24F}"/>
              </a:ext>
            </a:extLst>
          </p:cNvPr>
          <p:cNvSpPr>
            <a:spLocks noGrp="1"/>
          </p:cNvSpPr>
          <p:nvPr>
            <p:ph type="title"/>
          </p:nvPr>
        </p:nvSpPr>
        <p:spPr>
          <a:xfrm>
            <a:off x="897573" y="2502909"/>
            <a:ext cx="9905998" cy="1478570"/>
          </a:xfrm>
        </p:spPr>
        <p:txBody>
          <a:bodyPr>
            <a:normAutofit/>
          </a:bodyPr>
          <a:lstStyle/>
          <a:p>
            <a:pPr algn="ctr"/>
            <a:r>
              <a:rPr lang="en-US" sz="6600" b="1" cap="none" dirty="0">
                <a:ln w="10160">
                  <a:solidFill>
                    <a:schemeClr val="accent5"/>
                  </a:solidFill>
                  <a:prstDash val="solid"/>
                </a:ln>
                <a:solidFill>
                  <a:srgbClr val="FFFFFF"/>
                </a:solidFill>
                <a:effectLst>
                  <a:outerShdw blurRad="38100" dist="22860" dir="5400000" algn="tl" rotWithShape="0">
                    <a:srgbClr val="000000">
                      <a:alpha val="30000"/>
                    </a:srgbClr>
                  </a:outerShdw>
                </a:effectLst>
              </a:rPr>
              <a:t>SUDOKU SOLVER</a:t>
            </a:r>
          </a:p>
        </p:txBody>
      </p:sp>
      <p:sp>
        <p:nvSpPr>
          <p:cNvPr id="4" name="TextBox 3">
            <a:extLst>
              <a:ext uri="{FF2B5EF4-FFF2-40B4-BE49-F238E27FC236}">
                <a16:creationId xmlns:a16="http://schemas.microsoft.com/office/drawing/2014/main" id="{9FA7E799-F097-1848-BD10-128EF1E3B3ED}"/>
              </a:ext>
            </a:extLst>
          </p:cNvPr>
          <p:cNvSpPr txBox="1"/>
          <p:nvPr/>
        </p:nvSpPr>
        <p:spPr>
          <a:xfrm>
            <a:off x="7425329" y="5267028"/>
            <a:ext cx="4152381" cy="1200329"/>
          </a:xfrm>
          <a:prstGeom prst="rect">
            <a:avLst/>
          </a:prstGeom>
          <a:noFill/>
        </p:spPr>
        <p:txBody>
          <a:bodyPr wrap="square" rtlCol="0">
            <a:spAutoFit/>
          </a:bodyPr>
          <a:lstStyle/>
          <a:p>
            <a:r>
              <a:rPr lang="en-US" sz="2400" dirty="0"/>
              <a:t>Presented by:</a:t>
            </a:r>
          </a:p>
          <a:p>
            <a:r>
              <a:rPr lang="en-US" sz="2400" dirty="0"/>
              <a:t>Antonio </a:t>
            </a:r>
            <a:r>
              <a:rPr lang="en-US" sz="2400" dirty="0" err="1" smtClean="0"/>
              <a:t>Bou</a:t>
            </a:r>
            <a:r>
              <a:rPr lang="en-US" sz="2400" dirty="0" smtClean="0"/>
              <a:t> </a:t>
            </a:r>
            <a:r>
              <a:rPr lang="en-US" sz="2400" dirty="0" err="1" smtClean="0"/>
              <a:t>Rizk</a:t>
            </a:r>
            <a:r>
              <a:rPr lang="en-US" sz="2400" dirty="0" smtClean="0"/>
              <a:t>, id:202200280</a:t>
            </a:r>
            <a:endParaRPr lang="en-US" sz="2400" dirty="0"/>
          </a:p>
          <a:p>
            <a:r>
              <a:rPr lang="en-US" sz="2400" dirty="0"/>
              <a:t>Theresa </a:t>
            </a:r>
            <a:r>
              <a:rPr lang="en-US" sz="2400" dirty="0" smtClean="0"/>
              <a:t>Tamer, id:202200039</a:t>
            </a:r>
            <a:endParaRPr lang="en-US" sz="2400" dirty="0"/>
          </a:p>
        </p:txBody>
      </p:sp>
      <p:sp>
        <p:nvSpPr>
          <p:cNvPr id="5" name="TextBox 4">
            <a:extLst>
              <a:ext uri="{FF2B5EF4-FFF2-40B4-BE49-F238E27FC236}">
                <a16:creationId xmlns:a16="http://schemas.microsoft.com/office/drawing/2014/main" id="{6A72C4D9-B501-B960-8BE3-320876FE7AB1}"/>
              </a:ext>
            </a:extLst>
          </p:cNvPr>
          <p:cNvSpPr txBox="1"/>
          <p:nvPr/>
        </p:nvSpPr>
        <p:spPr>
          <a:xfrm>
            <a:off x="4669411" y="3776688"/>
            <a:ext cx="1919949" cy="954107"/>
          </a:xfrm>
          <a:prstGeom prst="rect">
            <a:avLst/>
          </a:prstGeom>
          <a:noFill/>
        </p:spPr>
        <p:txBody>
          <a:bodyPr wrap="none" rtlCol="0">
            <a:spAutoFit/>
          </a:bodyPr>
          <a:lstStyle/>
          <a:p>
            <a:r>
              <a:rPr lang="en-US" sz="2800" dirty="0"/>
              <a:t>Final Project</a:t>
            </a:r>
          </a:p>
          <a:p>
            <a:pPr algn="ctr"/>
            <a:r>
              <a:rPr lang="en-US" sz="2800" dirty="0"/>
              <a:t>CSC310</a:t>
            </a:r>
          </a:p>
        </p:txBody>
      </p:sp>
      <p:pic>
        <p:nvPicPr>
          <p:cNvPr id="8" name="Picture 7">
            <a:extLst>
              <a:ext uri="{FF2B5EF4-FFF2-40B4-BE49-F238E27FC236}">
                <a16:creationId xmlns:a16="http://schemas.microsoft.com/office/drawing/2014/main" id="{A5F2E7BD-2DC3-700D-5434-6C8EBC660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6863" y="617195"/>
            <a:ext cx="1904762" cy="1885714"/>
          </a:xfrm>
          <a:prstGeom prst="rect">
            <a:avLst/>
          </a:prstGeom>
        </p:spPr>
      </p:pic>
      <p:sp>
        <p:nvSpPr>
          <p:cNvPr id="9" name="TextBox 8">
            <a:extLst>
              <a:ext uri="{FF2B5EF4-FFF2-40B4-BE49-F238E27FC236}">
                <a16:creationId xmlns:a16="http://schemas.microsoft.com/office/drawing/2014/main" id="{F324C0F7-7E7E-9A85-7131-F0D5C465D15E}"/>
              </a:ext>
            </a:extLst>
          </p:cNvPr>
          <p:cNvSpPr txBox="1"/>
          <p:nvPr/>
        </p:nvSpPr>
        <p:spPr>
          <a:xfrm>
            <a:off x="1600200" y="5267028"/>
            <a:ext cx="2196050" cy="830997"/>
          </a:xfrm>
          <a:prstGeom prst="rect">
            <a:avLst/>
          </a:prstGeom>
          <a:noFill/>
        </p:spPr>
        <p:txBody>
          <a:bodyPr wrap="none" rtlCol="0">
            <a:spAutoFit/>
          </a:bodyPr>
          <a:lstStyle/>
          <a:p>
            <a:r>
              <a:rPr lang="en-US" sz="2400" dirty="0"/>
              <a:t>Presented to:</a:t>
            </a:r>
          </a:p>
          <a:p>
            <a:r>
              <a:rPr lang="en-US" sz="2400" dirty="0"/>
              <a:t>Dr. Kamil </a:t>
            </a:r>
            <a:r>
              <a:rPr lang="en-US" sz="2400" dirty="0" err="1"/>
              <a:t>Klaime</a:t>
            </a:r>
            <a:endParaRPr lang="en-US" sz="2400" dirty="0"/>
          </a:p>
        </p:txBody>
      </p:sp>
    </p:spTree>
    <p:extLst>
      <p:ext uri="{BB962C8B-B14F-4D97-AF65-F5344CB8AC3E}">
        <p14:creationId xmlns:p14="http://schemas.microsoft.com/office/powerpoint/2010/main" val="32985801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9886" y="2236762"/>
            <a:ext cx="10112741" cy="2547254"/>
          </a:xfrm>
        </p:spPr>
        <p:txBody>
          <a:bodyPr>
            <a:normAutofit/>
          </a:bodyPr>
          <a:lstStyle/>
          <a:p>
            <a:pPr algn="ctr"/>
            <a:r>
              <a:rPr lang="en-US" sz="6000" b="1" dirty="0" smtClean="0">
                <a:solidFill>
                  <a:schemeClr val="bg2"/>
                </a:solidFill>
              </a:rPr>
              <a:t>Thank you for your time</a:t>
            </a:r>
            <a:endParaRPr lang="en-US" sz="6000" b="1" dirty="0">
              <a:solidFill>
                <a:schemeClr val="bg2"/>
              </a:solidFill>
            </a:endParaRPr>
          </a:p>
        </p:txBody>
      </p:sp>
    </p:spTree>
    <p:extLst>
      <p:ext uri="{BB962C8B-B14F-4D97-AF65-F5344CB8AC3E}">
        <p14:creationId xmlns:p14="http://schemas.microsoft.com/office/powerpoint/2010/main" val="161733994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ED40B-B49E-0423-3623-3AEEBA0D8C63}"/>
              </a:ext>
            </a:extLst>
          </p:cNvPr>
          <p:cNvSpPr>
            <a:spLocks noGrp="1"/>
          </p:cNvSpPr>
          <p:nvPr>
            <p:ph type="title"/>
          </p:nvPr>
        </p:nvSpPr>
        <p:spPr/>
        <p:txBody>
          <a:bodyPr/>
          <a:lstStyle/>
          <a:p>
            <a:r>
              <a:rPr lang="en-US" b="1" dirty="0">
                <a:solidFill>
                  <a:srgbClr val="002060"/>
                </a:solidFill>
              </a:rPr>
              <a:t>What is </a:t>
            </a:r>
            <a:r>
              <a:rPr lang="en-US" b="1" dirty="0" err="1">
                <a:solidFill>
                  <a:srgbClr val="002060"/>
                </a:solidFill>
              </a:rPr>
              <a:t>csp</a:t>
            </a:r>
            <a:r>
              <a:rPr lang="en-US" b="1" dirty="0">
                <a:solidFill>
                  <a:srgbClr val="002060"/>
                </a:solidFill>
              </a:rPr>
              <a:t>?</a:t>
            </a:r>
          </a:p>
        </p:txBody>
      </p:sp>
      <p:sp>
        <p:nvSpPr>
          <p:cNvPr id="3" name="Content Placeholder 2">
            <a:extLst>
              <a:ext uri="{FF2B5EF4-FFF2-40B4-BE49-F238E27FC236}">
                <a16:creationId xmlns:a16="http://schemas.microsoft.com/office/drawing/2014/main" id="{29A6A98C-010C-BA83-7A96-E0058725CA4A}"/>
              </a:ext>
            </a:extLst>
          </p:cNvPr>
          <p:cNvSpPr>
            <a:spLocks noGrp="1"/>
          </p:cNvSpPr>
          <p:nvPr>
            <p:ph idx="1"/>
          </p:nvPr>
        </p:nvSpPr>
        <p:spPr/>
        <p:txBody>
          <a:bodyPr/>
          <a:lstStyle/>
          <a:p>
            <a:r>
              <a:rPr lang="en-US" dirty="0"/>
              <a:t>A Constraint Satisfaction Problem (CSP) is a mathematical problem defined by a set of objects whose state must satisfy a number of constraints or limitations. CSPs are a fundamental concept in the field of artificial intelligence and operations research, used to model and solve problems where certain conditions must be met.</a:t>
            </a:r>
          </a:p>
        </p:txBody>
      </p:sp>
    </p:spTree>
    <p:extLst>
      <p:ext uri="{BB962C8B-B14F-4D97-AF65-F5344CB8AC3E}">
        <p14:creationId xmlns:p14="http://schemas.microsoft.com/office/powerpoint/2010/main" val="53542678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62C07-CED5-63CC-27F6-4B8B99528DEC}"/>
              </a:ext>
            </a:extLst>
          </p:cNvPr>
          <p:cNvSpPr>
            <a:spLocks noGrp="1"/>
          </p:cNvSpPr>
          <p:nvPr>
            <p:ph type="title"/>
          </p:nvPr>
        </p:nvSpPr>
        <p:spPr>
          <a:xfrm>
            <a:off x="1325088" y="487890"/>
            <a:ext cx="9905998" cy="1478570"/>
          </a:xfrm>
        </p:spPr>
        <p:txBody>
          <a:bodyPr/>
          <a:lstStyle/>
          <a:p>
            <a:r>
              <a:rPr lang="en-US" b="1" i="0" dirty="0">
                <a:solidFill>
                  <a:srgbClr val="002060"/>
                </a:solidFill>
                <a:effectLst/>
                <a:latin typeface="ui-sans-serif"/>
              </a:rPr>
              <a:t>Key Components of CSP in sudoku</a:t>
            </a:r>
            <a:endParaRPr lang="en-US" dirty="0">
              <a:solidFill>
                <a:srgbClr val="002060"/>
              </a:solidFill>
            </a:endParaRPr>
          </a:p>
        </p:txBody>
      </p:sp>
      <p:sp>
        <p:nvSpPr>
          <p:cNvPr id="3" name="Content Placeholder 2">
            <a:extLst>
              <a:ext uri="{FF2B5EF4-FFF2-40B4-BE49-F238E27FC236}">
                <a16:creationId xmlns:a16="http://schemas.microsoft.com/office/drawing/2014/main" id="{7EFBE2A7-0411-DD5B-866C-90FFF8CF5541}"/>
              </a:ext>
            </a:extLst>
          </p:cNvPr>
          <p:cNvSpPr>
            <a:spLocks noGrp="1"/>
          </p:cNvSpPr>
          <p:nvPr>
            <p:ph idx="1"/>
          </p:nvPr>
        </p:nvSpPr>
        <p:spPr>
          <a:xfrm>
            <a:off x="1141413" y="1817188"/>
            <a:ext cx="10273348" cy="4206241"/>
          </a:xfrm>
        </p:spPr>
        <p:txBody>
          <a:bodyPr>
            <a:normAutofit/>
          </a:bodyPr>
          <a:lstStyle/>
          <a:p>
            <a:r>
              <a:rPr lang="en-US" sz="2000" b="1" dirty="0">
                <a:solidFill>
                  <a:srgbClr val="002060"/>
                </a:solidFill>
              </a:rPr>
              <a:t>Variables</a:t>
            </a:r>
            <a:r>
              <a:rPr lang="en-US" sz="1800" b="1" dirty="0">
                <a:solidFill>
                  <a:srgbClr val="002060"/>
                </a:solidFill>
              </a:rPr>
              <a:t>:</a:t>
            </a:r>
            <a:r>
              <a:rPr lang="en-US" sz="1800" b="1" dirty="0"/>
              <a:t> </a:t>
            </a:r>
            <a:r>
              <a:rPr lang="en-US" sz="1800" dirty="0"/>
              <a:t>These are the entities that need to be assigned values. In a Sudoku puzzle, the variables are the individual cells in the 9x9 grid.</a:t>
            </a:r>
          </a:p>
          <a:p>
            <a:r>
              <a:rPr lang="en-US" sz="2000" b="1" dirty="0">
                <a:solidFill>
                  <a:srgbClr val="002060"/>
                </a:solidFill>
              </a:rPr>
              <a:t>Domains</a:t>
            </a:r>
            <a:r>
              <a:rPr lang="en-US" sz="1800" b="1" dirty="0">
                <a:solidFill>
                  <a:srgbClr val="002060"/>
                </a:solidFill>
              </a:rPr>
              <a:t>:</a:t>
            </a:r>
            <a:r>
              <a:rPr lang="en-US" sz="1800" b="1" dirty="0"/>
              <a:t> </a:t>
            </a:r>
            <a:r>
              <a:rPr lang="en-US" sz="1800" dirty="0"/>
              <a:t>Each variable has a domain, which is the set of possible values it can take. In Sudoku, the domain for each cell is the numbers 1 through 9.</a:t>
            </a:r>
          </a:p>
          <a:p>
            <a:r>
              <a:rPr lang="en-US" sz="2000" b="1" dirty="0">
                <a:solidFill>
                  <a:srgbClr val="002060"/>
                </a:solidFill>
              </a:rPr>
              <a:t>Constraints: </a:t>
            </a:r>
            <a:r>
              <a:rPr lang="en-US" sz="1800" dirty="0"/>
              <a:t>These are the rules that restrict the values the variables can simultaneously take. In Sudoku, the constraints are:</a:t>
            </a:r>
          </a:p>
          <a:p>
            <a:pPr>
              <a:buFont typeface="Wingdings" panose="05000000000000000000" pitchFamily="2" charset="2"/>
              <a:buChar char="Ø"/>
            </a:pPr>
            <a:r>
              <a:rPr lang="en-US" sz="1800" dirty="0"/>
              <a:t>Each row must contain all digits from 1 to 9 without repetition.</a:t>
            </a:r>
          </a:p>
          <a:p>
            <a:pPr>
              <a:buFont typeface="Wingdings" panose="05000000000000000000" pitchFamily="2" charset="2"/>
              <a:buChar char="Ø"/>
            </a:pPr>
            <a:r>
              <a:rPr lang="en-US" sz="1800" dirty="0"/>
              <a:t>Each column must contain all digits from 1 to 9 without repetition.</a:t>
            </a:r>
          </a:p>
          <a:p>
            <a:pPr>
              <a:buFont typeface="Wingdings" panose="05000000000000000000" pitchFamily="2" charset="2"/>
              <a:buChar char="Ø"/>
            </a:pPr>
            <a:r>
              <a:rPr lang="en-US" sz="1800" dirty="0"/>
              <a:t>Each 3x3 </a:t>
            </a:r>
            <a:r>
              <a:rPr lang="en-US" sz="1800" dirty="0" err="1"/>
              <a:t>subgrid</a:t>
            </a:r>
            <a:r>
              <a:rPr lang="en-US" sz="1800" dirty="0"/>
              <a:t> must contain all digits from 1 to 9 without repetition.</a:t>
            </a:r>
          </a:p>
        </p:txBody>
      </p:sp>
    </p:spTree>
    <p:extLst>
      <p:ext uri="{BB962C8B-B14F-4D97-AF65-F5344CB8AC3E}">
        <p14:creationId xmlns:p14="http://schemas.microsoft.com/office/powerpoint/2010/main" val="39131829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85EDE-B978-AF39-CBF7-BC402BA71627}"/>
              </a:ext>
            </a:extLst>
          </p:cNvPr>
          <p:cNvSpPr>
            <a:spLocks noGrp="1"/>
          </p:cNvSpPr>
          <p:nvPr>
            <p:ph type="title"/>
          </p:nvPr>
        </p:nvSpPr>
        <p:spPr/>
        <p:txBody>
          <a:bodyPr/>
          <a:lstStyle/>
          <a:p>
            <a:r>
              <a:rPr lang="en-US" b="1" dirty="0">
                <a:solidFill>
                  <a:srgbClr val="002060"/>
                </a:solidFill>
              </a:rPr>
              <a:t>Backtracking ALGORITHM</a:t>
            </a:r>
          </a:p>
        </p:txBody>
      </p:sp>
      <p:sp>
        <p:nvSpPr>
          <p:cNvPr id="3" name="Content Placeholder 2">
            <a:extLst>
              <a:ext uri="{FF2B5EF4-FFF2-40B4-BE49-F238E27FC236}">
                <a16:creationId xmlns:a16="http://schemas.microsoft.com/office/drawing/2014/main" id="{5B7E2938-C1D3-6AF1-44A4-69A5B1E6297C}"/>
              </a:ext>
            </a:extLst>
          </p:cNvPr>
          <p:cNvSpPr>
            <a:spLocks noGrp="1"/>
          </p:cNvSpPr>
          <p:nvPr>
            <p:ph idx="1"/>
          </p:nvPr>
        </p:nvSpPr>
        <p:spPr/>
        <p:txBody>
          <a:bodyPr/>
          <a:lstStyle/>
          <a:p>
            <a:r>
              <a:rPr lang="en-US" dirty="0"/>
              <a:t>Backtracking is a depth-first search algorithm used for solving CSPs. It incrementally builds candidates for the solution and abandons a candidate ("backtracks") as soon as it determines that the candidate cannot possibly lead to a valid solution.</a:t>
            </a:r>
          </a:p>
        </p:txBody>
      </p:sp>
    </p:spTree>
    <p:extLst>
      <p:ext uri="{BB962C8B-B14F-4D97-AF65-F5344CB8AC3E}">
        <p14:creationId xmlns:p14="http://schemas.microsoft.com/office/powerpoint/2010/main" val="2246611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4568E-C7CA-91C1-1987-75CD5C085D8C}"/>
              </a:ext>
            </a:extLst>
          </p:cNvPr>
          <p:cNvSpPr>
            <a:spLocks noGrp="1"/>
          </p:cNvSpPr>
          <p:nvPr>
            <p:ph type="title"/>
          </p:nvPr>
        </p:nvSpPr>
        <p:spPr/>
        <p:txBody>
          <a:bodyPr/>
          <a:lstStyle/>
          <a:p>
            <a:r>
              <a:rPr lang="en-US" b="1" dirty="0">
                <a:solidFill>
                  <a:srgbClr val="002060"/>
                </a:solidFill>
              </a:rPr>
              <a:t>MRV (MINIMUM REMAINING VALUE)</a:t>
            </a:r>
          </a:p>
        </p:txBody>
      </p:sp>
      <p:sp>
        <p:nvSpPr>
          <p:cNvPr id="3" name="Content Placeholder 2">
            <a:extLst>
              <a:ext uri="{FF2B5EF4-FFF2-40B4-BE49-F238E27FC236}">
                <a16:creationId xmlns:a16="http://schemas.microsoft.com/office/drawing/2014/main" id="{B6410F08-FF94-91F3-E03D-B3C08E4088B3}"/>
              </a:ext>
            </a:extLst>
          </p:cNvPr>
          <p:cNvSpPr>
            <a:spLocks noGrp="1"/>
          </p:cNvSpPr>
          <p:nvPr>
            <p:ph idx="1"/>
          </p:nvPr>
        </p:nvSpPr>
        <p:spPr/>
        <p:txBody>
          <a:bodyPr/>
          <a:lstStyle/>
          <a:p>
            <a:r>
              <a:rPr lang="en-US" dirty="0"/>
              <a:t>Minimum Remaining Values (MRV) is a heuristic used to improve the efficiency of the backtracking algorithm. It selects the variable with the fewest legal values remaining in its domain. The idea is that by choosing the most constrained variable first, we reduce the search space and increase the likelihood of early detection of conflicts.</a:t>
            </a:r>
          </a:p>
        </p:txBody>
      </p:sp>
    </p:spTree>
    <p:extLst>
      <p:ext uri="{BB962C8B-B14F-4D97-AF65-F5344CB8AC3E}">
        <p14:creationId xmlns:p14="http://schemas.microsoft.com/office/powerpoint/2010/main" val="7353247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7A62B-820E-3E15-3FA0-4475AE8EB104}"/>
              </a:ext>
            </a:extLst>
          </p:cNvPr>
          <p:cNvSpPr>
            <a:spLocks noGrp="1"/>
          </p:cNvSpPr>
          <p:nvPr>
            <p:ph type="title"/>
          </p:nvPr>
        </p:nvSpPr>
        <p:spPr/>
        <p:txBody>
          <a:bodyPr/>
          <a:lstStyle/>
          <a:p>
            <a:r>
              <a:rPr lang="en-US" b="1" dirty="0">
                <a:solidFill>
                  <a:srgbClr val="002060"/>
                </a:solidFill>
              </a:rPr>
              <a:t>ACADEMIC PAPER RESULTS</a:t>
            </a:r>
          </a:p>
        </p:txBody>
      </p:sp>
      <p:sp>
        <p:nvSpPr>
          <p:cNvPr id="3" name="Content Placeholder 2">
            <a:extLst>
              <a:ext uri="{FF2B5EF4-FFF2-40B4-BE49-F238E27FC236}">
                <a16:creationId xmlns:a16="http://schemas.microsoft.com/office/drawing/2014/main" id="{19D22FEE-D6D9-5878-DCCF-86071329719D}"/>
              </a:ext>
            </a:extLst>
          </p:cNvPr>
          <p:cNvSpPr>
            <a:spLocks noGrp="1"/>
          </p:cNvSpPr>
          <p:nvPr>
            <p:ph idx="1"/>
          </p:nvPr>
        </p:nvSpPr>
        <p:spPr/>
        <p:txBody>
          <a:bodyPr>
            <a:normAutofit lnSpcReduction="10000"/>
          </a:bodyPr>
          <a:lstStyle/>
          <a:p>
            <a:r>
              <a:rPr lang="en-US" dirty="0"/>
              <a:t>After thorough research, it has been discovered that there exist an even more advanced techniques than the basic MRV, which is the MRV+. </a:t>
            </a:r>
          </a:p>
          <a:p>
            <a:r>
              <a:rPr lang="en-US" dirty="0"/>
              <a:t>MRV+ involves a secondary heuristic strategy that is invoked upon detection of </a:t>
            </a:r>
            <a:r>
              <a:rPr lang="en-US" dirty="0" err="1"/>
              <a:t>FoS</a:t>
            </a:r>
            <a:r>
              <a:rPr lang="en-US" dirty="0"/>
              <a:t>(fog of search) in MRV. new heuristic values are generated to reevaluate each of the indeterminate MRV choice variables. The secondary heuristic proposed is called </a:t>
            </a:r>
            <a:r>
              <a:rPr lang="en-US" dirty="0" err="1"/>
              <a:t>CtN</a:t>
            </a:r>
            <a:r>
              <a:rPr lang="en-US" dirty="0"/>
              <a:t> (Contribution Number), and it takes advantage of existing information to resolve </a:t>
            </a:r>
            <a:r>
              <a:rPr lang="en-US" dirty="0" err="1"/>
              <a:t>FoS</a:t>
            </a:r>
            <a:r>
              <a:rPr lang="en-US" dirty="0"/>
              <a:t>. Technically, the MRV+ strategy comprises MRV and </a:t>
            </a:r>
            <a:r>
              <a:rPr lang="en-US" dirty="0" err="1"/>
              <a:t>CtN.</a:t>
            </a:r>
            <a:endParaRPr lang="en-US" dirty="0"/>
          </a:p>
        </p:txBody>
      </p:sp>
    </p:spTree>
    <p:extLst>
      <p:ext uri="{BB962C8B-B14F-4D97-AF65-F5344CB8AC3E}">
        <p14:creationId xmlns:p14="http://schemas.microsoft.com/office/powerpoint/2010/main" val="6186864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1988C-F6B1-7D6F-9FD2-F386A234966E}"/>
              </a:ext>
            </a:extLst>
          </p:cNvPr>
          <p:cNvSpPr>
            <a:spLocks noGrp="1"/>
          </p:cNvSpPr>
          <p:nvPr>
            <p:ph type="title"/>
          </p:nvPr>
        </p:nvSpPr>
        <p:spPr/>
        <p:txBody>
          <a:bodyPr/>
          <a:lstStyle/>
          <a:p>
            <a:r>
              <a:rPr lang="en-US" b="1" dirty="0">
                <a:solidFill>
                  <a:srgbClr val="002060"/>
                </a:solidFill>
              </a:rPr>
              <a:t>Enhancing </a:t>
            </a:r>
            <a:r>
              <a:rPr lang="en-US" b="1" dirty="0" err="1">
                <a:solidFill>
                  <a:srgbClr val="002060"/>
                </a:solidFill>
              </a:rPr>
              <a:t>mrv</a:t>
            </a:r>
            <a:r>
              <a:rPr lang="en-US" b="1" dirty="0">
                <a:solidFill>
                  <a:srgbClr val="002060"/>
                </a:solidFill>
              </a:rPr>
              <a:t> using </a:t>
            </a:r>
            <a:r>
              <a:rPr lang="en-US" b="1" dirty="0" err="1">
                <a:solidFill>
                  <a:srgbClr val="002060"/>
                </a:solidFill>
              </a:rPr>
              <a:t>c</a:t>
            </a:r>
            <a:r>
              <a:rPr lang="en-US" b="1" cap="none" dirty="0" err="1">
                <a:solidFill>
                  <a:srgbClr val="002060"/>
                </a:solidFill>
              </a:rPr>
              <a:t>t</a:t>
            </a:r>
            <a:r>
              <a:rPr lang="en-US" b="1" dirty="0" err="1">
                <a:solidFill>
                  <a:srgbClr val="002060"/>
                </a:solidFill>
              </a:rPr>
              <a:t>n</a:t>
            </a:r>
            <a:endParaRPr lang="en-US" b="1" dirty="0">
              <a:solidFill>
                <a:srgbClr val="002060"/>
              </a:solidFill>
            </a:endParaRPr>
          </a:p>
        </p:txBody>
      </p:sp>
      <p:sp>
        <p:nvSpPr>
          <p:cNvPr id="3" name="Content Placeholder 2">
            <a:extLst>
              <a:ext uri="{FF2B5EF4-FFF2-40B4-BE49-F238E27FC236}">
                <a16:creationId xmlns:a16="http://schemas.microsoft.com/office/drawing/2014/main" id="{470D94B9-BBC1-38CD-75A0-A6966776EB38}"/>
              </a:ext>
            </a:extLst>
          </p:cNvPr>
          <p:cNvSpPr>
            <a:spLocks noGrp="1"/>
          </p:cNvSpPr>
          <p:nvPr>
            <p:ph idx="1"/>
          </p:nvPr>
        </p:nvSpPr>
        <p:spPr/>
        <p:txBody>
          <a:bodyPr>
            <a:normAutofit lnSpcReduction="10000"/>
          </a:bodyPr>
          <a:lstStyle/>
          <a:p>
            <a:r>
              <a:rPr lang="en-US" b="0" i="0" dirty="0">
                <a:solidFill>
                  <a:srgbClr val="ECECEC"/>
                </a:solidFill>
                <a:effectLst/>
                <a:latin typeface="ui-sans-serif"/>
              </a:rPr>
              <a:t>The </a:t>
            </a:r>
            <a:r>
              <a:rPr lang="en-US" b="1" i="0" dirty="0">
                <a:solidFill>
                  <a:srgbClr val="ECECEC"/>
                </a:solidFill>
                <a:effectLst/>
                <a:latin typeface="ui-sans-serif"/>
              </a:rPr>
              <a:t>contribution number</a:t>
            </a:r>
            <a:r>
              <a:rPr lang="en-US" b="0" i="0" dirty="0">
                <a:solidFill>
                  <a:srgbClr val="ECECEC"/>
                </a:solidFill>
                <a:effectLst/>
                <a:latin typeface="ui-sans-serif"/>
              </a:rPr>
              <a:t> is a metric used to further refine the selection process in the MRV heuristic. While MRV focuses on selecting the variable (cell) with the fewest legal values remaining, the contribution number goes a step further by considering the impact of each variable's assignment on the remaining unassigned variables. The contribution number for a variable is calculated based on how many constraints it imposes on the remaining variables if it were to be assigned a particular value.</a:t>
            </a:r>
            <a:endParaRPr lang="en-US" dirty="0"/>
          </a:p>
        </p:txBody>
      </p:sp>
    </p:spTree>
    <p:extLst>
      <p:ext uri="{BB962C8B-B14F-4D97-AF65-F5344CB8AC3E}">
        <p14:creationId xmlns:p14="http://schemas.microsoft.com/office/powerpoint/2010/main" val="36203518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7492A-FAFA-0605-F685-31A829B08765}"/>
              </a:ext>
            </a:extLst>
          </p:cNvPr>
          <p:cNvSpPr>
            <a:spLocks noGrp="1"/>
          </p:cNvSpPr>
          <p:nvPr>
            <p:ph type="title"/>
          </p:nvPr>
        </p:nvSpPr>
        <p:spPr/>
        <p:txBody>
          <a:bodyPr/>
          <a:lstStyle/>
          <a:p>
            <a:pPr algn="ctr"/>
            <a:r>
              <a:rPr lang="en-US" b="1" dirty="0" err="1">
                <a:solidFill>
                  <a:srgbClr val="002060"/>
                </a:solidFill>
              </a:rPr>
              <a:t>C</a:t>
            </a:r>
            <a:r>
              <a:rPr lang="en-US" b="1" cap="none" dirty="0" err="1">
                <a:solidFill>
                  <a:srgbClr val="002060"/>
                </a:solidFill>
              </a:rPr>
              <a:t>t</a:t>
            </a:r>
            <a:r>
              <a:rPr lang="en-US" b="1" dirty="0" err="1">
                <a:solidFill>
                  <a:srgbClr val="002060"/>
                </a:solidFill>
              </a:rPr>
              <a:t>n</a:t>
            </a:r>
            <a:r>
              <a:rPr lang="en-US" b="1" dirty="0">
                <a:solidFill>
                  <a:srgbClr val="002060"/>
                </a:solidFill>
              </a:rPr>
              <a:t> implementation</a:t>
            </a:r>
          </a:p>
        </p:txBody>
      </p:sp>
      <p:sp>
        <p:nvSpPr>
          <p:cNvPr id="7" name="Content Placeholder 6">
            <a:extLst>
              <a:ext uri="{FF2B5EF4-FFF2-40B4-BE49-F238E27FC236}">
                <a16:creationId xmlns:a16="http://schemas.microsoft.com/office/drawing/2014/main" id="{8D165E5C-F0F0-03D2-4AC4-7310BBAB2E0A}"/>
              </a:ext>
            </a:extLst>
          </p:cNvPr>
          <p:cNvSpPr>
            <a:spLocks noGrp="1"/>
          </p:cNvSpPr>
          <p:nvPr>
            <p:ph idx="1"/>
          </p:nvPr>
        </p:nvSpPr>
        <p:spPr>
          <a:xfrm>
            <a:off x="0" y="1893497"/>
            <a:ext cx="6536645" cy="4792997"/>
          </a:xfrm>
        </p:spPr>
        <p:txBody>
          <a:bodyPr>
            <a:noAutofit/>
          </a:bodyPr>
          <a:lstStyle/>
          <a:p>
            <a:pPr marL="0" indent="0">
              <a:buNone/>
            </a:pPr>
            <a:r>
              <a:rPr lang="en-US" sz="1800" b="1" i="1" dirty="0">
                <a:solidFill>
                  <a:srgbClr val="002060"/>
                </a:solidFill>
              </a:rPr>
              <a:t> </a:t>
            </a:r>
            <a:r>
              <a:rPr lang="en-US" sz="1800" b="1" i="1" dirty="0" err="1">
                <a:solidFill>
                  <a:srgbClr val="002060"/>
                </a:solidFill>
              </a:rPr>
              <a:t>CtN</a:t>
            </a:r>
            <a:r>
              <a:rPr lang="en-US" sz="1800" b="1" i="1" dirty="0">
                <a:solidFill>
                  <a:srgbClr val="002060"/>
                </a:solidFill>
              </a:rPr>
              <a:t> </a:t>
            </a:r>
            <a:r>
              <a:rPr lang="en-US" sz="2000" b="1" i="1" dirty="0">
                <a:solidFill>
                  <a:srgbClr val="002060"/>
                </a:solidFill>
              </a:rPr>
              <a:t>heuristic</a:t>
            </a:r>
            <a:endParaRPr lang="en-US" sz="1800" b="1" i="1" dirty="0">
              <a:solidFill>
                <a:srgbClr val="002060"/>
              </a:solidFill>
            </a:endParaRPr>
          </a:p>
          <a:p>
            <a:pPr marL="0" indent="0">
              <a:lnSpc>
                <a:spcPct val="20000"/>
              </a:lnSpc>
              <a:buNone/>
            </a:pPr>
            <a:r>
              <a:rPr lang="en-US" sz="1800" dirty="0" err="1"/>
              <a:t>def</a:t>
            </a:r>
            <a:r>
              <a:rPr lang="en-US" sz="1800" dirty="0"/>
              <a:t> </a:t>
            </a:r>
            <a:r>
              <a:rPr lang="en-US" sz="1800" dirty="0" err="1"/>
              <a:t>csp_solve_mrv_plus</a:t>
            </a:r>
            <a:r>
              <a:rPr lang="en-US" sz="1800" dirty="0"/>
              <a:t>(grid, </a:t>
            </a:r>
            <a:r>
              <a:rPr lang="en-US" sz="1800" dirty="0" err="1"/>
              <a:t>original_grid</a:t>
            </a:r>
            <a:r>
              <a:rPr lang="en-US" sz="1800" dirty="0"/>
              <a:t>, depth=0</a:t>
            </a:r>
            <a:r>
              <a:rPr lang="en-US" sz="1800" dirty="0" smtClean="0"/>
              <a:t>):</a:t>
            </a:r>
          </a:p>
          <a:p>
            <a:pPr marL="0" indent="0">
              <a:lnSpc>
                <a:spcPct val="20000"/>
              </a:lnSpc>
              <a:buNone/>
            </a:pPr>
            <a:endParaRPr lang="en-US" sz="1800" dirty="0"/>
          </a:p>
          <a:p>
            <a:pPr marL="0" indent="0">
              <a:lnSpc>
                <a:spcPct val="20000"/>
              </a:lnSpc>
              <a:buNone/>
            </a:pPr>
            <a:r>
              <a:rPr lang="en-US" sz="1800" dirty="0"/>
              <a:t>    global backtracks, recursions</a:t>
            </a:r>
          </a:p>
          <a:p>
            <a:pPr marL="0" indent="0">
              <a:lnSpc>
                <a:spcPct val="20000"/>
              </a:lnSpc>
              <a:buNone/>
            </a:pPr>
            <a:r>
              <a:rPr lang="en-US" sz="1800" dirty="0"/>
              <a:t>    recursions += </a:t>
            </a:r>
            <a:r>
              <a:rPr lang="en-US" sz="1800" dirty="0" smtClean="0"/>
              <a:t>1</a:t>
            </a:r>
            <a:endParaRPr lang="en-US" sz="1800" dirty="0"/>
          </a:p>
          <a:p>
            <a:pPr marL="0" indent="0">
              <a:lnSpc>
                <a:spcPct val="20000"/>
              </a:lnSpc>
              <a:buNone/>
            </a:pPr>
            <a:r>
              <a:rPr lang="en-US" sz="1800" dirty="0"/>
              <a:t>    </a:t>
            </a:r>
            <a:r>
              <a:rPr lang="en-US" sz="1800" dirty="0" err="1"/>
              <a:t>def</a:t>
            </a:r>
            <a:r>
              <a:rPr lang="en-US" sz="1800" dirty="0"/>
              <a:t> </a:t>
            </a:r>
            <a:r>
              <a:rPr lang="en-US" sz="1800" dirty="0" err="1"/>
              <a:t>count_legal_values</a:t>
            </a:r>
            <a:r>
              <a:rPr lang="en-US" sz="1800" dirty="0"/>
              <a:t>(grid, row, col):</a:t>
            </a:r>
          </a:p>
          <a:p>
            <a:pPr marL="0" indent="0">
              <a:lnSpc>
                <a:spcPct val="20000"/>
              </a:lnSpc>
              <a:buNone/>
            </a:pPr>
            <a:r>
              <a:rPr lang="en-US" sz="1800" dirty="0"/>
              <a:t>        if grid[row][col] != 0:</a:t>
            </a:r>
          </a:p>
          <a:p>
            <a:pPr marL="0" indent="0">
              <a:lnSpc>
                <a:spcPct val="20000"/>
              </a:lnSpc>
              <a:buNone/>
            </a:pPr>
            <a:r>
              <a:rPr lang="en-US" sz="1800" dirty="0"/>
              <a:t>            return 0</a:t>
            </a:r>
          </a:p>
          <a:p>
            <a:pPr marL="0" indent="0">
              <a:lnSpc>
                <a:spcPct val="20000"/>
              </a:lnSpc>
              <a:buNone/>
            </a:pPr>
            <a:r>
              <a:rPr lang="en-US" sz="1800" dirty="0"/>
              <a:t>        return sum(</a:t>
            </a:r>
            <a:r>
              <a:rPr lang="en-US" sz="1800" dirty="0" err="1"/>
              <a:t>is_a_valid_move_csp</a:t>
            </a:r>
            <a:r>
              <a:rPr lang="en-US" sz="1800" dirty="0"/>
              <a:t>(grid, row, col, </a:t>
            </a:r>
            <a:r>
              <a:rPr lang="en-US" sz="1800" dirty="0" err="1"/>
              <a:t>num</a:t>
            </a:r>
            <a:r>
              <a:rPr lang="en-US" sz="1800" dirty="0"/>
              <a:t>) for </a:t>
            </a:r>
            <a:r>
              <a:rPr lang="en-US" sz="1800" dirty="0" err="1"/>
              <a:t>num</a:t>
            </a:r>
            <a:r>
              <a:rPr lang="en-US" sz="1800" dirty="0"/>
              <a:t> </a:t>
            </a:r>
            <a:r>
              <a:rPr lang="en-US" sz="1800" dirty="0" smtClean="0"/>
              <a:t>in</a:t>
            </a:r>
          </a:p>
          <a:p>
            <a:pPr marL="0" indent="0">
              <a:lnSpc>
                <a:spcPct val="20000"/>
              </a:lnSpc>
              <a:buNone/>
            </a:pPr>
            <a:r>
              <a:rPr lang="en-US" sz="1800" dirty="0" smtClean="0"/>
              <a:t> </a:t>
            </a:r>
            <a:r>
              <a:rPr lang="en-US" sz="1800" dirty="0"/>
              <a:t>range(1, 10))</a:t>
            </a:r>
          </a:p>
          <a:p>
            <a:pPr marL="0" indent="0">
              <a:lnSpc>
                <a:spcPct val="20000"/>
              </a:lnSpc>
              <a:buNone/>
            </a:pPr>
            <a:endParaRPr lang="en-US" sz="1800" dirty="0"/>
          </a:p>
          <a:p>
            <a:pPr marL="0" indent="0">
              <a:lnSpc>
                <a:spcPct val="20000"/>
              </a:lnSpc>
              <a:buNone/>
            </a:pPr>
            <a:r>
              <a:rPr lang="en-US" sz="1800" dirty="0"/>
              <a:t>    </a:t>
            </a:r>
            <a:r>
              <a:rPr lang="en-US" sz="1800" dirty="0" err="1"/>
              <a:t>def</a:t>
            </a:r>
            <a:r>
              <a:rPr lang="en-US" sz="1800" dirty="0"/>
              <a:t> </a:t>
            </a:r>
            <a:r>
              <a:rPr lang="en-US" sz="1800" dirty="0" err="1"/>
              <a:t>find_mrv_cells</a:t>
            </a:r>
            <a:r>
              <a:rPr lang="en-US" sz="1800" dirty="0"/>
              <a:t>(grid):</a:t>
            </a:r>
          </a:p>
          <a:p>
            <a:pPr marL="0" indent="0">
              <a:lnSpc>
                <a:spcPct val="20000"/>
              </a:lnSpc>
              <a:buNone/>
            </a:pPr>
            <a:r>
              <a:rPr lang="en-US" sz="1800" dirty="0"/>
              <a:t>        </a:t>
            </a:r>
            <a:r>
              <a:rPr lang="en-US" sz="1800" dirty="0" err="1"/>
              <a:t>min_count</a:t>
            </a:r>
            <a:r>
              <a:rPr lang="en-US" sz="1800" dirty="0"/>
              <a:t> = 10</a:t>
            </a:r>
          </a:p>
          <a:p>
            <a:pPr marL="0" indent="0">
              <a:lnSpc>
                <a:spcPct val="20000"/>
              </a:lnSpc>
              <a:buNone/>
            </a:pPr>
            <a:r>
              <a:rPr lang="en-US" sz="1800" dirty="0"/>
              <a:t>        </a:t>
            </a:r>
            <a:r>
              <a:rPr lang="en-US" sz="1800" dirty="0" err="1"/>
              <a:t>mrv_cells</a:t>
            </a:r>
            <a:r>
              <a:rPr lang="en-US" sz="1800" dirty="0"/>
              <a:t> = []</a:t>
            </a:r>
          </a:p>
          <a:p>
            <a:pPr marL="0" indent="0">
              <a:lnSpc>
                <a:spcPct val="20000"/>
              </a:lnSpc>
              <a:buNone/>
            </a:pPr>
            <a:r>
              <a:rPr lang="en-US" sz="1800" dirty="0"/>
              <a:t>        for row in range(9):</a:t>
            </a:r>
          </a:p>
          <a:p>
            <a:pPr marL="0" indent="0">
              <a:lnSpc>
                <a:spcPct val="20000"/>
              </a:lnSpc>
              <a:buNone/>
            </a:pPr>
            <a:r>
              <a:rPr lang="en-US" sz="1800" dirty="0"/>
              <a:t>            for col in range(9):</a:t>
            </a:r>
          </a:p>
          <a:p>
            <a:pPr marL="0" indent="0">
              <a:lnSpc>
                <a:spcPct val="20000"/>
              </a:lnSpc>
              <a:buNone/>
            </a:pPr>
            <a:r>
              <a:rPr lang="en-US" sz="1800" dirty="0"/>
              <a:t>                if grid[row][col] == 0:</a:t>
            </a:r>
          </a:p>
          <a:p>
            <a:pPr marL="0" indent="0">
              <a:lnSpc>
                <a:spcPct val="20000"/>
              </a:lnSpc>
              <a:buNone/>
            </a:pPr>
            <a:r>
              <a:rPr lang="en-US" sz="1800" dirty="0"/>
              <a:t>                    count = </a:t>
            </a:r>
            <a:r>
              <a:rPr lang="en-US" sz="1800" dirty="0" err="1"/>
              <a:t>count_legal_values</a:t>
            </a:r>
            <a:r>
              <a:rPr lang="en-US" sz="1800" dirty="0"/>
              <a:t>(grid, row, col)</a:t>
            </a:r>
          </a:p>
          <a:p>
            <a:pPr marL="0" indent="0">
              <a:lnSpc>
                <a:spcPct val="20000"/>
              </a:lnSpc>
              <a:buNone/>
            </a:pPr>
            <a:r>
              <a:rPr lang="en-US" sz="1800" dirty="0"/>
              <a:t>                    if count &lt; </a:t>
            </a:r>
            <a:r>
              <a:rPr lang="en-US" sz="1800" dirty="0" err="1"/>
              <a:t>min_count</a:t>
            </a:r>
            <a:r>
              <a:rPr lang="en-US" sz="1800" dirty="0"/>
              <a:t>:</a:t>
            </a:r>
          </a:p>
          <a:p>
            <a:pPr marL="0" indent="0">
              <a:lnSpc>
                <a:spcPct val="20000"/>
              </a:lnSpc>
              <a:buNone/>
            </a:pPr>
            <a:r>
              <a:rPr lang="en-US" sz="1800" dirty="0"/>
              <a:t>                        </a:t>
            </a:r>
            <a:r>
              <a:rPr lang="en-US" sz="1800" dirty="0" err="1"/>
              <a:t>min_count</a:t>
            </a:r>
            <a:r>
              <a:rPr lang="en-US" sz="1800" dirty="0"/>
              <a:t> = count</a:t>
            </a:r>
          </a:p>
          <a:p>
            <a:pPr marL="0" indent="0">
              <a:lnSpc>
                <a:spcPct val="20000"/>
              </a:lnSpc>
              <a:buNone/>
            </a:pPr>
            <a:r>
              <a:rPr lang="en-US" sz="1800" dirty="0"/>
              <a:t>                        </a:t>
            </a:r>
            <a:r>
              <a:rPr lang="en-US" sz="1800" dirty="0" err="1"/>
              <a:t>mrv_cells</a:t>
            </a:r>
            <a:r>
              <a:rPr lang="en-US" sz="1800" dirty="0"/>
              <a:t> = [(row, col)]</a:t>
            </a:r>
          </a:p>
          <a:p>
            <a:pPr marL="0" indent="0">
              <a:lnSpc>
                <a:spcPct val="20000"/>
              </a:lnSpc>
              <a:buNone/>
            </a:pPr>
            <a:r>
              <a:rPr lang="en-US" sz="1800" dirty="0"/>
              <a:t>                    </a:t>
            </a:r>
            <a:r>
              <a:rPr lang="en-US" sz="1800" dirty="0" err="1"/>
              <a:t>elif</a:t>
            </a:r>
            <a:r>
              <a:rPr lang="en-US" sz="1800" dirty="0"/>
              <a:t> count == </a:t>
            </a:r>
            <a:r>
              <a:rPr lang="en-US" sz="1800" dirty="0" err="1"/>
              <a:t>min_count</a:t>
            </a:r>
            <a:r>
              <a:rPr lang="en-US" sz="1800" dirty="0"/>
              <a:t>:</a:t>
            </a:r>
          </a:p>
          <a:p>
            <a:pPr marL="0" indent="0">
              <a:lnSpc>
                <a:spcPct val="20000"/>
              </a:lnSpc>
              <a:buNone/>
            </a:pPr>
            <a:r>
              <a:rPr lang="en-US" sz="1800" dirty="0"/>
              <a:t>                        </a:t>
            </a:r>
            <a:r>
              <a:rPr lang="en-US" sz="1800" dirty="0" err="1"/>
              <a:t>mrv_cells.append</a:t>
            </a:r>
            <a:r>
              <a:rPr lang="en-US" sz="1800" dirty="0"/>
              <a:t>((row, col))</a:t>
            </a:r>
          </a:p>
          <a:p>
            <a:pPr marL="0" indent="0">
              <a:lnSpc>
                <a:spcPct val="20000"/>
              </a:lnSpc>
              <a:buNone/>
            </a:pPr>
            <a:r>
              <a:rPr lang="en-US" sz="1800" dirty="0"/>
              <a:t>        return </a:t>
            </a:r>
            <a:r>
              <a:rPr lang="en-US" sz="1800" dirty="0" err="1"/>
              <a:t>mrv_cells</a:t>
            </a:r>
            <a:endParaRPr lang="en-US" sz="1800" dirty="0"/>
          </a:p>
          <a:p>
            <a:pPr marL="0" indent="0">
              <a:buNone/>
            </a:pPr>
            <a:endParaRPr lang="en-US" sz="1800" dirty="0"/>
          </a:p>
          <a:p>
            <a:pPr marL="0" indent="0">
              <a:buNone/>
            </a:pPr>
            <a:r>
              <a:rPr lang="en-US" sz="1800" dirty="0"/>
              <a:t>    </a:t>
            </a:r>
            <a:r>
              <a:rPr lang="en-US" sz="1800" dirty="0" smtClean="0"/>
              <a:t>    </a:t>
            </a:r>
            <a:endParaRPr lang="en-US" sz="1800" dirty="0"/>
          </a:p>
        </p:txBody>
      </p:sp>
      <p:sp>
        <p:nvSpPr>
          <p:cNvPr id="8" name="TextBox 7">
            <a:extLst>
              <a:ext uri="{FF2B5EF4-FFF2-40B4-BE49-F238E27FC236}">
                <a16:creationId xmlns:a16="http://schemas.microsoft.com/office/drawing/2014/main" id="{BC84BEA4-6D46-3208-D266-87AEDA801C91}"/>
              </a:ext>
            </a:extLst>
          </p:cNvPr>
          <p:cNvSpPr txBox="1"/>
          <p:nvPr/>
        </p:nvSpPr>
        <p:spPr>
          <a:xfrm>
            <a:off x="6178947" y="1921153"/>
            <a:ext cx="5870774" cy="5216813"/>
          </a:xfrm>
          <a:prstGeom prst="rect">
            <a:avLst/>
          </a:prstGeom>
          <a:noFill/>
        </p:spPr>
        <p:txBody>
          <a:bodyPr wrap="none" rtlCol="0">
            <a:spAutoFit/>
          </a:bodyPr>
          <a:lstStyle/>
          <a:p>
            <a:pPr>
              <a:lnSpc>
                <a:spcPct val="50000"/>
              </a:lnSpc>
            </a:pPr>
            <a:r>
              <a:rPr lang="en-US" sz="1800" dirty="0"/>
              <a:t> </a:t>
            </a:r>
            <a:r>
              <a:rPr lang="en-US" dirty="0" err="1"/>
              <a:t>def</a:t>
            </a:r>
            <a:r>
              <a:rPr lang="en-US" dirty="0"/>
              <a:t> </a:t>
            </a:r>
            <a:r>
              <a:rPr lang="en-US" dirty="0" err="1"/>
              <a:t>select_unassigned_variable</a:t>
            </a:r>
            <a:r>
              <a:rPr lang="en-US" dirty="0"/>
              <a:t>(grid</a:t>
            </a:r>
            <a:r>
              <a:rPr lang="en-US" dirty="0" smtClean="0"/>
              <a:t>):</a:t>
            </a:r>
          </a:p>
          <a:p>
            <a:pPr>
              <a:lnSpc>
                <a:spcPct val="50000"/>
              </a:lnSpc>
            </a:pPr>
            <a:endParaRPr lang="en-US" dirty="0"/>
          </a:p>
          <a:p>
            <a:pPr>
              <a:lnSpc>
                <a:spcPct val="50000"/>
              </a:lnSpc>
            </a:pPr>
            <a:r>
              <a:rPr lang="en-US" dirty="0"/>
              <a:t>        </a:t>
            </a:r>
            <a:r>
              <a:rPr lang="en-US" dirty="0" err="1"/>
              <a:t>mrv_cells</a:t>
            </a:r>
            <a:r>
              <a:rPr lang="en-US" dirty="0"/>
              <a:t> = </a:t>
            </a:r>
            <a:r>
              <a:rPr lang="en-US" dirty="0" err="1"/>
              <a:t>find_mrv_cells</a:t>
            </a:r>
            <a:r>
              <a:rPr lang="en-US" dirty="0"/>
              <a:t>(grid</a:t>
            </a:r>
            <a:r>
              <a:rPr lang="en-US" dirty="0" smtClean="0"/>
              <a:t>)</a:t>
            </a:r>
          </a:p>
          <a:p>
            <a:pPr>
              <a:lnSpc>
                <a:spcPct val="50000"/>
              </a:lnSpc>
            </a:pPr>
            <a:endParaRPr lang="en-US" dirty="0"/>
          </a:p>
          <a:p>
            <a:pPr>
              <a:lnSpc>
                <a:spcPct val="50000"/>
              </a:lnSpc>
            </a:pPr>
            <a:r>
              <a:rPr lang="en-US" dirty="0"/>
              <a:t>        if not </a:t>
            </a:r>
            <a:r>
              <a:rPr lang="en-US" dirty="0" err="1"/>
              <a:t>mrv_cells</a:t>
            </a:r>
            <a:r>
              <a:rPr lang="en-US" dirty="0" smtClean="0"/>
              <a:t>:</a:t>
            </a:r>
          </a:p>
          <a:p>
            <a:pPr>
              <a:lnSpc>
                <a:spcPct val="50000"/>
              </a:lnSpc>
            </a:pPr>
            <a:endParaRPr lang="en-US" dirty="0"/>
          </a:p>
          <a:p>
            <a:pPr>
              <a:lnSpc>
                <a:spcPct val="50000"/>
              </a:lnSpc>
            </a:pPr>
            <a:r>
              <a:rPr lang="en-US" dirty="0"/>
              <a:t>            return None</a:t>
            </a:r>
          </a:p>
          <a:p>
            <a:pPr>
              <a:lnSpc>
                <a:spcPct val="50000"/>
              </a:lnSpc>
            </a:pPr>
            <a:r>
              <a:rPr lang="en-US" dirty="0"/>
              <a:t>        if </a:t>
            </a:r>
            <a:r>
              <a:rPr lang="en-US" dirty="0" err="1"/>
              <a:t>len</a:t>
            </a:r>
            <a:r>
              <a:rPr lang="en-US" dirty="0"/>
              <a:t>(</a:t>
            </a:r>
            <a:r>
              <a:rPr lang="en-US" dirty="0" err="1"/>
              <a:t>mrv_cells</a:t>
            </a:r>
            <a:r>
              <a:rPr lang="en-US" dirty="0"/>
              <a:t>) == 1</a:t>
            </a:r>
            <a:r>
              <a:rPr lang="en-US" dirty="0" smtClean="0"/>
              <a:t>:</a:t>
            </a:r>
          </a:p>
          <a:p>
            <a:pPr>
              <a:lnSpc>
                <a:spcPct val="50000"/>
              </a:lnSpc>
            </a:pPr>
            <a:endParaRPr lang="en-US" dirty="0"/>
          </a:p>
          <a:p>
            <a:pPr>
              <a:lnSpc>
                <a:spcPct val="50000"/>
              </a:lnSpc>
            </a:pPr>
            <a:r>
              <a:rPr lang="en-US" dirty="0"/>
              <a:t>            return </a:t>
            </a:r>
            <a:r>
              <a:rPr lang="en-US" dirty="0" err="1"/>
              <a:t>mrv_cells</a:t>
            </a:r>
            <a:r>
              <a:rPr lang="en-US" dirty="0"/>
              <a:t>[0</a:t>
            </a:r>
            <a:r>
              <a:rPr lang="en-US" dirty="0" smtClean="0"/>
              <a:t>]</a:t>
            </a:r>
          </a:p>
          <a:p>
            <a:pPr>
              <a:lnSpc>
                <a:spcPct val="50000"/>
              </a:lnSpc>
            </a:pPr>
            <a:endParaRPr lang="en-US" dirty="0"/>
          </a:p>
          <a:p>
            <a:pPr>
              <a:lnSpc>
                <a:spcPct val="50000"/>
              </a:lnSpc>
            </a:pPr>
            <a:r>
              <a:rPr lang="en-US" dirty="0"/>
              <a:t>        return </a:t>
            </a:r>
            <a:r>
              <a:rPr lang="en-US" dirty="0" err="1"/>
              <a:t>select_cell_ctn</a:t>
            </a:r>
            <a:r>
              <a:rPr lang="en-US" dirty="0"/>
              <a:t>(grid, </a:t>
            </a:r>
            <a:r>
              <a:rPr lang="en-US" dirty="0" err="1"/>
              <a:t>mrv_cells</a:t>
            </a:r>
            <a:r>
              <a:rPr lang="en-US" dirty="0"/>
              <a:t>)</a:t>
            </a:r>
          </a:p>
          <a:p>
            <a:pPr>
              <a:lnSpc>
                <a:spcPct val="50000"/>
              </a:lnSpc>
            </a:pPr>
            <a:endParaRPr lang="en-US" dirty="0"/>
          </a:p>
          <a:p>
            <a:pPr>
              <a:lnSpc>
                <a:spcPct val="50000"/>
              </a:lnSpc>
            </a:pPr>
            <a:r>
              <a:rPr lang="en-US" dirty="0"/>
              <a:t>    cell = </a:t>
            </a:r>
            <a:r>
              <a:rPr lang="en-US" dirty="0" err="1"/>
              <a:t>select_unassigned_variable</a:t>
            </a:r>
            <a:r>
              <a:rPr lang="en-US" dirty="0"/>
              <a:t>(grid</a:t>
            </a:r>
            <a:r>
              <a:rPr lang="en-US" dirty="0" smtClean="0"/>
              <a:t>)</a:t>
            </a:r>
          </a:p>
          <a:p>
            <a:pPr>
              <a:lnSpc>
                <a:spcPct val="50000"/>
              </a:lnSpc>
            </a:pPr>
            <a:endParaRPr lang="en-US" dirty="0"/>
          </a:p>
          <a:p>
            <a:pPr>
              <a:lnSpc>
                <a:spcPct val="50000"/>
              </a:lnSpc>
            </a:pPr>
            <a:r>
              <a:rPr lang="en-US" dirty="0"/>
              <a:t>    if cell is </a:t>
            </a:r>
            <a:r>
              <a:rPr lang="en-US" dirty="0" smtClean="0"/>
              <a:t>None:</a:t>
            </a:r>
          </a:p>
          <a:p>
            <a:pPr>
              <a:lnSpc>
                <a:spcPct val="50000"/>
              </a:lnSpc>
            </a:pPr>
            <a:endParaRPr lang="en-US" dirty="0"/>
          </a:p>
          <a:p>
            <a:pPr>
              <a:lnSpc>
                <a:spcPct val="50000"/>
              </a:lnSpc>
            </a:pPr>
            <a:r>
              <a:rPr lang="en-US" dirty="0"/>
              <a:t>        return </a:t>
            </a:r>
            <a:r>
              <a:rPr lang="en-US" dirty="0" smtClean="0"/>
              <a:t>True</a:t>
            </a:r>
          </a:p>
          <a:p>
            <a:pPr>
              <a:lnSpc>
                <a:spcPct val="50000"/>
              </a:lnSpc>
            </a:pPr>
            <a:endParaRPr lang="en-US" dirty="0"/>
          </a:p>
          <a:p>
            <a:pPr>
              <a:lnSpc>
                <a:spcPct val="50000"/>
              </a:lnSpc>
            </a:pPr>
            <a:r>
              <a:rPr lang="en-US" dirty="0"/>
              <a:t>    row, col = cell</a:t>
            </a:r>
          </a:p>
          <a:p>
            <a:pPr>
              <a:lnSpc>
                <a:spcPct val="50000"/>
              </a:lnSpc>
            </a:pPr>
            <a:endParaRPr lang="en-US" dirty="0"/>
          </a:p>
          <a:p>
            <a:pPr>
              <a:lnSpc>
                <a:spcPct val="50000"/>
              </a:lnSpc>
            </a:pPr>
            <a:r>
              <a:rPr lang="en-US" dirty="0"/>
              <a:t>    for </a:t>
            </a:r>
            <a:r>
              <a:rPr lang="en-US" dirty="0" err="1"/>
              <a:t>num</a:t>
            </a:r>
            <a:r>
              <a:rPr lang="en-US" dirty="0"/>
              <a:t> in range(1, 10</a:t>
            </a:r>
            <a:r>
              <a:rPr lang="en-US" dirty="0" smtClean="0"/>
              <a:t>):</a:t>
            </a:r>
          </a:p>
          <a:p>
            <a:pPr>
              <a:lnSpc>
                <a:spcPct val="50000"/>
              </a:lnSpc>
            </a:pPr>
            <a:endParaRPr lang="en-US" dirty="0"/>
          </a:p>
          <a:p>
            <a:pPr>
              <a:lnSpc>
                <a:spcPct val="50000"/>
              </a:lnSpc>
            </a:pPr>
            <a:r>
              <a:rPr lang="en-US" dirty="0"/>
              <a:t>        if </a:t>
            </a:r>
            <a:r>
              <a:rPr lang="en-US" dirty="0" err="1"/>
              <a:t>is_a_valid_move_csp</a:t>
            </a:r>
            <a:r>
              <a:rPr lang="en-US" dirty="0"/>
              <a:t>(grid, row, col, </a:t>
            </a:r>
            <a:r>
              <a:rPr lang="en-US" dirty="0" err="1"/>
              <a:t>num</a:t>
            </a:r>
            <a:r>
              <a:rPr lang="en-US" dirty="0" smtClean="0"/>
              <a:t>):</a:t>
            </a:r>
          </a:p>
          <a:p>
            <a:pPr>
              <a:lnSpc>
                <a:spcPct val="50000"/>
              </a:lnSpc>
            </a:pPr>
            <a:endParaRPr lang="en-US" dirty="0"/>
          </a:p>
          <a:p>
            <a:pPr>
              <a:lnSpc>
                <a:spcPct val="50000"/>
              </a:lnSpc>
            </a:pPr>
            <a:r>
              <a:rPr lang="en-US" dirty="0"/>
              <a:t>            grid[row][col] = </a:t>
            </a:r>
            <a:r>
              <a:rPr lang="en-US" dirty="0" err="1" smtClean="0"/>
              <a:t>num</a:t>
            </a:r>
            <a:endParaRPr lang="en-US" dirty="0" smtClean="0"/>
          </a:p>
          <a:p>
            <a:pPr>
              <a:lnSpc>
                <a:spcPct val="50000"/>
              </a:lnSpc>
            </a:pPr>
            <a:endParaRPr lang="en-US" dirty="0"/>
          </a:p>
          <a:p>
            <a:pPr>
              <a:lnSpc>
                <a:spcPct val="50000"/>
              </a:lnSpc>
            </a:pPr>
            <a:r>
              <a:rPr lang="en-US" dirty="0"/>
              <a:t>            if </a:t>
            </a:r>
            <a:r>
              <a:rPr lang="en-US" dirty="0" err="1"/>
              <a:t>csp_solve_mrv_plus</a:t>
            </a:r>
            <a:r>
              <a:rPr lang="en-US" dirty="0"/>
              <a:t>(grid, </a:t>
            </a:r>
            <a:r>
              <a:rPr lang="en-US" dirty="0" err="1"/>
              <a:t>original_grid</a:t>
            </a:r>
            <a:r>
              <a:rPr lang="en-US" dirty="0"/>
              <a:t>, depth + 1</a:t>
            </a:r>
            <a:r>
              <a:rPr lang="en-US" dirty="0" smtClean="0"/>
              <a:t>):</a:t>
            </a:r>
          </a:p>
          <a:p>
            <a:pPr>
              <a:lnSpc>
                <a:spcPct val="50000"/>
              </a:lnSpc>
            </a:pPr>
            <a:endParaRPr lang="en-US" dirty="0"/>
          </a:p>
          <a:p>
            <a:pPr>
              <a:lnSpc>
                <a:spcPct val="50000"/>
              </a:lnSpc>
            </a:pPr>
            <a:r>
              <a:rPr lang="en-US" dirty="0"/>
              <a:t>                return </a:t>
            </a:r>
            <a:r>
              <a:rPr lang="en-US" dirty="0" smtClean="0"/>
              <a:t>True</a:t>
            </a:r>
          </a:p>
          <a:p>
            <a:pPr>
              <a:lnSpc>
                <a:spcPct val="50000"/>
              </a:lnSpc>
            </a:pPr>
            <a:endParaRPr lang="en-US" dirty="0"/>
          </a:p>
          <a:p>
            <a:pPr>
              <a:lnSpc>
                <a:spcPct val="50000"/>
              </a:lnSpc>
            </a:pPr>
            <a:r>
              <a:rPr lang="en-US" dirty="0"/>
              <a:t>            grid[row][col] = </a:t>
            </a:r>
            <a:r>
              <a:rPr lang="en-US" dirty="0" smtClean="0"/>
              <a:t>0</a:t>
            </a:r>
          </a:p>
          <a:p>
            <a:pPr>
              <a:lnSpc>
                <a:spcPct val="50000"/>
              </a:lnSpc>
            </a:pPr>
            <a:endParaRPr lang="en-US" dirty="0"/>
          </a:p>
          <a:p>
            <a:pPr>
              <a:lnSpc>
                <a:spcPct val="50000"/>
              </a:lnSpc>
            </a:pPr>
            <a:r>
              <a:rPr lang="en-US" dirty="0"/>
              <a:t>            backtracks += </a:t>
            </a:r>
            <a:r>
              <a:rPr lang="en-US" dirty="0" smtClean="0"/>
              <a:t>1</a:t>
            </a:r>
            <a:endParaRPr lang="en-US" dirty="0"/>
          </a:p>
          <a:p>
            <a:pPr>
              <a:lnSpc>
                <a:spcPct val="50000"/>
              </a:lnSpc>
            </a:pPr>
            <a:r>
              <a:rPr lang="en-US" dirty="0"/>
              <a:t>    return False</a:t>
            </a:r>
          </a:p>
          <a:p>
            <a:pPr>
              <a:lnSpc>
                <a:spcPct val="50000"/>
              </a:lnSpc>
            </a:pPr>
            <a:endParaRPr lang="en-US" dirty="0"/>
          </a:p>
        </p:txBody>
      </p:sp>
    </p:spTree>
    <p:extLst>
      <p:ext uri="{BB962C8B-B14F-4D97-AF65-F5344CB8AC3E}">
        <p14:creationId xmlns:p14="http://schemas.microsoft.com/office/powerpoint/2010/main" val="13258846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solidFill>
              </a:rPr>
              <a:t>Number of Recursions and backtracking in </a:t>
            </a:r>
            <a:r>
              <a:rPr lang="en-US" b="1" dirty="0" err="1" smtClean="0">
                <a:solidFill>
                  <a:schemeClr val="bg2"/>
                </a:solidFill>
              </a:rPr>
              <a:t>csp</a:t>
            </a:r>
            <a:r>
              <a:rPr lang="en-US" b="1" dirty="0" smtClean="0">
                <a:solidFill>
                  <a:schemeClr val="bg2"/>
                </a:solidFill>
              </a:rPr>
              <a:t>, </a:t>
            </a:r>
            <a:r>
              <a:rPr lang="en-US" b="1" dirty="0" err="1" smtClean="0">
                <a:solidFill>
                  <a:schemeClr val="bg2"/>
                </a:solidFill>
              </a:rPr>
              <a:t>mrv</a:t>
            </a:r>
            <a:r>
              <a:rPr lang="en-US" b="1" dirty="0" smtClean="0">
                <a:solidFill>
                  <a:schemeClr val="bg2"/>
                </a:solidFill>
              </a:rPr>
              <a:t>, and </a:t>
            </a:r>
            <a:r>
              <a:rPr lang="en-US" b="1" dirty="0" err="1" smtClean="0">
                <a:solidFill>
                  <a:schemeClr val="bg2"/>
                </a:solidFill>
              </a:rPr>
              <a:t>mrv</a:t>
            </a:r>
            <a:r>
              <a:rPr lang="en-US" b="1" dirty="0" smtClean="0">
                <a:solidFill>
                  <a:schemeClr val="bg2"/>
                </a:solidFill>
              </a:rPr>
              <a:t>+</a:t>
            </a:r>
            <a:endParaRPr lang="en-US" b="1" dirty="0">
              <a:solidFill>
                <a:schemeClr val="bg2"/>
              </a:solidFill>
            </a:endParaRPr>
          </a:p>
        </p:txBody>
      </p:sp>
      <p:graphicFrame>
        <p:nvGraphicFramePr>
          <p:cNvPr id="7" name="Content Placeholder 6"/>
          <p:cNvGraphicFramePr>
            <a:graphicFrameLocks noGrp="1" noChangeAspect="1"/>
          </p:cNvGraphicFramePr>
          <p:nvPr>
            <p:ph idx="1"/>
            <p:extLst>
              <p:ext uri="{D42A27DB-BD31-4B8C-83A1-F6EECF244321}">
                <p14:modId xmlns:p14="http://schemas.microsoft.com/office/powerpoint/2010/main" val="538705634"/>
              </p:ext>
            </p:extLst>
          </p:nvPr>
        </p:nvGraphicFramePr>
        <p:xfrm>
          <a:off x="1045160" y="2097088"/>
          <a:ext cx="9073398" cy="3514082"/>
        </p:xfrm>
        <a:graphic>
          <a:graphicData uri="http://schemas.openxmlformats.org/presentationml/2006/ole">
            <mc:AlternateContent xmlns:mc="http://schemas.openxmlformats.org/markup-compatibility/2006">
              <mc:Choice xmlns:v="urn:schemas-microsoft-com:vml" Requires="v">
                <p:oleObj spid="_x0000_s1031" name="Worksheet" r:id="rId3" imgW="4133672" imgH="1590739" progId="Excel.Sheet.12">
                  <p:embed/>
                </p:oleObj>
              </mc:Choice>
              <mc:Fallback>
                <p:oleObj name="Worksheet" r:id="rId3" imgW="4133672" imgH="1590739" progId="Excel.Sheet.12">
                  <p:embed/>
                  <p:pic>
                    <p:nvPicPr>
                      <p:cNvPr id="0" name=""/>
                      <p:cNvPicPr/>
                      <p:nvPr/>
                    </p:nvPicPr>
                    <p:blipFill>
                      <a:blip r:embed="rId4"/>
                      <a:stretch>
                        <a:fillRect/>
                      </a:stretch>
                    </p:blipFill>
                    <p:spPr>
                      <a:xfrm>
                        <a:off x="1045160" y="2097088"/>
                        <a:ext cx="9073398" cy="3514082"/>
                      </a:xfrm>
                      <a:prstGeom prst="rect">
                        <a:avLst/>
                      </a:prstGeom>
                    </p:spPr>
                  </p:pic>
                </p:oleObj>
              </mc:Fallback>
            </mc:AlternateContent>
          </a:graphicData>
        </a:graphic>
      </p:graphicFrame>
    </p:spTree>
    <p:extLst>
      <p:ext uri="{BB962C8B-B14F-4D97-AF65-F5344CB8AC3E}">
        <p14:creationId xmlns:p14="http://schemas.microsoft.com/office/powerpoint/2010/main" val="261094200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313</TotalTime>
  <Words>772</Words>
  <Application>Microsoft Office PowerPoint</Application>
  <PresentationFormat>Widescreen</PresentationFormat>
  <Paragraphs>91</Paragraphs>
  <Slides>10</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8" baseType="lpstr">
      <vt:lpstr>Arial</vt:lpstr>
      <vt:lpstr>Calibri</vt:lpstr>
      <vt:lpstr>Trebuchet MS</vt:lpstr>
      <vt:lpstr>Tw Cen MT</vt:lpstr>
      <vt:lpstr>ui-sans-serif</vt:lpstr>
      <vt:lpstr>Wingdings</vt:lpstr>
      <vt:lpstr>Circuit</vt:lpstr>
      <vt:lpstr>Worksheet</vt:lpstr>
      <vt:lpstr>SUDOKU SOLVER</vt:lpstr>
      <vt:lpstr>What is csp?</vt:lpstr>
      <vt:lpstr>Key Components of CSP in sudoku</vt:lpstr>
      <vt:lpstr>Backtracking ALGORITHM</vt:lpstr>
      <vt:lpstr>MRV (MINIMUM REMAINING VALUE)</vt:lpstr>
      <vt:lpstr>ACADEMIC PAPER RESULTS</vt:lpstr>
      <vt:lpstr>Enhancing mrv using ctn</vt:lpstr>
      <vt:lpstr>Ctn implementation</vt:lpstr>
      <vt:lpstr>Number of Recursions and backtracking in csp, mrv, and mrv+</vt:lpstr>
      <vt:lpstr>Thank you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SUDOKU SOLVER</dc:title>
  <dc:creator>Theresa Tamer</dc:creator>
  <cp:lastModifiedBy>user</cp:lastModifiedBy>
  <cp:revision>9</cp:revision>
  <dcterms:created xsi:type="dcterms:W3CDTF">2024-05-26T12:13:20Z</dcterms:created>
  <dcterms:modified xsi:type="dcterms:W3CDTF">2024-05-27T16:53:41Z</dcterms:modified>
</cp:coreProperties>
</file>