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702" r:id="rId5"/>
  </p:sldMasterIdLst>
  <p:notesMasterIdLst>
    <p:notesMasterId r:id="rId18"/>
  </p:notesMasterIdLst>
  <p:handoutMasterIdLst>
    <p:handoutMasterId r:id="rId19"/>
  </p:handoutMasterIdLst>
  <p:sldIdLst>
    <p:sldId id="283" r:id="rId6"/>
    <p:sldId id="271" r:id="rId7"/>
    <p:sldId id="272" r:id="rId8"/>
    <p:sldId id="284" r:id="rId9"/>
    <p:sldId id="285" r:id="rId10"/>
    <p:sldId id="293" r:id="rId11"/>
    <p:sldId id="294" r:id="rId12"/>
    <p:sldId id="287" r:id="rId13"/>
    <p:sldId id="288" r:id="rId14"/>
    <p:sldId id="289" r:id="rId15"/>
    <p:sldId id="291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Caruso" initials="AC" lastIdx="1" clrIdx="0">
    <p:extLst>
      <p:ext uri="{19B8F6BF-5375-455C-9EA6-DF929625EA0E}">
        <p15:presenceInfo xmlns:p15="http://schemas.microsoft.com/office/powerpoint/2012/main" userId="37bcceb01c070e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  <a:srgbClr val="BEC5C9"/>
    <a:srgbClr val="D6DCE0"/>
    <a:srgbClr val="BEE8EA"/>
    <a:srgbClr val="E2E8EA"/>
    <a:srgbClr val="E2E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ds.b.ebscohost.com/eds/detail/detail?vid=14&amp;sid=dccc4edc-9639-4887-aad2-64d6ec13e17e%40pdc-v-sessmgr02&amp;bdata=JkF1dGhUeXBlPWlwLGNvb2tpZSxzaGliJnNpdGU9ZWRzLWxpdmUmc2NvcGU9c2l0ZQ%3d%3d#AN=135800702&amp;db=bsu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 </a:t>
            </a:r>
            <a:r>
              <a:rPr lang="en-IE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Baryannis</a:t>
            </a:r>
            <a:r>
              <a:rPr lang="en-IE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</a:t>
            </a:r>
            <a:r>
              <a:rPr lang="en-IE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Validi</a:t>
            </a:r>
            <a:r>
              <a:rPr lang="en-IE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Dani, and G. Antoniou, “Supply chain risk management and artificial intelligence: state of the art and future research directions,” </a:t>
            </a:r>
            <a:r>
              <a:rPr lang="en-IE" sz="24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 Journal of Production Research</a:t>
            </a:r>
            <a:r>
              <a:rPr lang="en-IE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2019</a:t>
            </a:r>
            <a:r>
              <a:rPr lang="en-IE" sz="24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[Online]. Available</a:t>
            </a:r>
            <a:r>
              <a:rPr lang="en-IE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IE" sz="24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http://eds.b.ebscohost.com/eds/detail/detail?vid=14&amp;sid=dccc4edc-9639-4887-aad2-64d6ec13e17e%40pdc-v-sessmgr02&amp;bdata=JkF1dGhUeXBlPWlwLGNvb2tpZSxzaGliJnNpdGU9ZWRzLWxpdmUmc2NvcGU9c2l0ZQ%3d%3d#AN=135800702&amp;db=bsu</a:t>
            </a:r>
            <a:r>
              <a:rPr lang="en-IE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[Accessed Nov. 06, 2020]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9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51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9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19203608@student.ncirl.i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E2EAEE"/>
            </a:gs>
            <a:gs pos="76000">
              <a:srgbClr val="D6DCE0"/>
            </a:gs>
            <a:gs pos="92000">
              <a:srgbClr val="BEC5C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2">
            <a:extLst>
              <a:ext uri="{FF2B5EF4-FFF2-40B4-BE49-F238E27FC236}">
                <a16:creationId xmlns:a16="http://schemas.microsoft.com/office/drawing/2014/main" id="{8F4CAD53-569F-43EC-B1F8-A46282B8F96E}"/>
              </a:ext>
            </a:extLst>
          </p:cNvPr>
          <p:cNvSpPr txBox="1"/>
          <p:nvPr/>
        </p:nvSpPr>
        <p:spPr>
          <a:xfrm>
            <a:off x="2894332" y="128895"/>
            <a:ext cx="7814483" cy="124341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IE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245938F-9D1C-4637-AC14-92C0CA75ED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815" y="5960303"/>
            <a:ext cx="1483185" cy="8976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8976B9C-C2D5-45FA-BA6E-1C24B426E37E}"/>
              </a:ext>
            </a:extLst>
          </p:cNvPr>
          <p:cNvSpPr txBox="1"/>
          <p:nvPr/>
        </p:nvSpPr>
        <p:spPr>
          <a:xfrm>
            <a:off x="2912027" y="4012021"/>
            <a:ext cx="6672745" cy="254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  <a:ea typeface="SimSun" panose="02010600030101010101" pitchFamily="2" charset="-122"/>
              </a:rPr>
              <a:t>Antonio Caruso</a:t>
            </a:r>
            <a:endParaRPr lang="en-IE" dirty="0">
              <a:solidFill>
                <a:schemeClr val="bg1"/>
              </a:solidFill>
              <a:latin typeface="Palatino Linotype" panose="0204050205050503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  <a:ea typeface="SimSun" panose="02010600030101010101" pitchFamily="2" charset="-122"/>
              </a:rPr>
              <a:t>School of Computing</a:t>
            </a:r>
            <a:endParaRPr lang="en-IE" dirty="0">
              <a:solidFill>
                <a:schemeClr val="bg1"/>
              </a:solidFill>
              <a:latin typeface="Palatino Linotype" panose="0204050205050503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  <a:ea typeface="SimSun" panose="02010600030101010101" pitchFamily="2" charset="-122"/>
              </a:rPr>
              <a:t>National College of Ireland</a:t>
            </a:r>
            <a:endParaRPr lang="en-IE" dirty="0">
              <a:solidFill>
                <a:schemeClr val="bg1"/>
              </a:solidFill>
              <a:latin typeface="Palatino Linotype" panose="0204050205050503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  <a:ea typeface="SimSun" panose="02010600030101010101" pitchFamily="2" charset="-122"/>
              </a:rPr>
              <a:t>Dublin, Ireland</a:t>
            </a:r>
            <a:endParaRPr lang="en-IE" dirty="0">
              <a:solidFill>
                <a:schemeClr val="bg1"/>
              </a:solidFill>
              <a:latin typeface="Palatino Linotype" panose="0204050205050503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E" dirty="0">
                <a:solidFill>
                  <a:schemeClr val="bg1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Email:</a:t>
            </a:r>
            <a:r>
              <a:rPr lang="en-IE" dirty="0"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IE" u="sng" dirty="0">
                <a:solidFill>
                  <a:srgbClr val="0563C1"/>
                </a:solidFill>
                <a:latin typeface="Palatino Linotype" panose="02040502050505030304" pitchFamily="18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x19203608@student.ncirl.ie</a:t>
            </a:r>
            <a:endParaRPr lang="en-IE" dirty="0">
              <a:latin typeface="Palatino Linotype" panose="0204050205050503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E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E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E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36" name="Text Box 32">
            <a:extLst>
              <a:ext uri="{FF2B5EF4-FFF2-40B4-BE49-F238E27FC236}">
                <a16:creationId xmlns:a16="http://schemas.microsoft.com/office/drawing/2014/main" id="{2CD10DCA-2F27-4760-951B-C6C7B371F2D3}"/>
              </a:ext>
            </a:extLst>
          </p:cNvPr>
          <p:cNvSpPr txBox="1"/>
          <p:nvPr/>
        </p:nvSpPr>
        <p:spPr>
          <a:xfrm>
            <a:off x="1735187" y="1802934"/>
            <a:ext cx="9026424" cy="165150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endParaRPr lang="en-US" sz="36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36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4800" dirty="0">
                <a:solidFill>
                  <a:schemeClr val="bg2"/>
                </a:solidFill>
                <a:latin typeface="+mj-lt"/>
                <a:ea typeface="+mj-ea"/>
                <a:cs typeface="Times New Roman" panose="02020603050405020304" pitchFamily="18" charset="0"/>
              </a:rPr>
              <a:t>Final Project</a:t>
            </a:r>
          </a:p>
          <a:p>
            <a:pPr>
              <a:spcAft>
                <a:spcPts val="0"/>
              </a:spcAft>
            </a:pPr>
            <a:endParaRPr lang="en-US" sz="36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36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Comparative Analysis of five Machine Learning Algorithms for predicting Supply Chain profitability</a:t>
            </a:r>
            <a:endParaRPr lang="en-IE" sz="3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AutoShape 2" descr="Tripadvisor">
            <a:extLst>
              <a:ext uri="{FF2B5EF4-FFF2-40B4-BE49-F238E27FC236}">
                <a16:creationId xmlns:a16="http://schemas.microsoft.com/office/drawing/2014/main" id="{DAF61BF3-C8B6-4EDF-87C5-786E65396A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566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1098"/>
            <a:ext cx="10972800" cy="453706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research question was positively answered as all the models </a:t>
            </a:r>
            <a:r>
              <a:rPr lang="en-US"/>
              <a:t>produced optimal </a:t>
            </a:r>
            <a:r>
              <a:rPr lang="en-US" dirty="0"/>
              <a:t>accuracy results </a:t>
            </a:r>
            <a:r>
              <a:rPr lang="en-US"/>
              <a:t>above the standard 80% </a:t>
            </a:r>
            <a:r>
              <a:rPr lang="en-US" dirty="0"/>
              <a:t>in Machine Learning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The objectives were achieved with successful Exploratory Analysis and PCA providing the  best methodology for satisfactory modelling results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Testing and re-evaluating the models has been key to obtaining satisfactory results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The supervised learning approach taken provided additional values from previous work that inspired this project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Application of unsupervised models like clustering is recommended for 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33AB13-69D8-C44B-969B-970D01FE9FA3}"/>
              </a:ext>
            </a:extLst>
          </p:cNvPr>
          <p:cNvSpPr txBox="1">
            <a:spLocks/>
          </p:cNvSpPr>
          <p:nvPr/>
        </p:nvSpPr>
        <p:spPr>
          <a:xfrm>
            <a:off x="784301" y="669072"/>
            <a:ext cx="11225561" cy="609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6BA2943-7449-6D49-8D36-EFC904B2B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5139FB-1881-4A4A-B136-B4F8DB27EAB4}"/>
              </a:ext>
            </a:extLst>
          </p:cNvPr>
          <p:cNvSpPr txBox="1">
            <a:spLocks/>
          </p:cNvSpPr>
          <p:nvPr/>
        </p:nvSpPr>
        <p:spPr>
          <a:xfrm>
            <a:off x="609600" y="559835"/>
            <a:ext cx="10972800" cy="970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809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5068-401F-4CA0-B00D-FE7713A0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endParaRPr lang="en-I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2671B1-1F96-4E4F-94D3-DEAAC0FC7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815" y="1600200"/>
            <a:ext cx="11052092" cy="51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3757-07E9-4D5F-A537-1ED6FB07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13" y="1828800"/>
            <a:ext cx="10972800" cy="1600200"/>
          </a:xfrm>
        </p:spPr>
        <p:txBody>
          <a:bodyPr/>
          <a:lstStyle/>
          <a:p>
            <a:r>
              <a:rPr lang="en-IE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0567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rgbClr val="D6DCE0"/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7828"/>
            <a:ext cx="10972800" cy="970383"/>
          </a:xfrm>
        </p:spPr>
        <p:txBody>
          <a:bodyPr anchor="ctr"/>
          <a:lstStyle/>
          <a:p>
            <a:r>
              <a:rPr lang="en-US" dirty="0"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2038"/>
            <a:ext cx="10972800" cy="4050102"/>
          </a:xfrm>
        </p:spPr>
        <p:txBody>
          <a:bodyPr/>
          <a:lstStyle/>
          <a:p>
            <a:pPr algn="just"/>
            <a:r>
              <a:rPr lang="en-US" dirty="0"/>
              <a:t>Project Goal and Research Objectives</a:t>
            </a:r>
          </a:p>
          <a:p>
            <a:pPr algn="just"/>
            <a:r>
              <a:rPr lang="en-US" dirty="0"/>
              <a:t>Problem Definition and Research Question</a:t>
            </a:r>
          </a:p>
          <a:p>
            <a:pPr algn="just"/>
            <a:r>
              <a:rPr lang="en-US" dirty="0"/>
              <a:t>Research Methodology</a:t>
            </a:r>
          </a:p>
          <a:p>
            <a:pPr algn="just"/>
            <a:r>
              <a:rPr lang="en-US" dirty="0"/>
              <a:t>Exploratory Analysis</a:t>
            </a:r>
          </a:p>
          <a:p>
            <a:pPr algn="just"/>
            <a:r>
              <a:rPr lang="en-US" dirty="0"/>
              <a:t>Modelling</a:t>
            </a:r>
          </a:p>
          <a:p>
            <a:pPr algn="just"/>
            <a:r>
              <a:rPr lang="en-US" dirty="0"/>
              <a:t>Results </a:t>
            </a:r>
          </a:p>
          <a:p>
            <a:pPr algn="just"/>
            <a:r>
              <a:rPr lang="en-US" dirty="0"/>
              <a:t>Conclusion</a:t>
            </a:r>
          </a:p>
          <a:p>
            <a:pPr algn="just"/>
            <a:r>
              <a:rPr lang="en-US" dirty="0"/>
              <a:t>Project Management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2795"/>
            <a:ext cx="10972800" cy="957899"/>
          </a:xfrm>
        </p:spPr>
        <p:txBody>
          <a:bodyPr/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49" y="2096235"/>
            <a:ext cx="10646230" cy="42765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200" dirty="0"/>
              <a:t>The project goal was to perform a data analysis on a supply chain dataset to understand whether future orders would be profitable</a:t>
            </a:r>
            <a:endParaRPr lang="en-US" sz="2200" dirty="0"/>
          </a:p>
          <a:p>
            <a:pPr marL="0" indent="0" algn="ctr">
              <a:buNone/>
            </a:pPr>
            <a:endParaRPr lang="en-US" sz="800" dirty="0"/>
          </a:p>
          <a:p>
            <a:pPr marL="0" indent="0" algn="just">
              <a:buNone/>
            </a:pPr>
            <a:r>
              <a:rPr lang="en-US" sz="2200" dirty="0"/>
              <a:t>The following research objectives were identified at the beginning of the project:</a:t>
            </a:r>
          </a:p>
          <a:p>
            <a:pPr marL="0" indent="0" algn="just">
              <a:buNone/>
            </a:pPr>
            <a:endParaRPr lang="en-US" dirty="0"/>
          </a:p>
          <a:p>
            <a:pPr lvl="0" algn="just"/>
            <a:r>
              <a:rPr lang="en-IE" sz="2000" dirty="0"/>
              <a:t>Conduct an exploratory data analysis to identify sales patterns, link or trends related to orders to gain useful insight for the research</a:t>
            </a:r>
          </a:p>
          <a:p>
            <a:pPr marL="0" lvl="0" indent="0" algn="just">
              <a:buNone/>
            </a:pPr>
            <a:endParaRPr lang="en-IE" sz="800" dirty="0"/>
          </a:p>
          <a:p>
            <a:pPr lvl="0" algn="just"/>
            <a:r>
              <a:rPr lang="en-IE" sz="2000" dirty="0"/>
              <a:t>Apply the best feature selection method to develop the classification models</a:t>
            </a:r>
          </a:p>
          <a:p>
            <a:pPr marL="0" lvl="0" indent="0" algn="just">
              <a:buNone/>
            </a:pPr>
            <a:endParaRPr lang="en-IE" sz="800" dirty="0"/>
          </a:p>
          <a:p>
            <a:pPr lvl="0" algn="just"/>
            <a:r>
              <a:rPr lang="en-IE" sz="2000" dirty="0"/>
              <a:t>Compare the applied machine learning algorithms and identify which model had the highest accuracy in predicting whether orders would be profitable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756F5C-4F70-40F6-9ACB-0190CAC43BA5}"/>
              </a:ext>
            </a:extLst>
          </p:cNvPr>
          <p:cNvSpPr txBox="1">
            <a:spLocks/>
          </p:cNvSpPr>
          <p:nvPr/>
        </p:nvSpPr>
        <p:spPr>
          <a:xfrm>
            <a:off x="609600" y="363894"/>
            <a:ext cx="10972800" cy="1194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cs typeface="Times New Roman" panose="02020603050405020304" pitchFamily="18" charset="0"/>
              </a:rPr>
              <a:t>Project Goal and Research Objectives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4F7608-A8EF-4509-B357-7207FC5F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2096235"/>
            <a:ext cx="10646228" cy="4276574"/>
          </a:xfrm>
        </p:spPr>
        <p:txBody>
          <a:bodyPr>
            <a:normAutofit fontScale="92500"/>
          </a:bodyPr>
          <a:lstStyle/>
          <a:p>
            <a:pPr algn="just"/>
            <a:r>
              <a:rPr lang="en-IE" dirty="0">
                <a:cs typeface="Times New Roman" panose="02020603050405020304" pitchFamily="18" charset="0"/>
              </a:rPr>
              <a:t>There is an apparent insufficient academic research on the impact of Machine Learning on the Supply Chain Risk Management</a:t>
            </a:r>
          </a:p>
          <a:p>
            <a:pPr marL="0" indent="0" algn="just">
              <a:buNone/>
            </a:pPr>
            <a:endParaRPr lang="en-IE" sz="900" dirty="0">
              <a:cs typeface="Times New Roman" panose="02020603050405020304" pitchFamily="18" charset="0"/>
            </a:endParaRPr>
          </a:p>
          <a:p>
            <a:pPr algn="just"/>
            <a:r>
              <a:rPr lang="en-IE" dirty="0">
                <a:cs typeface="Times New Roman" panose="02020603050405020304" pitchFamily="18" charset="0"/>
              </a:rPr>
              <a:t>Automated models have not sufficiently influenced decision-making processes in the Supply Chain Risk Management (SCRM) field</a:t>
            </a:r>
          </a:p>
          <a:p>
            <a:pPr marL="0" indent="0" algn="just">
              <a:buNone/>
            </a:pPr>
            <a:endParaRPr lang="en-IE" sz="900" dirty="0">
              <a:cs typeface="Times New Roman" panose="02020603050405020304" pitchFamily="18" charset="0"/>
            </a:endParaRPr>
          </a:p>
          <a:p>
            <a:pPr algn="just"/>
            <a:r>
              <a:rPr lang="en-IE" dirty="0">
                <a:cs typeface="Times New Roman" panose="02020603050405020304" pitchFamily="18" charset="0"/>
              </a:rPr>
              <a:t>Only 4% of studies have been conducted on large datasets (</a:t>
            </a:r>
            <a:r>
              <a:rPr lang="en-IE" dirty="0" err="1"/>
              <a:t>Baryannis</a:t>
            </a:r>
            <a:r>
              <a:rPr lang="en-IE" dirty="0"/>
              <a:t> et al.,2019)</a:t>
            </a:r>
            <a:endParaRPr lang="en-IE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E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E" dirty="0">
                <a:cs typeface="Times New Roman" panose="02020603050405020304" pitchFamily="18" charset="0"/>
              </a:rPr>
              <a:t>          Given the stated problems, the </a:t>
            </a:r>
            <a:r>
              <a:rPr lang="en-US" dirty="0">
                <a:cs typeface="Times New Roman" panose="02020603050405020304" pitchFamily="18" charset="0"/>
              </a:rPr>
              <a:t>following research question was formulated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cs typeface="Times New Roman" panose="02020603050405020304" pitchFamily="18" charset="0"/>
              </a:rPr>
              <a:t>                “</a:t>
            </a:r>
            <a:r>
              <a:rPr lang="en-IE" i="1" dirty="0">
                <a:cs typeface="Times New Roman" panose="02020603050405020304" pitchFamily="18" charset="0"/>
              </a:rPr>
              <a:t>Is it possible to use machine learning to predict orders profitability?</a:t>
            </a:r>
            <a:endParaRPr lang="en-IE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89B923-1F6E-462B-A339-FD513FBD7727}"/>
              </a:ext>
            </a:extLst>
          </p:cNvPr>
          <p:cNvSpPr txBox="1">
            <a:spLocks/>
          </p:cNvSpPr>
          <p:nvPr/>
        </p:nvSpPr>
        <p:spPr>
          <a:xfrm>
            <a:off x="609600" y="587828"/>
            <a:ext cx="10972800" cy="970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cs typeface="Times New Roman" panose="02020603050405020304" pitchFamily="18" charset="0"/>
              </a:rPr>
              <a:t>Problem Definition and Research Question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2640"/>
            <a:ext cx="10972800" cy="56257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33AB13-69D8-C44B-969B-970D01FE9FA3}"/>
              </a:ext>
            </a:extLst>
          </p:cNvPr>
          <p:cNvSpPr txBox="1">
            <a:spLocks/>
          </p:cNvSpPr>
          <p:nvPr/>
        </p:nvSpPr>
        <p:spPr>
          <a:xfrm>
            <a:off x="914400" y="1230246"/>
            <a:ext cx="10439665" cy="105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None/>
            </a:pPr>
            <a:r>
              <a:rPr lang="en-US" sz="1600" dirty="0"/>
              <a:t>The following classification algorithms have been applied to compare their accuracy in predicting orders profitability and answer the research question.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B6A2394D-A1E9-4129-9F82-37001EEA5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71346"/>
              </p:ext>
            </p:extLst>
          </p:nvPr>
        </p:nvGraphicFramePr>
        <p:xfrm>
          <a:off x="802434" y="2319942"/>
          <a:ext cx="10551633" cy="407910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18048">
                  <a:extLst>
                    <a:ext uri="{9D8B030D-6E8A-4147-A177-3AD203B41FA5}">
                      <a16:colId xmlns:a16="http://schemas.microsoft.com/office/drawing/2014/main" val="3434563523"/>
                    </a:ext>
                  </a:extLst>
                </a:gridCol>
                <a:gridCol w="4916374">
                  <a:extLst>
                    <a:ext uri="{9D8B030D-6E8A-4147-A177-3AD203B41FA5}">
                      <a16:colId xmlns:a16="http://schemas.microsoft.com/office/drawing/2014/main" val="2946033773"/>
                    </a:ext>
                  </a:extLst>
                </a:gridCol>
                <a:gridCol w="3517211">
                  <a:extLst>
                    <a:ext uri="{9D8B030D-6E8A-4147-A177-3AD203B41FA5}">
                      <a16:colId xmlns:a16="http://schemas.microsoft.com/office/drawing/2014/main" val="1146645594"/>
                    </a:ext>
                  </a:extLst>
                </a:gridCol>
              </a:tblGrid>
              <a:tr h="278172">
                <a:tc>
                  <a:txBody>
                    <a:bodyPr/>
                    <a:lstStyle/>
                    <a:p>
                      <a:r>
                        <a:rPr lang="en-IE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solidFill>
                            <a:schemeClr val="tx1"/>
                          </a:solidFill>
                        </a:rPr>
                        <a:t>Advantage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>
                          <a:solidFill>
                            <a:schemeClr val="tx1"/>
                          </a:solidFill>
                        </a:rPr>
                        <a:t>Disadvantage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29263"/>
                  </a:ext>
                </a:extLst>
              </a:tr>
              <a:tr h="798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b="1" kern="1200" dirty="0">
                          <a:effectLst/>
                        </a:rPr>
                        <a:t>Classification Tree</a:t>
                      </a:r>
                    </a:p>
                    <a:p>
                      <a:endParaRPr lang="en-IE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Classifies data rapidly and works well with both numerical and categorical data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Risk of negative impact on the model from data variation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52405"/>
                  </a:ext>
                </a:extLst>
              </a:tr>
              <a:tr h="480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b="1" kern="1200" dirty="0">
                          <a:effectLst/>
                        </a:rPr>
                        <a:t>Random Forest</a:t>
                      </a:r>
                    </a:p>
                    <a:p>
                      <a:endParaRPr lang="en-IE" sz="16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Suitable for  big datasets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No particular disadvantages identified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417991"/>
                  </a:ext>
                </a:extLst>
              </a:tr>
              <a:tr h="682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b="1" kern="1200" dirty="0">
                          <a:effectLst/>
                        </a:rPr>
                        <a:t>K-Nearest Neighbour</a:t>
                      </a:r>
                      <a:endParaRPr lang="en-IE" sz="16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Functional in non parametric pattern classifications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Potential imprecise testing samples and sensitivity to distance metric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81115"/>
                  </a:ext>
                </a:extLst>
              </a:tr>
              <a:tr h="8850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b="1" kern="1200" dirty="0">
                          <a:effectLst/>
                        </a:rPr>
                        <a:t>Logistic Regression</a:t>
                      </a:r>
                    </a:p>
                    <a:p>
                      <a:endParaRPr lang="en-IE" sz="16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kern="1200" dirty="0">
                          <a:effectLst/>
                        </a:rPr>
                        <a:t>Intuiting for understanding the influence of numerous independent variables over a single outcome variable. </a:t>
                      </a:r>
                      <a:endParaRPr lang="en-IE" sz="16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Risk of obtaining unfair accuracy results due to discrimination towards certain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866847"/>
                  </a:ext>
                </a:extLst>
              </a:tr>
              <a:tr h="798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b="1" kern="1200" dirty="0">
                          <a:effectLst/>
                        </a:rPr>
                        <a:t>Naïve Bayes</a:t>
                      </a:r>
                    </a:p>
                    <a:p>
                      <a:endParaRPr lang="en-IE" sz="16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Well performing with numerical variables when normal distribution is assumed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Works with the unlikely assumption of independent predictors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22878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61E5FE-7A81-48A7-9DB0-875E9F015CCF}"/>
              </a:ext>
            </a:extLst>
          </p:cNvPr>
          <p:cNvSpPr txBox="1">
            <a:spLocks/>
          </p:cNvSpPr>
          <p:nvPr/>
        </p:nvSpPr>
        <p:spPr>
          <a:xfrm>
            <a:off x="609600" y="559835"/>
            <a:ext cx="10972800" cy="970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cs typeface="Times New Roman" panose="02020603050405020304" pitchFamily="18" charset="0"/>
              </a:rPr>
              <a:t>Engineering Approach 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2640"/>
            <a:ext cx="10972800" cy="56257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33AB13-69D8-C44B-969B-970D01FE9FA3}"/>
              </a:ext>
            </a:extLst>
          </p:cNvPr>
          <p:cNvSpPr txBox="1">
            <a:spLocks/>
          </p:cNvSpPr>
          <p:nvPr/>
        </p:nvSpPr>
        <p:spPr>
          <a:xfrm>
            <a:off x="784302" y="669073"/>
            <a:ext cx="10972800" cy="588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C97629D-0E4F-4835-B1C9-E3146DDA7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29876"/>
              </p:ext>
            </p:extLst>
          </p:nvPr>
        </p:nvGraphicFramePr>
        <p:xfrm>
          <a:off x="784302" y="2292350"/>
          <a:ext cx="10425411" cy="355821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71873">
                  <a:extLst>
                    <a:ext uri="{9D8B030D-6E8A-4147-A177-3AD203B41FA5}">
                      <a16:colId xmlns:a16="http://schemas.microsoft.com/office/drawing/2014/main" val="2093184657"/>
                    </a:ext>
                  </a:extLst>
                </a:gridCol>
                <a:gridCol w="3974841">
                  <a:extLst>
                    <a:ext uri="{9D8B030D-6E8A-4147-A177-3AD203B41FA5}">
                      <a16:colId xmlns:a16="http://schemas.microsoft.com/office/drawing/2014/main" val="2765135333"/>
                    </a:ext>
                  </a:extLst>
                </a:gridCol>
                <a:gridCol w="4478697">
                  <a:extLst>
                    <a:ext uri="{9D8B030D-6E8A-4147-A177-3AD203B41FA5}">
                      <a16:colId xmlns:a16="http://schemas.microsoft.com/office/drawing/2014/main" val="3999087665"/>
                    </a:ext>
                  </a:extLst>
                </a:gridCol>
              </a:tblGrid>
              <a:tr h="988390"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chemeClr val="tx1"/>
                          </a:solidFill>
                        </a:rPr>
                        <a:t>Data Understanding</a:t>
                      </a:r>
                      <a:endParaRPr lang="en-IE" sz="1600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DataExplorer package to visualise the data structure and attributes  </a:t>
                      </a:r>
                      <a:endParaRPr lang="en-IE" sz="16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b="0" dirty="0">
                          <a:solidFill>
                            <a:schemeClr val="tx1"/>
                          </a:solidFill>
                        </a:rPr>
                        <a:t>180,240 rows and 53 variables identified, of which 22 were categorical and 33 numerical</a:t>
                      </a:r>
                      <a:endParaRPr lang="en-IE" sz="16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1280"/>
                  </a:ext>
                </a:extLst>
              </a:tr>
              <a:tr h="1284910">
                <a:tc>
                  <a:txBody>
                    <a:bodyPr/>
                    <a:lstStyle/>
                    <a:p>
                      <a:r>
                        <a:rPr lang="en-IE" sz="1600" b="1" dirty="0"/>
                        <a:t>Data Pre-processing </a:t>
                      </a:r>
                      <a:endParaRPr lang="en-IE" sz="16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Dplyr function applied</a:t>
                      </a:r>
                      <a:endParaRPr lang="en-IE" sz="1600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Removed duplicate variables, variables with N/A values and irrelevant variables related to customer information. 14 variables were left</a:t>
                      </a:r>
                      <a:endParaRPr lang="en-IE" sz="1600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804104"/>
                  </a:ext>
                </a:extLst>
              </a:tr>
              <a:tr h="1284910">
                <a:tc>
                  <a:txBody>
                    <a:bodyPr/>
                    <a:lstStyle/>
                    <a:p>
                      <a:r>
                        <a:rPr lang="en-IE" sz="1600" b="1" dirty="0">
                          <a:latin typeface="+mn-lt"/>
                          <a:cs typeface="Times New Roman" panose="02020603050405020304" pitchFamily="18" charset="0"/>
                        </a:rPr>
                        <a:t>Feature Engineering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b="0" dirty="0">
                          <a:latin typeface="+mn-lt"/>
                          <a:cs typeface="Times New Roman" panose="02020603050405020304" pitchFamily="18" charset="0"/>
                        </a:rPr>
                        <a:t>Principal Component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600" b="0" dirty="0">
                          <a:latin typeface="+mn-lt"/>
                          <a:cs typeface="Times New Roman" panose="02020603050405020304" pitchFamily="18" charset="0"/>
                        </a:rPr>
                        <a:t>Resulted in the 5 best numerical predictor variables used to train the models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89257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11E4756A-59BF-449C-8560-CC7B0B2FB9A4}"/>
              </a:ext>
            </a:extLst>
          </p:cNvPr>
          <p:cNvSpPr txBox="1">
            <a:spLocks/>
          </p:cNvSpPr>
          <p:nvPr/>
        </p:nvSpPr>
        <p:spPr>
          <a:xfrm>
            <a:off x="609600" y="559835"/>
            <a:ext cx="10972800" cy="970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Research Methodology 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1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33AB13-69D8-C44B-969B-970D01FE9FA3}"/>
              </a:ext>
            </a:extLst>
          </p:cNvPr>
          <p:cNvSpPr txBox="1">
            <a:spLocks/>
          </p:cNvSpPr>
          <p:nvPr/>
        </p:nvSpPr>
        <p:spPr>
          <a:xfrm>
            <a:off x="784302" y="669073"/>
            <a:ext cx="10972800" cy="588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B47D69-1351-4762-8CF2-2765B2C181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12" y="1365725"/>
            <a:ext cx="3860979" cy="31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60FE4641-85DE-4844-A59E-97857F0AD9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01" y="4618946"/>
            <a:ext cx="4546599" cy="20472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B19D20-79EB-41F1-B291-DB261912576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23" y="1359954"/>
            <a:ext cx="3860979" cy="314975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1E4756A-59BF-449C-8560-CC7B0B2FB9A4}"/>
              </a:ext>
            </a:extLst>
          </p:cNvPr>
          <p:cNvSpPr txBox="1">
            <a:spLocks/>
          </p:cNvSpPr>
          <p:nvPr/>
        </p:nvSpPr>
        <p:spPr>
          <a:xfrm>
            <a:off x="609600" y="559835"/>
            <a:ext cx="10972800" cy="970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Analysis </a:t>
            </a:r>
          </a:p>
        </p:txBody>
      </p:sp>
    </p:spTree>
    <p:extLst>
      <p:ext uri="{BB962C8B-B14F-4D97-AF65-F5344CB8AC3E}">
        <p14:creationId xmlns:p14="http://schemas.microsoft.com/office/powerpoint/2010/main" val="32118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EE309B-65E8-411D-9216-DCCC45E93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56614"/>
              </p:ext>
            </p:extLst>
          </p:nvPr>
        </p:nvGraphicFramePr>
        <p:xfrm>
          <a:off x="7792531" y="1733137"/>
          <a:ext cx="4110702" cy="57645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39833">
                  <a:extLst>
                    <a:ext uri="{9D8B030D-6E8A-4147-A177-3AD203B41FA5}">
                      <a16:colId xmlns:a16="http://schemas.microsoft.com/office/drawing/2014/main" val="3493403764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3246558292"/>
                    </a:ext>
                  </a:extLst>
                </a:gridCol>
                <a:gridCol w="1339228">
                  <a:extLst>
                    <a:ext uri="{9D8B030D-6E8A-4147-A177-3AD203B41FA5}">
                      <a16:colId xmlns:a16="http://schemas.microsoft.com/office/drawing/2014/main" val="1321467609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CART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Pred: 0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Pred: 1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005788"/>
                  </a:ext>
                </a:extLst>
              </a:tr>
              <a:tr h="39282"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Actual: no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TN 1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FP 9,967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47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Actual: yes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FN 3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TP 44,185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61188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3100E7-EACD-4FB8-9E08-FE105AC74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05454"/>
              </p:ext>
            </p:extLst>
          </p:nvPr>
        </p:nvGraphicFramePr>
        <p:xfrm>
          <a:off x="7841508" y="3781029"/>
          <a:ext cx="4110702" cy="51225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22286">
                  <a:extLst>
                    <a:ext uri="{9D8B030D-6E8A-4147-A177-3AD203B41FA5}">
                      <a16:colId xmlns:a16="http://schemas.microsoft.com/office/drawing/2014/main" val="1017060871"/>
                    </a:ext>
                  </a:extLst>
                </a:gridCol>
                <a:gridCol w="1218182">
                  <a:extLst>
                    <a:ext uri="{9D8B030D-6E8A-4147-A177-3AD203B41FA5}">
                      <a16:colId xmlns:a16="http://schemas.microsoft.com/office/drawing/2014/main" val="2598638432"/>
                    </a:ext>
                  </a:extLst>
                </a:gridCol>
                <a:gridCol w="1370234">
                  <a:extLst>
                    <a:ext uri="{9D8B030D-6E8A-4147-A177-3AD203B41FA5}">
                      <a16:colId xmlns:a16="http://schemas.microsoft.com/office/drawing/2014/main" val="239423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K-NN 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Pred: 0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Pred: 1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11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Actual: 0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TN 10,126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FP  0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52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Actual: 1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FN 15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TP 44,015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46995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436711-721E-4D87-A645-1040E5CAE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57114"/>
              </p:ext>
            </p:extLst>
          </p:nvPr>
        </p:nvGraphicFramePr>
        <p:xfrm>
          <a:off x="7858519" y="5623628"/>
          <a:ext cx="4110702" cy="543323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08837">
                  <a:extLst>
                    <a:ext uri="{9D8B030D-6E8A-4147-A177-3AD203B41FA5}">
                      <a16:colId xmlns:a16="http://schemas.microsoft.com/office/drawing/2014/main" val="3684814351"/>
                    </a:ext>
                  </a:extLst>
                </a:gridCol>
                <a:gridCol w="1231631">
                  <a:extLst>
                    <a:ext uri="{9D8B030D-6E8A-4147-A177-3AD203B41FA5}">
                      <a16:colId xmlns:a16="http://schemas.microsoft.com/office/drawing/2014/main" val="4097994398"/>
                    </a:ext>
                  </a:extLst>
                </a:gridCol>
                <a:gridCol w="1370234">
                  <a:extLst>
                    <a:ext uri="{9D8B030D-6E8A-4147-A177-3AD203B41FA5}">
                      <a16:colId xmlns:a16="http://schemas.microsoft.com/office/drawing/2014/main" val="590065158"/>
                    </a:ext>
                  </a:extLst>
                </a:gridCol>
              </a:tblGrid>
              <a:tr h="20181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NB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Pred: 0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Pred: 1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008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Actual: 0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TN 0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FP  0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836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Actual: 1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FN 9,968</a:t>
                      </a:r>
                      <a:endParaRPr lang="en-I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TP 44,188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239126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0D3C472-E847-4CDE-B771-728EF5A1C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03230"/>
              </p:ext>
            </p:extLst>
          </p:nvPr>
        </p:nvGraphicFramePr>
        <p:xfrm>
          <a:off x="1741259" y="3542592"/>
          <a:ext cx="2109460" cy="609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73048">
                  <a:extLst>
                    <a:ext uri="{9D8B030D-6E8A-4147-A177-3AD203B41FA5}">
                      <a16:colId xmlns:a16="http://schemas.microsoft.com/office/drawing/2014/main" val="2027504412"/>
                    </a:ext>
                  </a:extLst>
                </a:gridCol>
                <a:gridCol w="1036412">
                  <a:extLst>
                    <a:ext uri="{9D8B030D-6E8A-4147-A177-3AD203B41FA5}">
                      <a16:colId xmlns:a16="http://schemas.microsoft.com/office/drawing/2014/main" val="441744136"/>
                    </a:ext>
                  </a:extLst>
                </a:gridCol>
              </a:tblGrid>
              <a:tr h="268448"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31505"/>
                  </a:ext>
                </a:extLst>
              </a:tr>
              <a:tr h="268448">
                <a:tc>
                  <a:txBody>
                    <a:bodyPr/>
                    <a:lstStyle/>
                    <a:p>
                      <a:r>
                        <a:rPr lang="en-IE" sz="1400" dirty="0"/>
                        <a:t>70%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30%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940032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F79F9545-F06A-4061-BBBB-F3C57AA9DAEE}"/>
              </a:ext>
            </a:extLst>
          </p:cNvPr>
          <p:cNvSpPr/>
          <p:nvPr/>
        </p:nvSpPr>
        <p:spPr>
          <a:xfrm rot="5400000">
            <a:off x="2586349" y="4265573"/>
            <a:ext cx="419278" cy="324089"/>
          </a:xfrm>
          <a:prstGeom prst="rightArrow">
            <a:avLst/>
          </a:prstGeom>
          <a:solidFill>
            <a:srgbClr val="335B74"/>
          </a:solidFill>
          <a:ln>
            <a:solidFill>
              <a:srgbClr val="335B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 err="1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81E80667-DB4C-4753-BA6E-C50A35A01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21801"/>
              </p:ext>
            </p:extLst>
          </p:nvPr>
        </p:nvGraphicFramePr>
        <p:xfrm>
          <a:off x="405833" y="4670149"/>
          <a:ext cx="4921946" cy="187783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60973">
                  <a:extLst>
                    <a:ext uri="{9D8B030D-6E8A-4147-A177-3AD203B41FA5}">
                      <a16:colId xmlns:a16="http://schemas.microsoft.com/office/drawing/2014/main" val="2045820840"/>
                    </a:ext>
                  </a:extLst>
                </a:gridCol>
                <a:gridCol w="2460973">
                  <a:extLst>
                    <a:ext uri="{9D8B030D-6E8A-4147-A177-3AD203B41FA5}">
                      <a16:colId xmlns:a16="http://schemas.microsoft.com/office/drawing/2014/main" val="2253998471"/>
                    </a:ext>
                  </a:extLst>
                </a:gridCol>
              </a:tblGrid>
              <a:tr h="312972"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Algorithm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62069"/>
                  </a:ext>
                </a:extLst>
              </a:tr>
              <a:tr h="312972">
                <a:tc>
                  <a:txBody>
                    <a:bodyPr/>
                    <a:lstStyle/>
                    <a:p>
                      <a:r>
                        <a:rPr lang="en-IE" sz="1400" b="1" dirty="0"/>
                        <a:t>Classification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Rpart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19637"/>
                  </a:ext>
                </a:extLst>
              </a:tr>
              <a:tr h="312972">
                <a:tc>
                  <a:txBody>
                    <a:bodyPr/>
                    <a:lstStyle/>
                    <a:p>
                      <a:r>
                        <a:rPr lang="en-IE" sz="1400" b="1" dirty="0"/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randomforest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582017"/>
                  </a:ext>
                </a:extLst>
              </a:tr>
              <a:tr h="312972">
                <a:tc>
                  <a:txBody>
                    <a:bodyPr/>
                    <a:lstStyle/>
                    <a:p>
                      <a:r>
                        <a:rPr lang="en-IE" sz="1400" b="1" dirty="0"/>
                        <a:t>K-nearest neighbour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knn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865395"/>
                  </a:ext>
                </a:extLst>
              </a:tr>
              <a:tr h="312972">
                <a:tc>
                  <a:txBody>
                    <a:bodyPr/>
                    <a:lstStyle/>
                    <a:p>
                      <a:r>
                        <a:rPr lang="en-IE" sz="1400" b="1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glm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371650"/>
                  </a:ext>
                </a:extLst>
              </a:tr>
              <a:tr h="312972">
                <a:tc>
                  <a:txBody>
                    <a:bodyPr/>
                    <a:lstStyle/>
                    <a:p>
                      <a:r>
                        <a:rPr lang="en-IE" sz="1400" b="1" dirty="0"/>
                        <a:t>Naïve Bayes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79597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4B9FFC1A-FA4C-4182-8C2F-8E5AC06D041B}"/>
              </a:ext>
            </a:extLst>
          </p:cNvPr>
          <p:cNvSpPr/>
          <p:nvPr/>
        </p:nvSpPr>
        <p:spPr>
          <a:xfrm>
            <a:off x="5972610" y="5810892"/>
            <a:ext cx="1356221" cy="310393"/>
          </a:xfrm>
          <a:prstGeom prst="rightArrow">
            <a:avLst/>
          </a:prstGeom>
          <a:solidFill>
            <a:srgbClr val="335B74"/>
          </a:solidFill>
          <a:ln>
            <a:solidFill>
              <a:srgbClr val="335B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 err="1">
              <a:ln>
                <a:solidFill>
                  <a:srgbClr val="335B74"/>
                </a:solidFill>
              </a:ln>
              <a:solidFill>
                <a:srgbClr val="335B7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5DCE42-E30E-461D-9EF5-F689B4058A2D}"/>
              </a:ext>
            </a:extLst>
          </p:cNvPr>
          <p:cNvSpPr txBox="1"/>
          <p:nvPr/>
        </p:nvSpPr>
        <p:spPr>
          <a:xfrm>
            <a:off x="5419110" y="4637257"/>
            <a:ext cx="2373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Confusion matrix of models trained on 70% of data sets compared to test sets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4EF22D4-1A64-423F-A7B8-60606FD06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72548"/>
              </p:ext>
            </p:extLst>
          </p:nvPr>
        </p:nvGraphicFramePr>
        <p:xfrm>
          <a:off x="405833" y="1563110"/>
          <a:ext cx="4921946" cy="186839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60601">
                  <a:extLst>
                    <a:ext uri="{9D8B030D-6E8A-4147-A177-3AD203B41FA5}">
                      <a16:colId xmlns:a16="http://schemas.microsoft.com/office/drawing/2014/main" val="3478827078"/>
                    </a:ext>
                  </a:extLst>
                </a:gridCol>
                <a:gridCol w="2461345">
                  <a:extLst>
                    <a:ext uri="{9D8B030D-6E8A-4147-A177-3AD203B41FA5}">
                      <a16:colId xmlns:a16="http://schemas.microsoft.com/office/drawing/2014/main" val="471852342"/>
                    </a:ext>
                  </a:extLst>
                </a:gridCol>
              </a:tblGrid>
              <a:tr h="2713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en-IE" sz="1100" dirty="0" err="1">
                          <a:solidFill>
                            <a:schemeClr val="tx1"/>
                          </a:solidFill>
                          <a:effectLst/>
                        </a:rPr>
                        <a:t>order.profit.per.order</a:t>
                      </a: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Profit (Target Variable)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80643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solidFill>
                            <a:schemeClr val="tx1"/>
                          </a:solidFill>
                          <a:effectLst/>
                        </a:rPr>
                        <a:t>“Late_delivery_risk”</a:t>
                      </a:r>
                      <a:endParaRPr lang="en-IE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LateDelivery (Predictor)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2923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solidFill>
                            <a:schemeClr val="tx1"/>
                          </a:solidFill>
                          <a:effectLst/>
                        </a:rPr>
                        <a:t>“order.item quantity”</a:t>
                      </a:r>
                      <a:endParaRPr lang="en-IE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Itemquantity </a:t>
                      </a:r>
                      <a:r>
                        <a:rPr lang="en-IE" sz="1200" dirty="0">
                          <a:solidFill>
                            <a:schemeClr val="tx1"/>
                          </a:solidFill>
                          <a:effectLst/>
                        </a:rPr>
                        <a:t>(Predictor)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62955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solidFill>
                            <a:schemeClr val="tx1"/>
                          </a:solidFill>
                          <a:effectLst/>
                        </a:rPr>
                        <a:t>“Order.Item.Discount.Rate”</a:t>
                      </a:r>
                      <a:endParaRPr lang="en-IE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Discount</a:t>
                      </a:r>
                      <a:r>
                        <a:rPr lang="en-IE" sz="1200" dirty="0">
                          <a:solidFill>
                            <a:schemeClr val="tx1"/>
                          </a:solidFill>
                          <a:effectLst/>
                        </a:rPr>
                        <a:t>(Predictor)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91342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solidFill>
                            <a:schemeClr val="tx1"/>
                          </a:solidFill>
                          <a:effectLst/>
                        </a:rPr>
                        <a:t>“Days.for.shipment..scheduled.”</a:t>
                      </a:r>
                      <a:endParaRPr lang="en-IE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Shipment_Scheduled </a:t>
                      </a:r>
                      <a:r>
                        <a:rPr lang="en-IE" sz="1200" dirty="0">
                          <a:solidFill>
                            <a:schemeClr val="tx1"/>
                          </a:solidFill>
                          <a:effectLst/>
                        </a:rPr>
                        <a:t>(Predictor)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491882"/>
                  </a:ext>
                </a:extLst>
              </a:tr>
              <a:tr h="3316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b="0" dirty="0">
                          <a:solidFill>
                            <a:schemeClr val="tx1"/>
                          </a:solidFill>
                          <a:effectLst/>
                        </a:rPr>
                        <a:t>“Days.for.shipping.real”.</a:t>
                      </a:r>
                      <a:endParaRPr lang="en-IE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Shipment_Real </a:t>
                      </a:r>
                      <a:r>
                        <a:rPr lang="en-IE" sz="1200" dirty="0">
                          <a:solidFill>
                            <a:schemeClr val="tx1"/>
                          </a:solidFill>
                          <a:effectLst/>
                        </a:rPr>
                        <a:t>(Predictor)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25906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99AEFEF-4217-4615-BFE4-B6ADF12D67DA}"/>
              </a:ext>
            </a:extLst>
          </p:cNvPr>
          <p:cNvSpPr txBox="1"/>
          <p:nvPr/>
        </p:nvSpPr>
        <p:spPr>
          <a:xfrm>
            <a:off x="377263" y="1160886"/>
            <a:ext cx="33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Principal Component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4CE2E4-F92F-4806-8F20-CC891C0F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05571"/>
              </p:ext>
            </p:extLst>
          </p:nvPr>
        </p:nvGraphicFramePr>
        <p:xfrm>
          <a:off x="7854393" y="4715304"/>
          <a:ext cx="4114828" cy="584709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31624">
                  <a:extLst>
                    <a:ext uri="{9D8B030D-6E8A-4147-A177-3AD203B41FA5}">
                      <a16:colId xmlns:a16="http://schemas.microsoft.com/office/drawing/2014/main" val="4160567944"/>
                    </a:ext>
                  </a:extLst>
                </a:gridCol>
                <a:gridCol w="1148748">
                  <a:extLst>
                    <a:ext uri="{9D8B030D-6E8A-4147-A177-3AD203B41FA5}">
                      <a16:colId xmlns:a16="http://schemas.microsoft.com/office/drawing/2014/main" val="2647849900"/>
                    </a:ext>
                  </a:extLst>
                </a:gridCol>
                <a:gridCol w="1434456">
                  <a:extLst>
                    <a:ext uri="{9D8B030D-6E8A-4147-A177-3AD203B41FA5}">
                      <a16:colId xmlns:a16="http://schemas.microsoft.com/office/drawing/2014/main" val="1511676352"/>
                    </a:ext>
                  </a:extLst>
                </a:gridCol>
              </a:tblGrid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Pred: 1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Pred: 0</a:t>
                      </a:r>
                      <a:endParaRPr lang="en-IE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621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Actual: 1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TP 44,086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     FN 10,070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6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Actual: 0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FP 0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TN 0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34192"/>
                  </a:ext>
                </a:extLst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039B5F12-67E4-488E-AF63-E9F45ACA3B20}"/>
              </a:ext>
            </a:extLst>
          </p:cNvPr>
          <p:cNvSpPr txBox="1">
            <a:spLocks/>
          </p:cNvSpPr>
          <p:nvPr/>
        </p:nvSpPr>
        <p:spPr>
          <a:xfrm>
            <a:off x="609600" y="559835"/>
            <a:ext cx="10972800" cy="970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335B74"/>
                </a:solidFill>
              </a:rPr>
              <a:t>Modelling</a:t>
            </a:r>
            <a:r>
              <a:rPr lang="en-US" sz="4800" dirty="0"/>
              <a:t> 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4">
            <a:extLst>
              <a:ext uri="{FF2B5EF4-FFF2-40B4-BE49-F238E27FC236}">
                <a16:creationId xmlns:a16="http://schemas.microsoft.com/office/drawing/2014/main" id="{A6FFB545-80F8-464B-AB57-C8A21A97C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72020"/>
              </p:ext>
            </p:extLst>
          </p:nvPr>
        </p:nvGraphicFramePr>
        <p:xfrm>
          <a:off x="7823491" y="2656564"/>
          <a:ext cx="4110702" cy="777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11841">
                  <a:extLst>
                    <a:ext uri="{9D8B030D-6E8A-4147-A177-3AD203B41FA5}">
                      <a16:colId xmlns:a16="http://schemas.microsoft.com/office/drawing/2014/main" val="575748840"/>
                    </a:ext>
                  </a:extLst>
                </a:gridCol>
                <a:gridCol w="1250303">
                  <a:extLst>
                    <a:ext uri="{9D8B030D-6E8A-4147-A177-3AD203B41FA5}">
                      <a16:colId xmlns:a16="http://schemas.microsoft.com/office/drawing/2014/main" val="3678622510"/>
                    </a:ext>
                  </a:extLst>
                </a:gridCol>
                <a:gridCol w="1348558">
                  <a:extLst>
                    <a:ext uri="{9D8B030D-6E8A-4147-A177-3AD203B41FA5}">
                      <a16:colId xmlns:a16="http://schemas.microsoft.com/office/drawing/2014/main" val="415267646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IE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Pred: 0</a:t>
                      </a:r>
                      <a:endParaRPr lang="en-IE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solidFill>
                            <a:schemeClr val="tx1"/>
                          </a:solidFill>
                          <a:effectLst/>
                        </a:rPr>
                        <a:t>Pred: 1</a:t>
                      </a:r>
                      <a:endParaRPr lang="en-IE" sz="11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3289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b="1" dirty="0">
                          <a:effectLst/>
                        </a:rPr>
                        <a:t>Actual: 0</a:t>
                      </a:r>
                      <a:endParaRPr lang="en-IE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effectLst/>
                        </a:rPr>
                        <a:t>TN 0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effectLst/>
                        </a:rPr>
                        <a:t>      FP 102,205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09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effectLst/>
                        </a:rPr>
                        <a:t>Actual: 1</a:t>
                      </a:r>
                      <a:endParaRPr lang="en-IE" sz="11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b="0" dirty="0">
                          <a:effectLst/>
                        </a:rPr>
                        <a:t>FN 15</a:t>
                      </a:r>
                      <a:endParaRPr lang="en-IE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>
                          <a:effectLst/>
                        </a:rPr>
                        <a:t>    TP 43,951</a:t>
                      </a:r>
                      <a:endParaRPr lang="en-I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70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5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2640"/>
            <a:ext cx="10972800" cy="56257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33AB13-69D8-C44B-969B-970D01FE9FA3}"/>
              </a:ext>
            </a:extLst>
          </p:cNvPr>
          <p:cNvSpPr txBox="1">
            <a:spLocks/>
          </p:cNvSpPr>
          <p:nvPr/>
        </p:nvSpPr>
        <p:spPr>
          <a:xfrm>
            <a:off x="784301" y="669072"/>
            <a:ext cx="11225561" cy="609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9F24B-A6C5-FD46-B067-85AF78C94565}"/>
              </a:ext>
            </a:extLst>
          </p:cNvPr>
          <p:cNvSpPr/>
          <p:nvPr/>
        </p:nvSpPr>
        <p:spPr>
          <a:xfrm>
            <a:off x="784301" y="3677674"/>
            <a:ext cx="10623399" cy="319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IE" dirty="0">
                <a:cs typeface="Times New Roman" panose="02020603050405020304" pitchFamily="18" charset="0"/>
              </a:rPr>
              <a:t>The comparison table showed that the best model for orders profitability prediction is K-nearest neighbour with an accuracy of 99.97% and Kappa value as index of reliability of 0.9991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US" sz="8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dirty="0">
                <a:cs typeface="Times New Roman" panose="02020603050405020304" pitchFamily="18" charset="0"/>
              </a:rPr>
              <a:t>All the other models resulted in the 81% range accuracy, therefore no model except for K-nearest neighbour outperformed each other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US" sz="8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dirty="0">
                <a:cs typeface="Times New Roman" panose="02020603050405020304" pitchFamily="18" charset="0"/>
              </a:rPr>
              <a:t>An initial attempt which included the ‘Profit Ratio’ predictor had produced improbable perfect results of 100% for Classification Tree and Random Forest and above 98% and 99% for the remaining models.</a:t>
            </a:r>
            <a:endParaRPr lang="en-IE" dirty="0"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I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7C56C7-4714-4DF8-B3BD-568DF4D36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66787"/>
              </p:ext>
            </p:extLst>
          </p:nvPr>
        </p:nvGraphicFramePr>
        <p:xfrm>
          <a:off x="2459372" y="2003758"/>
          <a:ext cx="7273254" cy="130034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211659">
                  <a:extLst>
                    <a:ext uri="{9D8B030D-6E8A-4147-A177-3AD203B41FA5}">
                      <a16:colId xmlns:a16="http://schemas.microsoft.com/office/drawing/2014/main" val="4111362564"/>
                    </a:ext>
                  </a:extLst>
                </a:gridCol>
                <a:gridCol w="1211659">
                  <a:extLst>
                    <a:ext uri="{9D8B030D-6E8A-4147-A177-3AD203B41FA5}">
                      <a16:colId xmlns:a16="http://schemas.microsoft.com/office/drawing/2014/main" val="1620719987"/>
                    </a:ext>
                  </a:extLst>
                </a:gridCol>
                <a:gridCol w="1211659">
                  <a:extLst>
                    <a:ext uri="{9D8B030D-6E8A-4147-A177-3AD203B41FA5}">
                      <a16:colId xmlns:a16="http://schemas.microsoft.com/office/drawing/2014/main" val="1055658670"/>
                    </a:ext>
                  </a:extLst>
                </a:gridCol>
                <a:gridCol w="1212759">
                  <a:extLst>
                    <a:ext uri="{9D8B030D-6E8A-4147-A177-3AD203B41FA5}">
                      <a16:colId xmlns:a16="http://schemas.microsoft.com/office/drawing/2014/main" val="2456456467"/>
                    </a:ext>
                  </a:extLst>
                </a:gridCol>
                <a:gridCol w="1212759">
                  <a:extLst>
                    <a:ext uri="{9D8B030D-6E8A-4147-A177-3AD203B41FA5}">
                      <a16:colId xmlns:a16="http://schemas.microsoft.com/office/drawing/2014/main" val="576105331"/>
                    </a:ext>
                  </a:extLst>
                </a:gridCol>
                <a:gridCol w="1212759">
                  <a:extLst>
                    <a:ext uri="{9D8B030D-6E8A-4147-A177-3AD203B41FA5}">
                      <a16:colId xmlns:a16="http://schemas.microsoft.com/office/drawing/2014/main" val="1679110619"/>
                    </a:ext>
                  </a:extLst>
                </a:gridCol>
              </a:tblGrid>
              <a:tr h="4820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CART</a:t>
                      </a:r>
                      <a:endParaRPr lang="en-I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I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K-NN</a:t>
                      </a:r>
                      <a:endParaRPr lang="en-I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I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NB</a:t>
                      </a:r>
                      <a:endParaRPr lang="en-IE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7446"/>
                  </a:ext>
                </a:extLst>
              </a:tr>
              <a:tr h="3955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Accuracy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81.59%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81.12%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99.97%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81.41%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81.29%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84460"/>
                  </a:ext>
                </a:extLst>
              </a:tr>
              <a:tr h="3955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Kappa</a:t>
                      </a:r>
                      <a:endParaRPr lang="en-I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0.00001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0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0.9991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0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0</a:t>
                      </a:r>
                      <a:endParaRPr lang="en-I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296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FBFFBC7-DF29-4752-9BAB-03BF4D366435}"/>
              </a:ext>
            </a:extLst>
          </p:cNvPr>
          <p:cNvSpPr txBox="1">
            <a:spLocks/>
          </p:cNvSpPr>
          <p:nvPr/>
        </p:nvSpPr>
        <p:spPr>
          <a:xfrm>
            <a:off x="609600" y="559835"/>
            <a:ext cx="10972800" cy="970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Results 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2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mpany background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267A72439C1469B28F07EED82CD30" ma:contentTypeVersion="4" ma:contentTypeDescription="Create a new document." ma:contentTypeScope="" ma:versionID="a65d2d8376a0928351da42eb6199cd71">
  <xsd:schema xmlns:xsd="http://www.w3.org/2001/XMLSchema" xmlns:xs="http://www.w3.org/2001/XMLSchema" xmlns:p="http://schemas.microsoft.com/office/2006/metadata/properties" xmlns:ns2="69520572-2561-4ac4-b075-86192e8b3034" targetNamespace="http://schemas.microsoft.com/office/2006/metadata/properties" ma:root="true" ma:fieldsID="ee31e6a0ee6e80cdca9140d9dc747ec9" ns2:_="">
    <xsd:import namespace="69520572-2561-4ac4-b075-86192e8b3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20572-2561-4ac4-b075-86192e8b3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E80EDB-15FA-4555-A04C-EC196C744E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520572-2561-4ac4-b075-86192e8b30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A91E64-C208-41E6-9E2C-B88F360183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900910-FB64-46C2-A1DF-BA785FF1E51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2182</TotalTime>
  <Words>974</Words>
  <Application>Microsoft Office PowerPoint</Application>
  <PresentationFormat>Widescreen</PresentationFormat>
  <Paragraphs>216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Palatino Linotype</vt:lpstr>
      <vt:lpstr>Symbol</vt:lpstr>
      <vt:lpstr>Times New Roman</vt:lpstr>
      <vt:lpstr>Wingdings 3</vt:lpstr>
      <vt:lpstr>Company background presentation</vt:lpstr>
      <vt:lpstr>Ion</vt:lpstr>
      <vt:lpstr>PowerPoint Presentation</vt:lpstr>
      <vt:lpstr>Agenda</vt:lpstr>
      <vt:lpstr>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Management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Caruso</dc:creator>
  <cp:lastModifiedBy>Antonio Caruso</cp:lastModifiedBy>
  <cp:revision>103</cp:revision>
  <dcterms:created xsi:type="dcterms:W3CDTF">2020-08-22T15:31:42Z</dcterms:created>
  <dcterms:modified xsi:type="dcterms:W3CDTF">2020-12-13T19:38:00Z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0x010100498267A72439C1469B28F07EED82CD30</vt:lpwstr>
  </property>
</Properties>
</file>