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Red Hat Display Bold" charset="1" panose="02010803040201060303"/>
      <p:regular r:id="rId24"/>
    </p:embeddedFont>
    <p:embeddedFont>
      <p:font typeface="TT Interphases" charset="1" panose="02000503020000020004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68034" y="7041463"/>
            <a:ext cx="5210332" cy="1542865"/>
          </a:xfrm>
          <a:custGeom>
            <a:avLst/>
            <a:gdLst/>
            <a:ahLst/>
            <a:cxnLst/>
            <a:rect r="r" b="b" t="t" l="l"/>
            <a:pathLst>
              <a:path h="1542865" w="5210332">
                <a:moveTo>
                  <a:pt x="0" y="0"/>
                </a:moveTo>
                <a:lnTo>
                  <a:pt x="5210332" y="0"/>
                </a:lnTo>
                <a:lnTo>
                  <a:pt x="5210332" y="1542865"/>
                </a:lnTo>
                <a:lnTo>
                  <a:pt x="0" y="1542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7140596" y="1028700"/>
            <a:ext cx="7032604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29769" y="2481853"/>
            <a:ext cx="15268575" cy="163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20"/>
              </a:lnSpc>
            </a:pPr>
            <a:r>
              <a:rPr lang="en-US" sz="9585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Projeto de estatística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604" y="5629275"/>
            <a:ext cx="782752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242021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Prof.: Dr. Jamilson Ramalho Dantas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4604" y="6362013"/>
            <a:ext cx="90593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42021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Alunos: Antonio Pinheiro e Marcelo Melo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144000" y="1028700"/>
            <a:ext cx="5029200" cy="434047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104988" y="2373257"/>
            <a:ext cx="8078024" cy="5885215"/>
          </a:xfrm>
          <a:custGeom>
            <a:avLst/>
            <a:gdLst/>
            <a:ahLst/>
            <a:cxnLst/>
            <a:rect r="r" b="b" t="t" l="l"/>
            <a:pathLst>
              <a:path h="5885215" w="8078024">
                <a:moveTo>
                  <a:pt x="0" y="0"/>
                </a:moveTo>
                <a:lnTo>
                  <a:pt x="8078024" y="0"/>
                </a:lnTo>
                <a:lnTo>
                  <a:pt x="8078024" y="5885216"/>
                </a:lnTo>
                <a:lnTo>
                  <a:pt x="0" y="58852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Análise dos gráficos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756702" y="1028700"/>
            <a:ext cx="4416498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392701" y="2295411"/>
            <a:ext cx="7096524" cy="5644962"/>
          </a:xfrm>
          <a:custGeom>
            <a:avLst/>
            <a:gdLst/>
            <a:ahLst/>
            <a:cxnLst/>
            <a:rect r="r" b="b" t="t" l="l"/>
            <a:pathLst>
              <a:path h="5644962" w="7096524">
                <a:moveTo>
                  <a:pt x="0" y="0"/>
                </a:moveTo>
                <a:lnTo>
                  <a:pt x="7096524" y="0"/>
                </a:lnTo>
                <a:lnTo>
                  <a:pt x="709652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Teste de normalidade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756702" y="1028700"/>
            <a:ext cx="4416498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527502" y="2321019"/>
            <a:ext cx="7232995" cy="5644962"/>
          </a:xfrm>
          <a:custGeom>
            <a:avLst/>
            <a:gdLst/>
            <a:ahLst/>
            <a:cxnLst/>
            <a:rect r="r" b="b" t="t" l="l"/>
            <a:pathLst>
              <a:path h="5644962" w="7232995">
                <a:moveTo>
                  <a:pt x="0" y="0"/>
                </a:moveTo>
                <a:lnTo>
                  <a:pt x="7232996" y="0"/>
                </a:lnTo>
                <a:lnTo>
                  <a:pt x="723299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Teste de normalidade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5587810" y="1019175"/>
            <a:ext cx="8585308" cy="15053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618" y="518453"/>
            <a:ext cx="455919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Discussão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9968" y="4348479"/>
            <a:ext cx="14028064" cy="79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>
                <a:solidFill>
                  <a:srgbClr val="DB1E2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Eventos externos X Negligência governamental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5587810" y="1019175"/>
            <a:ext cx="8585308" cy="15053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618" y="518453"/>
            <a:ext cx="455919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7565" y="3005366"/>
            <a:ext cx="1583303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Eventos culturais na região afetam a demanda de pacientes na UPA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Momentos de baixa demanda ressoam na negligência governamental no quesito de fornecimento de insumos médicos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análise da vazão do número de pacientes da UPA é imprescindível para a instituição prever e se preparar para momentos de picos e denunciar a falta de responsabilidade estatal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Infelizmente não foi possível realizar o teste de hipótese, uma vez que a distribuição dos dados não é normal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B1E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7140596" y="1047750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09630" y="4176640"/>
            <a:ext cx="15268739" cy="169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39"/>
              </a:lnSpc>
            </a:pPr>
            <a:r>
              <a:rPr lang="en-US" sz="9885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Agradecimentos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96587" y="8870170"/>
            <a:ext cx="837038" cy="60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1E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7140596" y="502864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724084" y="3408720"/>
            <a:ext cx="4504518" cy="4504518"/>
          </a:xfrm>
          <a:custGeom>
            <a:avLst/>
            <a:gdLst/>
            <a:ahLst/>
            <a:cxnLst/>
            <a:rect r="r" b="b" t="t" l="l"/>
            <a:pathLst>
              <a:path h="4504518" w="4504518">
                <a:moveTo>
                  <a:pt x="0" y="0"/>
                </a:moveTo>
                <a:lnTo>
                  <a:pt x="4504518" y="0"/>
                </a:lnTo>
                <a:lnTo>
                  <a:pt x="4504518" y="4504518"/>
                </a:lnTo>
                <a:lnTo>
                  <a:pt x="0" y="4504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1973" y="460971"/>
            <a:ext cx="15268739" cy="169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39"/>
              </a:lnSpc>
            </a:pPr>
            <a:r>
              <a:rPr lang="en-US" sz="9885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Repositório do 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96587" y="8870170"/>
            <a:ext cx="837038" cy="60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1E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40596" y="1009650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684349" y="2376934"/>
            <a:ext cx="3972002" cy="3972002"/>
          </a:xfrm>
          <a:custGeom>
            <a:avLst/>
            <a:gdLst/>
            <a:ahLst/>
            <a:cxnLst/>
            <a:rect r="r" b="b" t="t" l="l"/>
            <a:pathLst>
              <a:path h="3972002" w="3972002">
                <a:moveTo>
                  <a:pt x="0" y="0"/>
                </a:moveTo>
                <a:lnTo>
                  <a:pt x="3972002" y="0"/>
                </a:lnTo>
                <a:lnTo>
                  <a:pt x="3972002" y="3972002"/>
                </a:lnTo>
                <a:lnTo>
                  <a:pt x="0" y="3972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18583" y="2376934"/>
            <a:ext cx="3972002" cy="3972002"/>
          </a:xfrm>
          <a:custGeom>
            <a:avLst/>
            <a:gdLst/>
            <a:ahLst/>
            <a:cxnLst/>
            <a:rect r="r" b="b" t="t" l="l"/>
            <a:pathLst>
              <a:path h="3972002" w="3972002">
                <a:moveTo>
                  <a:pt x="0" y="0"/>
                </a:moveTo>
                <a:lnTo>
                  <a:pt x="3972001" y="0"/>
                </a:lnTo>
                <a:lnTo>
                  <a:pt x="3972001" y="3972002"/>
                </a:lnTo>
                <a:lnTo>
                  <a:pt x="0" y="3972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48415" y="6348936"/>
            <a:ext cx="3312336" cy="3312336"/>
          </a:xfrm>
          <a:custGeom>
            <a:avLst/>
            <a:gdLst/>
            <a:ahLst/>
            <a:cxnLst/>
            <a:rect r="r" b="b" t="t" l="l"/>
            <a:pathLst>
              <a:path h="3312336" w="3312336">
                <a:moveTo>
                  <a:pt x="0" y="0"/>
                </a:moveTo>
                <a:lnTo>
                  <a:pt x="3312336" y="0"/>
                </a:lnTo>
                <a:lnTo>
                  <a:pt x="3312336" y="3312336"/>
                </a:lnTo>
                <a:lnTo>
                  <a:pt x="0" y="33123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1668" y="6348936"/>
            <a:ext cx="3297365" cy="3297365"/>
          </a:xfrm>
          <a:custGeom>
            <a:avLst/>
            <a:gdLst/>
            <a:ahLst/>
            <a:cxnLst/>
            <a:rect r="r" b="b" t="t" l="l"/>
            <a:pathLst>
              <a:path h="3297365" w="3297365">
                <a:moveTo>
                  <a:pt x="0" y="0"/>
                </a:moveTo>
                <a:lnTo>
                  <a:pt x="3297364" y="0"/>
                </a:lnTo>
                <a:lnTo>
                  <a:pt x="3297364" y="3297365"/>
                </a:lnTo>
                <a:lnTo>
                  <a:pt x="0" y="329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96587" y="8870170"/>
            <a:ext cx="837038" cy="60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78925"/>
            <a:ext cx="3985935" cy="115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5"/>
              </a:lnSpc>
            </a:pPr>
            <a:r>
              <a:rPr lang="en-US" sz="683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Linkedin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B1E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7140596" y="1047750"/>
            <a:ext cx="111474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09630" y="4176640"/>
            <a:ext cx="15268739" cy="169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39"/>
              </a:lnSpc>
            </a:pPr>
            <a:r>
              <a:rPr lang="en-US" sz="9885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Obrigado pela atenção!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96587" y="8870170"/>
            <a:ext cx="837038" cy="60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7140596" y="1028700"/>
            <a:ext cx="7032604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Introdução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732180"/>
            <a:ext cx="16443415" cy="491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9341" indent="-329670" lvl="1">
              <a:lnSpc>
                <a:spcPts val="4886"/>
              </a:lnSpc>
              <a:buFont typeface="Arial"/>
              <a:buChar char="•"/>
            </a:pPr>
            <a:r>
              <a:rPr lang="en-US" sz="3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criação de Unidades de Pronto Atendimento (UPAs) foi um sucesso do SUS, melhorando a qualidade de vida e combatendo a mortalidade. </a:t>
            </a:r>
          </a:p>
          <a:p>
            <a:pPr algn="just" marL="659341" indent="-329670" lvl="1">
              <a:lnSpc>
                <a:spcPts val="4886"/>
              </a:lnSpc>
              <a:buFont typeface="Arial"/>
              <a:buChar char="•"/>
            </a:pPr>
            <a:r>
              <a:rPr lang="en-US" sz="3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estudo analisa a UPA da Caxangá, que atende até 450 pacientes por dia, para revelar aspectos socioeconômicos e culturais da região. </a:t>
            </a:r>
          </a:p>
          <a:p>
            <a:pPr algn="just" marL="659341" indent="-329670" lvl="1">
              <a:lnSpc>
                <a:spcPts val="4886"/>
              </a:lnSpc>
              <a:buFont typeface="Arial"/>
              <a:buChar char="•"/>
            </a:pPr>
            <a:r>
              <a:rPr lang="en-US" sz="3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Observou-se uma discrepância no número de atendimentos, superando frequentemente a capacidade esperada e em outros dias com baixa demanda. </a:t>
            </a:r>
          </a:p>
          <a:p>
            <a:pPr algn="just" marL="659341" indent="-329670" lvl="1">
              <a:lnSpc>
                <a:spcPts val="4886"/>
              </a:lnSpc>
              <a:buFont typeface="Arial"/>
              <a:buChar char="•"/>
            </a:pPr>
            <a:r>
              <a:rPr lang="en-US" sz="3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Foram realizados testes de normalidade e análises descritivas para entender melhor esses dados.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7140596" y="1028700"/>
            <a:ext cx="7032604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7269" y="3139607"/>
            <a:ext cx="14693462" cy="385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O que o serviço público pode revelar sobre a situação socioeconômica e cultural de uma região? </a:t>
            </a:r>
          </a:p>
          <a:p>
            <a:pPr algn="ctr">
              <a:lnSpc>
                <a:spcPts val="767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819637" y="8870170"/>
            <a:ext cx="667777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7140596" y="1028700"/>
            <a:ext cx="7032604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Amostra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77537" y="8870170"/>
            <a:ext cx="902819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2279" y="2762885"/>
            <a:ext cx="1259663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Descrição da base de dados: Vazão do número de pacientes atendidos na UPA da Caxangá em 24 horas, durante 100 dias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Tipo dos dados: quantitativos contínuos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863535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309540" y="1028700"/>
            <a:ext cx="4863660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99802" y="2325455"/>
            <a:ext cx="5363845" cy="3578690"/>
          </a:xfrm>
          <a:custGeom>
            <a:avLst/>
            <a:gdLst/>
            <a:ahLst/>
            <a:cxnLst/>
            <a:rect r="r" b="b" t="t" l="l"/>
            <a:pathLst>
              <a:path h="3578690" w="5363845">
                <a:moveTo>
                  <a:pt x="0" y="0"/>
                </a:moveTo>
                <a:lnTo>
                  <a:pt x="5363845" y="0"/>
                </a:lnTo>
                <a:lnTo>
                  <a:pt x="5363845" y="3578690"/>
                </a:lnTo>
                <a:lnTo>
                  <a:pt x="0" y="35786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2848" y="1984129"/>
            <a:ext cx="4188071" cy="4188071"/>
          </a:xfrm>
          <a:custGeom>
            <a:avLst/>
            <a:gdLst/>
            <a:ahLst/>
            <a:cxnLst/>
            <a:rect r="r" b="b" t="t" l="l"/>
            <a:pathLst>
              <a:path h="4188071" w="4188071">
                <a:moveTo>
                  <a:pt x="0" y="0"/>
                </a:moveTo>
                <a:lnTo>
                  <a:pt x="4188071" y="0"/>
                </a:lnTo>
                <a:lnTo>
                  <a:pt x="4188071" y="4188071"/>
                </a:lnTo>
                <a:lnTo>
                  <a:pt x="0" y="41880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1538" y="50892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Ferramentas utilizadas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20127" y="5360445"/>
            <a:ext cx="2853512" cy="4116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Bibiliotecas: </a:t>
            </a:r>
          </a:p>
          <a:p>
            <a:pPr algn="l" marL="722647" indent="-361324" lvl="1">
              <a:lnSpc>
                <a:spcPts val="4685"/>
              </a:lnSpc>
              <a:buFont typeface="Arial"/>
              <a:buChar char="•"/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</a:p>
          <a:p>
            <a:pPr algn="l" marL="722647" indent="-361324" lvl="1">
              <a:lnSpc>
                <a:spcPts val="4685"/>
              </a:lnSpc>
              <a:buFont typeface="Arial"/>
              <a:buChar char="•"/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</a:p>
          <a:p>
            <a:pPr algn="l" marL="722647" indent="-361324" lvl="1">
              <a:lnSpc>
                <a:spcPts val="4685"/>
              </a:lnSpc>
              <a:buFont typeface="Arial"/>
              <a:buChar char="•"/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Seaborn</a:t>
            </a:r>
          </a:p>
          <a:p>
            <a:pPr algn="l" marL="722647" indent="-361324" lvl="1">
              <a:lnSpc>
                <a:spcPts val="4685"/>
              </a:lnSpc>
              <a:buFont typeface="Arial"/>
              <a:buChar char="•"/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Matplotlib </a:t>
            </a:r>
          </a:p>
          <a:p>
            <a:pPr algn="l" marL="722647" indent="-361324" lvl="1">
              <a:lnSpc>
                <a:spcPts val="4685"/>
              </a:lnSpc>
              <a:buFont typeface="Arial"/>
              <a:buChar char="•"/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Scipy</a:t>
            </a:r>
          </a:p>
          <a:p>
            <a:pPr algn="l" marL="722647" indent="-361324" lvl="1">
              <a:lnSpc>
                <a:spcPts val="4685"/>
              </a:lnSpc>
              <a:buFont typeface="Arial"/>
              <a:buChar char="•"/>
            </a:pPr>
            <a:r>
              <a:rPr lang="en-US" sz="3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Statistics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08186" y="5591810"/>
            <a:ext cx="10233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7140596" y="1028700"/>
            <a:ext cx="7032604" cy="1905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527978"/>
            <a:ext cx="8728002" cy="190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Hipótese</a:t>
            </a:r>
          </a:p>
          <a:p>
            <a:pPr algn="l">
              <a:lnSpc>
                <a:spcPts val="767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0380" y="2975005"/>
            <a:ext cx="1722215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Hipótese Nula (H0): A UPA atende até 450 pacientes por dia (H0: ≤450) 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Hipótese Alternativa (H1): A UPA atende mais de 450 pacientes por dia (H1: &gt;450)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2026956" y="1028700"/>
            <a:ext cx="214624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20564" y="2989792"/>
            <a:ext cx="8299293" cy="5239808"/>
          </a:xfrm>
          <a:custGeom>
            <a:avLst/>
            <a:gdLst/>
            <a:ahLst/>
            <a:cxnLst/>
            <a:rect r="r" b="b" t="t" l="l"/>
            <a:pathLst>
              <a:path h="5239808" w="8299293">
                <a:moveTo>
                  <a:pt x="0" y="0"/>
                </a:moveTo>
                <a:lnTo>
                  <a:pt x="8299293" y="0"/>
                </a:lnTo>
                <a:lnTo>
                  <a:pt x="8299293" y="5239808"/>
                </a:lnTo>
                <a:lnTo>
                  <a:pt x="0" y="5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27978"/>
            <a:ext cx="9437458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Análise descritiva dos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755821"/>
            <a:ext cx="98381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Medidas de tendência central e de dispersão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26240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144000" y="1028700"/>
            <a:ext cx="5029200" cy="434047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32358" y="2247026"/>
            <a:ext cx="8367592" cy="5792948"/>
          </a:xfrm>
          <a:custGeom>
            <a:avLst/>
            <a:gdLst/>
            <a:ahLst/>
            <a:cxnLst/>
            <a:rect r="r" b="b" t="t" l="l"/>
            <a:pathLst>
              <a:path h="5792948" w="8367592">
                <a:moveTo>
                  <a:pt x="0" y="0"/>
                </a:moveTo>
                <a:lnTo>
                  <a:pt x="8367591" y="0"/>
                </a:lnTo>
                <a:lnTo>
                  <a:pt x="8367591" y="5792948"/>
                </a:lnTo>
                <a:lnTo>
                  <a:pt x="0" y="5792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2474557"/>
            <a:ext cx="8367235" cy="5337887"/>
          </a:xfrm>
          <a:custGeom>
            <a:avLst/>
            <a:gdLst/>
            <a:ahLst/>
            <a:cxnLst/>
            <a:rect r="r" b="b" t="t" l="l"/>
            <a:pathLst>
              <a:path h="5337887" w="8367235">
                <a:moveTo>
                  <a:pt x="0" y="0"/>
                </a:moveTo>
                <a:lnTo>
                  <a:pt x="8367235" y="0"/>
                </a:lnTo>
                <a:lnTo>
                  <a:pt x="8367235" y="5337886"/>
                </a:lnTo>
                <a:lnTo>
                  <a:pt x="0" y="53378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Análise dos gráficos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9857" y="7702762"/>
            <a:ext cx="4167556" cy="1234082"/>
          </a:xfrm>
          <a:custGeom>
            <a:avLst/>
            <a:gdLst/>
            <a:ahLst/>
            <a:cxnLst/>
            <a:rect r="r" b="b" t="t" l="l"/>
            <a:pathLst>
              <a:path h="1234082" w="4167556">
                <a:moveTo>
                  <a:pt x="0" y="0"/>
                </a:moveTo>
                <a:lnTo>
                  <a:pt x="4167557" y="0"/>
                </a:lnTo>
                <a:lnTo>
                  <a:pt x="4167557" y="1234083"/>
                </a:lnTo>
                <a:lnTo>
                  <a:pt x="0" y="12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0" y="9188034"/>
            <a:ext cx="11147404" cy="0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144000" y="1028700"/>
            <a:ext cx="5029200" cy="434047"/>
          </a:xfrm>
          <a:prstGeom prst="line">
            <a:avLst/>
          </a:prstGeom>
          <a:ln cap="flat" w="38100">
            <a:solidFill>
              <a:srgbClr val="24202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32358" y="2247026"/>
            <a:ext cx="8367592" cy="5792948"/>
          </a:xfrm>
          <a:custGeom>
            <a:avLst/>
            <a:gdLst/>
            <a:ahLst/>
            <a:cxnLst/>
            <a:rect r="r" b="b" t="t" l="l"/>
            <a:pathLst>
              <a:path h="5792948" w="8367592">
                <a:moveTo>
                  <a:pt x="0" y="0"/>
                </a:moveTo>
                <a:lnTo>
                  <a:pt x="8367591" y="0"/>
                </a:lnTo>
                <a:lnTo>
                  <a:pt x="8367591" y="5792948"/>
                </a:lnTo>
                <a:lnTo>
                  <a:pt x="0" y="5792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2474557"/>
            <a:ext cx="8367235" cy="5337887"/>
          </a:xfrm>
          <a:custGeom>
            <a:avLst/>
            <a:gdLst/>
            <a:ahLst/>
            <a:cxnLst/>
            <a:rect r="r" b="b" t="t" l="l"/>
            <a:pathLst>
              <a:path h="5337887" w="8367235">
                <a:moveTo>
                  <a:pt x="0" y="0"/>
                </a:moveTo>
                <a:lnTo>
                  <a:pt x="8367235" y="0"/>
                </a:lnTo>
                <a:lnTo>
                  <a:pt x="8367235" y="5337886"/>
                </a:lnTo>
                <a:lnTo>
                  <a:pt x="0" y="53378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981693" y="3016294"/>
            <a:ext cx="813196" cy="49198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527978"/>
            <a:ext cx="8728002" cy="93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1"/>
              </a:lnSpc>
            </a:pPr>
            <a:r>
              <a:rPr lang="en-US" sz="5479">
                <a:solidFill>
                  <a:srgbClr val="24202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Análise dos gráficos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77537" y="8870170"/>
            <a:ext cx="609876" cy="6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09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585539" y="2614873"/>
            <a:ext cx="896553" cy="54241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158023" y="3865640"/>
            <a:ext cx="823670" cy="49832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2298777" y="6952602"/>
            <a:ext cx="896553" cy="542415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919600" y="6952602"/>
            <a:ext cx="896553" cy="542415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382795" y="6681394"/>
            <a:ext cx="896553" cy="542415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5794889" y="4114800"/>
            <a:ext cx="896553" cy="542415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709747" y="4601085"/>
            <a:ext cx="896553" cy="542415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3327617" y="3348293"/>
            <a:ext cx="896553" cy="542415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6014870" y="2886080"/>
            <a:ext cx="896553" cy="542415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4224170" y="4092753"/>
            <a:ext cx="896553" cy="542415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2599010" y="4058671"/>
            <a:ext cx="896553" cy="542415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777997" y="6681394"/>
            <a:ext cx="896553" cy="542415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4672447" y="6325387"/>
            <a:ext cx="896553" cy="542415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3575334" y="6511794"/>
            <a:ext cx="896553" cy="542415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6014870" y="6199722"/>
            <a:ext cx="1244430" cy="75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DAGLhR-ePP8</dc:identifier>
  <dcterms:modified xsi:type="dcterms:W3CDTF">2011-08-01T06:04:30Z</dcterms:modified>
  <cp:revision>1</cp:revision>
  <dc:title>Análise de dados da UPA da Caxangá</dc:title>
</cp:coreProperties>
</file>