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7" r:id="rId23"/>
    <p:sldId id="288" r:id="rId24"/>
    <p:sldId id="289" r:id="rId25"/>
    <p:sldId id="290" r:id="rId26"/>
    <p:sldId id="291" r:id="rId27"/>
    <p:sldId id="292" r:id="rId28"/>
    <p:sldId id="293" r:id="rId29"/>
    <p:sldId id="286" r:id="rId30"/>
  </p:sldIdLst>
  <p:sldSz cx="10405745" cy="586994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45.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0" Type="http://schemas.openxmlformats.org/officeDocument/2006/relationships/slideLayout" Target="../slideLayouts/slideLayout1.xml"/><Relationship Id="rId1" Type="http://schemas.openxmlformats.org/officeDocument/2006/relationships/image" Target="../media/image49.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61.png"/><Relationship Id="rId6" Type="http://schemas.openxmlformats.org/officeDocument/2006/relationships/image" Target="../media/image44.png"/><Relationship Id="rId5" Type="http://schemas.openxmlformats.org/officeDocument/2006/relationships/image" Target="../media/image55.png"/><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63.jpeg"/><Relationship Id="rId1" Type="http://schemas.openxmlformats.org/officeDocument/2006/relationships/image" Target="../media/image6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48.png"/><Relationship Id="rId5" Type="http://schemas.openxmlformats.org/officeDocument/2006/relationships/image" Target="../media/image44.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40.png"/><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44.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40.png"/><Relationship Id="rId1" Type="http://schemas.openxmlformats.org/officeDocument/2006/relationships/image" Target="../media/image71.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44.png"/><Relationship Id="rId5" Type="http://schemas.openxmlformats.org/officeDocument/2006/relationships/image" Target="../media/image74.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40.png"/><Relationship Id="rId1" Type="http://schemas.openxmlformats.org/officeDocument/2006/relationships/image" Target="../media/image75.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4.png"/><Relationship Id="rId4" Type="http://schemas.openxmlformats.org/officeDocument/2006/relationships/image" Target="../media/image74.png"/><Relationship Id="rId3" Type="http://schemas.openxmlformats.org/officeDocument/2006/relationships/image" Target="../media/image78.png"/><Relationship Id="rId2" Type="http://schemas.openxmlformats.org/officeDocument/2006/relationships/image" Target="../media/image40.png"/><Relationship Id="rId1" Type="http://schemas.openxmlformats.org/officeDocument/2006/relationships/image" Target="../media/image75.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83.png"/><Relationship Id="rId6" Type="http://schemas.openxmlformats.org/officeDocument/2006/relationships/image" Target="../media/image48.png"/><Relationship Id="rId5" Type="http://schemas.openxmlformats.org/officeDocument/2006/relationships/image" Target="../media/image44.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2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89.png"/><Relationship Id="rId7" Type="http://schemas.openxmlformats.org/officeDocument/2006/relationships/image" Target="../media/image48.png"/><Relationship Id="rId6" Type="http://schemas.openxmlformats.org/officeDocument/2006/relationships/image" Target="../media/image74.png"/><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0" Type="http://schemas.openxmlformats.org/officeDocument/2006/relationships/slideLayout" Target="../slideLayouts/slideLayout1.xml"/><Relationship Id="rId1" Type="http://schemas.openxmlformats.org/officeDocument/2006/relationships/image" Target="../media/image84.png"/></Relationships>
</file>

<file path=ppt/slides/_rels/slide2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83.png"/><Relationship Id="rId7" Type="http://schemas.openxmlformats.org/officeDocument/2006/relationships/image" Target="../media/image37.png"/><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0" Type="http://schemas.openxmlformats.org/officeDocument/2006/relationships/slideLayout" Target="../slideLayouts/slideLayout1.xml"/><Relationship Id="rId1" Type="http://schemas.openxmlformats.org/officeDocument/2006/relationships/image" Target="../media/image9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6.jpeg"/><Relationship Id="rId2" Type="http://schemas.openxmlformats.org/officeDocument/2006/relationships/image" Target="../media/image3.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3" Type="http://schemas.openxmlformats.org/officeDocument/2006/relationships/slideLayout" Target="../slideLayouts/slideLayout1.xml"/><Relationship Id="rId12" Type="http://schemas.openxmlformats.org/officeDocument/2006/relationships/image" Target="../media/image6.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1"/>
          <a:stretch>
            <a:fillRect/>
          </a:stretch>
        </p:blipFill>
        <p:spPr>
          <a:xfrm rot="21600000">
            <a:off x="0" y="0"/>
            <a:ext cx="10405871" cy="2709671"/>
          </a:xfrm>
          <a:prstGeom prst="rect">
            <a:avLst/>
          </a:prstGeom>
        </p:spPr>
      </p:pic>
      <p:sp>
        <p:nvSpPr>
          <p:cNvPr id="10" name="textbox 10"/>
          <p:cNvSpPr/>
          <p:nvPr/>
        </p:nvSpPr>
        <p:spPr>
          <a:xfrm>
            <a:off x="210417" y="387881"/>
            <a:ext cx="8446134" cy="202374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52705" algn="l" rtl="0" eaLnBrk="0">
              <a:lnSpc>
                <a:spcPct val="90000"/>
              </a:lnSpc>
            </a:pPr>
            <a:r>
              <a:rPr lang="zh-CN" altLang="en-US" sz="4000" kern="0" spc="-20" dirty="0">
                <a:solidFill>
                  <a:srgbClr val="FFFFFF">
                    <a:alpha val="100000"/>
                  </a:srgbClr>
                </a:solidFill>
                <a:latin typeface="Calibri" panose="020F0502020204030204"/>
                <a:ea typeface="Calibri" panose="020F0502020204030204"/>
                <a:cs typeface="Calibri" panose="020F0502020204030204"/>
              </a:rPr>
              <a:t>   </a:t>
            </a:r>
            <a:r>
              <a:rPr lang="en-US" altLang="zh-CN" sz="2800" kern="0" spc="-20" dirty="0">
                <a:solidFill>
                  <a:srgbClr val="FFFFFF">
                    <a:alpha val="100000"/>
                  </a:srgbClr>
                </a:solidFill>
                <a:latin typeface="Calibri" panose="020F0502020204030204"/>
                <a:ea typeface="Calibri" panose="020F0502020204030204"/>
                <a:cs typeface="Calibri" panose="020F0502020204030204"/>
              </a:rPr>
              <a:t>Mercado alcista</a:t>
            </a:r>
            <a:br>
              <a:rPr lang="en-US" altLang="zh-CN" sz="4000" kern="0" spc="-20" dirty="0">
                <a:solidFill>
                  <a:srgbClr val="FFFFFF">
                    <a:alpha val="100000"/>
                  </a:srgbClr>
                </a:solidFill>
                <a:latin typeface="Calibri" panose="020F0502020204030204"/>
                <a:ea typeface="Calibri" panose="020F0502020204030204"/>
                <a:cs typeface="Calibri" panose="020F0502020204030204"/>
              </a:rPr>
            </a:br>
            <a:br>
              <a:rPr lang="en-US" altLang="zh-CN" sz="4000" kern="0" spc="-20" dirty="0">
                <a:solidFill>
                  <a:srgbClr val="FFFFFF">
                    <a:alpha val="100000"/>
                  </a:srgbClr>
                </a:solidFill>
                <a:latin typeface="Calibri" panose="020F0502020204030204"/>
                <a:ea typeface="Calibri" panose="020F0502020204030204"/>
                <a:cs typeface="Calibri" panose="020F0502020204030204"/>
              </a:rPr>
            </a:br>
            <a:r>
              <a:rPr lang="en-US" altLang="zh-CN" sz="2200" kern="0" spc="-20" dirty="0">
                <a:solidFill>
                  <a:srgbClr val="FFFFFF">
                    <a:alpha val="100000"/>
                  </a:srgbClr>
                </a:solidFill>
                <a:latin typeface="Calibri" panose="020F0502020204030204"/>
                <a:ea typeface="Calibri" panose="020F0502020204030204"/>
                <a:cs typeface="Calibri" panose="020F0502020204030204"/>
              </a:rPr>
              <a:t>E</a:t>
            </a:r>
            <a:r>
              <a:rPr lang="en-US" altLang="zh-CN" sz="2200" dirty="0">
                <a:solidFill>
                  <a:srgbClr val="FFFFFF"/>
                </a:solidFill>
                <a:latin typeface="Calibri" panose="020F0502020204030204"/>
                <a:ea typeface="Calibri" panose="020F0502020204030204"/>
                <a:cs typeface="Calibri" panose="020F0502020204030204"/>
              </a:rPr>
              <a:t>l m</a:t>
            </a:r>
            <a:r>
              <a:rPr lang="en-US" altLang="en-US" sz="2200" dirty="0">
                <a:solidFill>
                  <a:srgbClr val="FFFFFF"/>
                </a:solidFill>
                <a:latin typeface="Calibri" panose="020F0502020204030204"/>
                <a:ea typeface="Calibri" panose="020F0502020204030204"/>
                <a:cs typeface="Calibri" panose="020F0502020204030204"/>
              </a:rPr>
              <a:t>á</a:t>
            </a:r>
            <a:r>
              <a:rPr lang="en-US" altLang="zh-CN" sz="2200" dirty="0">
                <a:solidFill>
                  <a:srgbClr val="FFFFFF"/>
                </a:solidFill>
                <a:latin typeface="Calibri" panose="020F0502020204030204"/>
                <a:ea typeface="Calibri" panose="020F0502020204030204"/>
                <a:cs typeface="Calibri" panose="020F0502020204030204"/>
              </a:rPr>
              <a:t>s confiable y popular entre las herramientas de an</a:t>
            </a:r>
            <a:r>
              <a:rPr lang="en-US" altLang="en-US" sz="2200" dirty="0">
                <a:solidFill>
                  <a:srgbClr val="FFFFFF"/>
                </a:solidFill>
                <a:latin typeface="Calibri" panose="020F0502020204030204"/>
                <a:ea typeface="Calibri" panose="020F0502020204030204"/>
                <a:cs typeface="Calibri" panose="020F0502020204030204"/>
              </a:rPr>
              <a:t>á</a:t>
            </a:r>
            <a:r>
              <a:rPr lang="en-US" altLang="zh-CN" sz="2200" dirty="0">
                <a:solidFill>
                  <a:srgbClr val="FFFFFF"/>
                </a:solidFill>
                <a:latin typeface="Calibri" panose="020F0502020204030204"/>
                <a:ea typeface="Calibri" panose="020F0502020204030204"/>
                <a:cs typeface="Calibri" panose="020F0502020204030204"/>
              </a:rPr>
              <a:t>lisis t</a:t>
            </a:r>
            <a:r>
              <a:rPr lang="en-US" altLang="en-US" sz="2200" dirty="0">
                <a:solidFill>
                  <a:srgbClr val="FFFFFF"/>
                </a:solidFill>
                <a:latin typeface="Calibri" panose="020F0502020204030204"/>
                <a:ea typeface="Calibri" panose="020F0502020204030204"/>
                <a:cs typeface="Calibri" panose="020F0502020204030204"/>
              </a:rPr>
              <a:t>é</a:t>
            </a:r>
            <a:r>
              <a:rPr lang="en-US" altLang="zh-CN" sz="2200" dirty="0">
                <a:solidFill>
                  <a:srgbClr val="FFFFFF"/>
                </a:solidFill>
                <a:latin typeface="Calibri" panose="020F0502020204030204"/>
                <a:ea typeface="Calibri" panose="020F0502020204030204"/>
                <a:cs typeface="Calibri" panose="020F0502020204030204"/>
              </a:rPr>
              <a:t>cnico teknik analiz ara</a:t>
            </a:r>
            <a:r>
              <a:rPr lang="en-US" altLang="en-US" sz="2200" dirty="0">
                <a:solidFill>
                  <a:srgbClr val="FFFFFF"/>
                </a:solidFill>
                <a:latin typeface="Calibri" panose="020F0502020204030204"/>
                <a:ea typeface="Calibri" panose="020F0502020204030204"/>
                <a:cs typeface="Calibri" panose="020F0502020204030204"/>
              </a:rPr>
              <a:t>ç</a:t>
            </a:r>
            <a:r>
              <a:rPr lang="en-US" altLang="zh-CN" sz="2200" dirty="0">
                <a:solidFill>
                  <a:srgbClr val="FFFFFF"/>
                </a:solidFill>
                <a:latin typeface="Calibri" panose="020F0502020204030204"/>
                <a:ea typeface="Calibri" panose="020F0502020204030204"/>
                <a:cs typeface="Calibri" panose="020F0502020204030204"/>
              </a:rPr>
              <a:t>lar</a:t>
            </a:r>
            <a:r>
              <a:rPr lang="en-US" altLang="en-US" sz="2200" dirty="0">
                <a:solidFill>
                  <a:srgbClr val="FFFFFF"/>
                </a:solidFill>
                <a:latin typeface="Calibri" panose="020F0502020204030204"/>
                <a:ea typeface="Calibri" panose="020F0502020204030204"/>
                <a:cs typeface="Calibri" panose="020F0502020204030204"/>
              </a:rPr>
              <a:t>ı</a:t>
            </a:r>
            <a:r>
              <a:rPr lang="en-US" altLang="zh-CN" sz="2200" dirty="0">
                <a:solidFill>
                  <a:srgbClr val="FFFFFF"/>
                </a:solidFill>
                <a:latin typeface="Calibri" panose="020F0502020204030204"/>
                <a:ea typeface="Calibri" panose="020F0502020204030204"/>
                <a:cs typeface="Calibri" panose="020F0502020204030204"/>
              </a:rPr>
              <a:t> i</a:t>
            </a:r>
            <a:r>
              <a:rPr lang="en-US" altLang="en-US" sz="2200" dirty="0">
                <a:solidFill>
                  <a:srgbClr val="FFFFFF"/>
                </a:solidFill>
                <a:latin typeface="Calibri" panose="020F0502020204030204"/>
                <a:ea typeface="Calibri" panose="020F0502020204030204"/>
                <a:cs typeface="Calibri" panose="020F0502020204030204"/>
              </a:rPr>
              <a:t>ç</a:t>
            </a:r>
            <a:r>
              <a:rPr lang="en-US" altLang="zh-CN" sz="2200" dirty="0">
                <a:solidFill>
                  <a:srgbClr val="FFFFFF"/>
                </a:solidFill>
                <a:latin typeface="Calibri" panose="020F0502020204030204"/>
                <a:ea typeface="Calibri" panose="020F0502020204030204"/>
                <a:cs typeface="Calibri" panose="020F0502020204030204"/>
              </a:rPr>
              <a:t>inde en g</a:t>
            </a:r>
            <a:r>
              <a:rPr lang="en-US" altLang="en-US" sz="2200" dirty="0">
                <a:solidFill>
                  <a:srgbClr val="FFFFFF"/>
                </a:solidFill>
                <a:latin typeface="Calibri" panose="020F0502020204030204"/>
                <a:ea typeface="Calibri" panose="020F0502020204030204"/>
                <a:cs typeface="Calibri" panose="020F0502020204030204"/>
              </a:rPr>
              <a:t>ü</a:t>
            </a:r>
            <a:r>
              <a:rPr lang="en-US" altLang="zh-CN" sz="2200" dirty="0">
                <a:solidFill>
                  <a:srgbClr val="FFFFFF"/>
                </a:solidFill>
                <a:latin typeface="Calibri" panose="020F0502020204030204"/>
                <a:ea typeface="Calibri" panose="020F0502020204030204"/>
                <a:cs typeface="Calibri" panose="020F0502020204030204"/>
              </a:rPr>
              <a:t>venilir ve en pop</a:t>
            </a:r>
            <a:r>
              <a:rPr lang="en-US" altLang="en-US" sz="2200" dirty="0">
                <a:solidFill>
                  <a:srgbClr val="FFFFFF"/>
                </a:solidFill>
                <a:latin typeface="Calibri" panose="020F0502020204030204"/>
                <a:ea typeface="Calibri" panose="020F0502020204030204"/>
                <a:cs typeface="Calibri" panose="020F0502020204030204"/>
              </a:rPr>
              <a:t>ü</a:t>
            </a:r>
            <a:r>
              <a:rPr lang="en-US" altLang="zh-CN" sz="2200" dirty="0">
                <a:solidFill>
                  <a:srgbClr val="FFFFFF"/>
                </a:solidFill>
                <a:latin typeface="Calibri" panose="020F0502020204030204"/>
                <a:ea typeface="Calibri" panose="020F0502020204030204"/>
                <a:cs typeface="Calibri" panose="020F0502020204030204"/>
              </a:rPr>
              <a:t>ler olan japon mum grafikleri anlat</a:t>
            </a:r>
            <a:r>
              <a:rPr lang="en-US" altLang="en-US" sz="2200" dirty="0">
                <a:solidFill>
                  <a:srgbClr val="FFFFFF"/>
                </a:solidFill>
                <a:latin typeface="Calibri" panose="020F0502020204030204"/>
                <a:ea typeface="Calibri" panose="020F0502020204030204"/>
                <a:cs typeface="Calibri" panose="020F0502020204030204"/>
              </a:rPr>
              <a:t>ı</a:t>
            </a:r>
            <a:r>
              <a:rPr lang="en-US" altLang="zh-CN" sz="2200" dirty="0">
                <a:solidFill>
                  <a:srgbClr val="FFFFFF"/>
                </a:solidFill>
                <a:latin typeface="Calibri" panose="020F0502020204030204"/>
                <a:ea typeface="Calibri" panose="020F0502020204030204"/>
                <a:cs typeface="Calibri" panose="020F0502020204030204"/>
              </a:rPr>
              <a:t>m</a:t>
            </a:r>
            <a:r>
              <a:rPr lang="en-US" altLang="en-US" sz="2200" dirty="0">
                <a:solidFill>
                  <a:srgbClr val="FFFFFF"/>
                </a:solidFill>
                <a:latin typeface="Calibri" panose="020F0502020204030204"/>
                <a:ea typeface="Calibri" panose="020F0502020204030204"/>
                <a:cs typeface="Calibri" panose="020F0502020204030204"/>
              </a:rPr>
              <a:t>ı</a:t>
            </a:r>
            <a:endParaRPr sz="2200" dirty="0">
              <a:solidFill>
                <a:srgbClr val="FFFFFF"/>
              </a:solidFill>
              <a:latin typeface="Calibri" panose="020F0502020204030204"/>
              <a:ea typeface="Calibri" panose="020F0502020204030204"/>
              <a:cs typeface="Calibri" panose="020F0502020204030204"/>
            </a:endParaRPr>
          </a:p>
        </p:txBody>
      </p:sp>
      <p:pic>
        <p:nvPicPr>
          <p:cNvPr id="12" name="picture 12"/>
          <p:cNvPicPr>
            <a:picLocks noChangeAspect="1"/>
          </p:cNvPicPr>
          <p:nvPr/>
        </p:nvPicPr>
        <p:blipFill>
          <a:blip r:embed="rId2"/>
          <a:stretch>
            <a:fillRect/>
          </a:stretch>
        </p:blipFill>
        <p:spPr>
          <a:xfrm rot="21600000">
            <a:off x="2522131" y="2862533"/>
            <a:ext cx="5170423" cy="2897505"/>
          </a:xfrm>
          <a:prstGeom prst="rect">
            <a:avLst/>
          </a:prstGeom>
        </p:spPr>
      </p:pic>
      <p:sp>
        <p:nvSpPr>
          <p:cNvPr id="14" name="textbox 14"/>
          <p:cNvSpPr/>
          <p:nvPr/>
        </p:nvSpPr>
        <p:spPr>
          <a:xfrm>
            <a:off x="7421444" y="4326591"/>
            <a:ext cx="2578100" cy="1447164"/>
          </a:xfrm>
          <a:prstGeom prst="rect">
            <a:avLst/>
          </a:prstGeom>
          <a:noFill/>
          <a:ln w="0" cap="flat">
            <a:noFill/>
            <a:prstDash val="solid"/>
            <a:miter lim="0"/>
          </a:ln>
        </p:spPr>
        <p:txBody>
          <a:bodyPr vert="horz" wrap="square" lIns="0" tIns="0" rIns="0" bIns="0"/>
          <a:lstStyle/>
          <a:p>
            <a:pPr algn="l" rtl="0" eaLnBrk="0">
              <a:lnSpc>
                <a:spcPct val="113000"/>
              </a:lnSpc>
            </a:pPr>
            <a:endParaRPr sz="1900" dirty="0">
              <a:latin typeface="Calibri" panose="020F0502020204030204"/>
              <a:ea typeface="Calibri" panose="020F0502020204030204"/>
              <a:cs typeface="Calibri" panose="020F0502020204030204"/>
            </a:endParaRPr>
          </a:p>
        </p:txBody>
      </p:sp>
      <p:pic>
        <p:nvPicPr>
          <p:cNvPr id="2" name="图片 1" descr="BlackRock-logo"/>
          <p:cNvPicPr>
            <a:picLocks noChangeAspect="1"/>
          </p:cNvPicPr>
          <p:nvPr/>
        </p:nvPicPr>
        <p:blipFill>
          <a:blip r:embed="rId3"/>
          <a:stretch>
            <a:fillRect/>
          </a:stretch>
        </p:blipFill>
        <p:spPr>
          <a:xfrm>
            <a:off x="7481570" y="338455"/>
            <a:ext cx="2494280" cy="541655"/>
          </a:xfrm>
          <a:prstGeom prst="rect">
            <a:avLst/>
          </a:prstGeom>
        </p:spPr>
      </p:pic>
      <p:pic>
        <p:nvPicPr>
          <p:cNvPr id="3" name="图片 2"/>
          <p:cNvPicPr/>
          <p:nvPr/>
        </p:nvPicPr>
        <p:blipFill>
          <a:blip r:embed="rId4"/>
          <a:stretch>
            <a:fillRect/>
          </a:stretch>
        </p:blipFill>
        <p:spPr>
          <a:xfrm>
            <a:off x="4450715" y="252730"/>
            <a:ext cx="1313815" cy="896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box 300"/>
          <p:cNvSpPr/>
          <p:nvPr/>
        </p:nvSpPr>
        <p:spPr>
          <a:xfrm>
            <a:off x="67449" y="1755848"/>
            <a:ext cx="4592320" cy="3644265"/>
          </a:xfrm>
          <a:prstGeom prst="rect">
            <a:avLst/>
          </a:prstGeom>
          <a:noFill/>
          <a:ln w="0" cap="flat">
            <a:noFill/>
            <a:prstDash val="solid"/>
            <a:miter lim="0"/>
          </a:ln>
        </p:spPr>
        <p:txBody>
          <a:bodyPr vert="horz" wrap="square" lIns="0" tIns="0" rIns="0" bIns="0"/>
          <a:lstStyle/>
          <a:p>
            <a:pPr algn="l" rtl="0" eaLnBrk="0">
              <a:lnSpc>
                <a:spcPct val="85000"/>
              </a:lnSpc>
            </a:pPr>
            <a:r>
              <a:rPr lang="en-US" altLang="zh-CN" b="1" dirty="0">
                <a:solidFill>
                  <a:schemeClr val="tx1"/>
                </a:solidFill>
                <a:latin typeface="Calibri" panose="020F0502020204030204" charset="0"/>
                <a:ea typeface="Calibri" panose="020F0502020204030204" charset="0"/>
                <a:cs typeface="Calibri" panose="020F0502020204030204" charset="0"/>
              </a:rPr>
              <a:t>Toro tragador</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endParaRPr lang="en-US" altLang="zh-CN" sz="14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sz="1400" dirty="0">
                <a:solidFill>
                  <a:schemeClr val="tx1"/>
                </a:solidFill>
                <a:latin typeface="Calibri" panose="020F0502020204030204" charset="0"/>
                <a:ea typeface="Calibri" panose="020F0502020204030204" charset="0"/>
                <a:cs typeface="Calibri" panose="020F0502020204030204" charset="0"/>
              </a:rPr>
              <a:t>Esta formación se define por una vela verde grande que engloba completamente una pequeña vela roja anterior dentro de una tendencia bajista.</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endParaRPr lang="en-US" altLang="zh-CN" sz="14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sz="14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sz="1400" dirty="0">
                <a:solidFill>
                  <a:schemeClr val="tx1"/>
                </a:solidFill>
                <a:latin typeface="Calibri" panose="020F0502020204030204" charset="0"/>
                <a:ea typeface="Calibri" panose="020F0502020204030204" charset="0"/>
                <a:cs typeface="Calibri" panose="020F0502020204030204" charset="0"/>
              </a:rPr>
              <a:t>primero se observa un cuerpo rojo pequeño.</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sz="1400" dirty="0">
                <a:solidFill>
                  <a:schemeClr val="tx1"/>
                </a:solidFill>
                <a:latin typeface="Calibri" panose="020F0502020204030204" charset="0"/>
                <a:ea typeface="Calibri" panose="020F0502020204030204" charset="0"/>
                <a:cs typeface="Calibri" panose="020F0502020204030204" charset="0"/>
              </a:rPr>
              <a:t>luego, aparece una vela verde que cubre completamente el cuerpo rojo anterior.</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endParaRPr lang="en-US" altLang="zh-CN" sz="14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5000"/>
              </a:lnSpc>
            </a:pPr>
            <a:r>
              <a:rPr lang="en-US" altLang="zh-CN" sz="1400" dirty="0">
                <a:solidFill>
                  <a:schemeClr val="tx1"/>
                </a:solidFill>
                <a:latin typeface="Calibri" panose="020F0502020204030204" charset="0"/>
                <a:ea typeface="Calibri" panose="020F0502020204030204" charset="0"/>
                <a:cs typeface="Calibri" panose="020F0502020204030204" charset="0"/>
              </a:rPr>
              <a:t>Aunque se da la señal de que los osos aún dominan, a lo largo del día la tendencia bajista pierde fuerza y los toros comienzan a tomar el control del mercado. la presión de compra supera la presión de venta, y como resultado, el mercado cierra por encima del nivel de apertura anterior. la tendencia bajista se ha roto</a:t>
            </a:r>
            <a:endParaRPr lang="en-US" altLang="zh-CN">
              <a:latin typeface="Calibri" panose="020F0502020204030204"/>
              <a:ea typeface="Calibri" panose="020F0502020204030204"/>
              <a:cs typeface="Calibri" panose="020F0502020204030204"/>
            </a:endParaRPr>
          </a:p>
        </p:txBody>
      </p:sp>
      <p:grpSp>
        <p:nvGrpSpPr>
          <p:cNvPr id="14" name="group 14"/>
          <p:cNvGrpSpPr/>
          <p:nvPr/>
        </p:nvGrpSpPr>
        <p:grpSpPr>
          <a:xfrm rot="21600000">
            <a:off x="6378775" y="1899260"/>
            <a:ext cx="3837176" cy="2638695"/>
            <a:chOff x="0" y="0"/>
            <a:chExt cx="3837176" cy="2638695"/>
          </a:xfrm>
        </p:grpSpPr>
        <p:pic>
          <p:nvPicPr>
            <p:cNvPr id="302" name="picture 302"/>
            <p:cNvPicPr>
              <a:picLocks noChangeAspect="1"/>
            </p:cNvPicPr>
            <p:nvPr/>
          </p:nvPicPr>
          <p:blipFill>
            <a:blip r:embed="rId1"/>
            <a:stretch>
              <a:fillRect/>
            </a:stretch>
          </p:blipFill>
          <p:spPr>
            <a:xfrm rot="21600000">
              <a:off x="0" y="0"/>
              <a:ext cx="3837176" cy="2638695"/>
            </a:xfrm>
            <a:prstGeom prst="rect">
              <a:avLst/>
            </a:prstGeom>
          </p:spPr>
        </p:pic>
        <p:sp>
          <p:nvSpPr>
            <p:cNvPr id="304" name="textbox 304"/>
            <p:cNvSpPr/>
            <p:nvPr/>
          </p:nvSpPr>
          <p:spPr>
            <a:xfrm>
              <a:off x="-12700" y="-12700"/>
              <a:ext cx="3862704" cy="2674620"/>
            </a:xfrm>
            <a:prstGeom prst="rect">
              <a:avLst/>
            </a:prstGeom>
            <a:noFill/>
            <a:ln w="0" cap="flat">
              <a:noFill/>
              <a:prstDash val="solid"/>
              <a:miter lim="0"/>
            </a:ln>
          </p:spPr>
          <p:txBody>
            <a:bodyPr vert="horz" wrap="square" lIns="0" tIns="0" rIns="0" bIns="0"/>
            <a:lstStyle/>
            <a:p>
              <a:pPr algn="l" rtl="0" eaLnBrk="0">
                <a:lnSpc>
                  <a:spcPct val="105000"/>
                </a:lnSpc>
              </a:pPr>
              <a:endParaRPr sz="1300" dirty="0">
                <a:latin typeface="Calibri" panose="020F0502020204030204"/>
                <a:ea typeface="Calibri" panose="020F0502020204030204"/>
                <a:cs typeface="Calibri" panose="020F0502020204030204"/>
              </a:endParaRPr>
            </a:p>
          </p:txBody>
        </p:sp>
      </p:grpSp>
      <p:graphicFrame>
        <p:nvGraphicFramePr>
          <p:cNvPr id="306" name="table 306"/>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6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16" name="group 16"/>
          <p:cNvGrpSpPr/>
          <p:nvPr/>
        </p:nvGrpSpPr>
        <p:grpSpPr>
          <a:xfrm rot="21600000">
            <a:off x="6378775" y="4703536"/>
            <a:ext cx="3837176" cy="696573"/>
            <a:chOff x="0" y="0"/>
            <a:chExt cx="3837176" cy="696573"/>
          </a:xfrm>
        </p:grpSpPr>
        <p:pic>
          <p:nvPicPr>
            <p:cNvPr id="308" name="picture 308"/>
            <p:cNvPicPr>
              <a:picLocks noChangeAspect="1"/>
            </p:cNvPicPr>
            <p:nvPr/>
          </p:nvPicPr>
          <p:blipFill>
            <a:blip r:embed="rId2"/>
            <a:stretch>
              <a:fillRect/>
            </a:stretch>
          </p:blipFill>
          <p:spPr>
            <a:xfrm rot="21600000">
              <a:off x="0" y="0"/>
              <a:ext cx="3837176" cy="696573"/>
            </a:xfrm>
            <a:prstGeom prst="rect">
              <a:avLst/>
            </a:prstGeom>
          </p:spPr>
        </p:pic>
        <p:sp>
          <p:nvSpPr>
            <p:cNvPr id="310" name="textbox 310"/>
            <p:cNvSpPr/>
            <p:nvPr/>
          </p:nvSpPr>
          <p:spPr>
            <a:xfrm>
              <a:off x="-12700" y="-12700"/>
              <a:ext cx="3862704" cy="732790"/>
            </a:xfrm>
            <a:prstGeom prst="rect">
              <a:avLst/>
            </a:prstGeom>
            <a:noFill/>
            <a:ln w="0" cap="flat">
              <a:noFill/>
              <a:prstDash val="solid"/>
              <a:miter lim="0"/>
            </a:ln>
          </p:spPr>
          <p:txBody>
            <a:bodyPr vert="horz" wrap="square" lIns="0" tIns="0" rIns="0" bIns="0"/>
            <a:lstStyle/>
            <a:p>
              <a:pPr algn="l" rtl="0" eaLnBrk="0">
                <a:lnSpc>
                  <a:spcPct val="100000"/>
                </a:lnSpc>
              </a:pPr>
              <a:endParaRPr sz="1300" dirty="0">
                <a:latin typeface="Calibri" panose="020F0502020204030204"/>
                <a:ea typeface="Calibri" panose="020F0502020204030204"/>
                <a:cs typeface="Calibri" panose="020F0502020204030204"/>
              </a:endParaRPr>
            </a:p>
          </p:txBody>
        </p:sp>
      </p:grpSp>
      <p:sp>
        <p:nvSpPr>
          <p:cNvPr id="312" name="textbox 312"/>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314" name="table 314"/>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6000"/>
                        </a:lnSpc>
                      </a:pPr>
                      <a:r>
                        <a:rPr lang="en-US" altLang="zh-CN" sz="1900" dirty="0">
                          <a:solidFill>
                            <a:schemeClr val="bg1"/>
                          </a:solidFill>
                          <a:latin typeface="Calibri" panose="020F0502020204030204"/>
                          <a:ea typeface="Calibri" panose="020F0502020204030204"/>
                          <a:cs typeface="Calibri" panose="020F0502020204030204"/>
                        </a:rPr>
                        <a:t> Vela alcista</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316" name="picture 316"/>
          <p:cNvPicPr>
            <a:picLocks noChangeAspect="1"/>
          </p:cNvPicPr>
          <p:nvPr/>
        </p:nvPicPr>
        <p:blipFill>
          <a:blip r:embed="rId3"/>
          <a:stretch>
            <a:fillRect/>
          </a:stretch>
        </p:blipFill>
        <p:spPr>
          <a:xfrm rot="21600000">
            <a:off x="5401055" y="2607691"/>
            <a:ext cx="329183" cy="1429514"/>
          </a:xfrm>
          <a:prstGeom prst="rect">
            <a:avLst/>
          </a:prstGeom>
        </p:spPr>
      </p:pic>
      <p:pic>
        <p:nvPicPr>
          <p:cNvPr id="318" name="picture 318"/>
          <p:cNvPicPr>
            <a:picLocks noChangeAspect="1"/>
          </p:cNvPicPr>
          <p:nvPr/>
        </p:nvPicPr>
        <p:blipFill>
          <a:blip r:embed="rId4"/>
          <a:stretch>
            <a:fillRect/>
          </a:stretch>
        </p:blipFill>
        <p:spPr>
          <a:xfrm rot="21600000">
            <a:off x="4917532" y="2921127"/>
            <a:ext cx="351720" cy="924523"/>
          </a:xfrm>
          <a:prstGeom prst="rect">
            <a:avLst/>
          </a:prstGeom>
        </p:spPr>
      </p:pic>
      <p:sp>
        <p:nvSpPr>
          <p:cNvPr id="320" name="textbox 320"/>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18" name="group 18"/>
          <p:cNvGrpSpPr/>
          <p:nvPr/>
        </p:nvGrpSpPr>
        <p:grpSpPr>
          <a:xfrm rot="21600000">
            <a:off x="5403131" y="4219895"/>
            <a:ext cx="336188" cy="439521"/>
            <a:chOff x="0" y="0"/>
            <a:chExt cx="336188" cy="439521"/>
          </a:xfrm>
        </p:grpSpPr>
        <p:pic>
          <p:nvPicPr>
            <p:cNvPr id="322" name="picture 322"/>
            <p:cNvPicPr>
              <a:picLocks noChangeAspect="1"/>
            </p:cNvPicPr>
            <p:nvPr/>
          </p:nvPicPr>
          <p:blipFill>
            <a:blip r:embed="rId5"/>
            <a:stretch>
              <a:fillRect/>
            </a:stretch>
          </p:blipFill>
          <p:spPr>
            <a:xfrm rot="21600000">
              <a:off x="0" y="0"/>
              <a:ext cx="336188" cy="439521"/>
            </a:xfrm>
            <a:prstGeom prst="rect">
              <a:avLst/>
            </a:prstGeom>
          </p:spPr>
        </p:pic>
        <p:sp>
          <p:nvSpPr>
            <p:cNvPr id="324" name="textbox 324"/>
            <p:cNvSpPr/>
            <p:nvPr/>
          </p:nvSpPr>
          <p:spPr>
            <a:xfrm>
              <a:off x="-12700" y="-12700"/>
              <a:ext cx="361950" cy="52324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9540" algn="l" rtl="0" eaLnBrk="0">
                <a:lnSpc>
                  <a:spcPct val="76000"/>
                </a:lnSpc>
                <a:spcBef>
                  <a:spcPts val="0"/>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20" name="group 20"/>
          <p:cNvGrpSpPr/>
          <p:nvPr/>
        </p:nvGrpSpPr>
        <p:grpSpPr>
          <a:xfrm rot="21600000">
            <a:off x="4933739" y="4219895"/>
            <a:ext cx="323736" cy="439521"/>
            <a:chOff x="0" y="0"/>
            <a:chExt cx="323736" cy="439521"/>
          </a:xfrm>
        </p:grpSpPr>
        <p:pic>
          <p:nvPicPr>
            <p:cNvPr id="326" name="picture 326"/>
            <p:cNvPicPr>
              <a:picLocks noChangeAspect="1"/>
            </p:cNvPicPr>
            <p:nvPr/>
          </p:nvPicPr>
          <p:blipFill>
            <a:blip r:embed="rId6"/>
            <a:stretch>
              <a:fillRect/>
            </a:stretch>
          </p:blipFill>
          <p:spPr>
            <a:xfrm rot="21600000">
              <a:off x="0" y="0"/>
              <a:ext cx="323736" cy="439521"/>
            </a:xfrm>
            <a:prstGeom prst="rect">
              <a:avLst/>
            </a:prstGeom>
          </p:spPr>
        </p:pic>
        <p:sp>
          <p:nvSpPr>
            <p:cNvPr id="328" name="textbox 328"/>
            <p:cNvSpPr/>
            <p:nvPr/>
          </p:nvSpPr>
          <p:spPr>
            <a:xfrm>
              <a:off x="-12700" y="-12700"/>
              <a:ext cx="349250" cy="52324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6525" algn="l" rtl="0" eaLnBrk="0">
                <a:lnSpc>
                  <a:spcPct val="76000"/>
                </a:lnSpc>
                <a:spcBef>
                  <a:spcPts val="0"/>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330" name="path 33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332" name="textbox 332"/>
          <p:cNvSpPr/>
          <p:nvPr/>
        </p:nvSpPr>
        <p:spPr>
          <a:xfrm>
            <a:off x="9621693" y="5536860"/>
            <a:ext cx="177800"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20" dirty="0">
                <a:solidFill>
                  <a:srgbClr val="898989">
                    <a:alpha val="100000"/>
                  </a:srgbClr>
                </a:solidFill>
                <a:latin typeface="Calibri" panose="020F0502020204030204"/>
                <a:ea typeface="Calibri" panose="020F0502020204030204"/>
                <a:cs typeface="Calibri" panose="020F0502020204030204"/>
              </a:rPr>
              <a:t>13</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
        <p:nvSpPr>
          <p:cNvPr id="2" name="文本框 1"/>
          <p:cNvSpPr txBox="1"/>
          <p:nvPr/>
        </p:nvSpPr>
        <p:spPr>
          <a:xfrm>
            <a:off x="6447472" y="1968818"/>
            <a:ext cx="5080000" cy="553085"/>
          </a:xfrm>
          <a:prstGeom prst="rect">
            <a:avLst/>
          </a:prstGeom>
        </p:spPr>
        <p:txBody>
          <a:bodyPr>
            <a:spAutoFit/>
          </a:bodyPr>
          <a:p>
            <a:r>
              <a:rPr lang="en-US" altLang="zh-CN" sz="1500">
                <a:solidFill>
                  <a:schemeClr val="bg1"/>
                </a:solidFill>
              </a:rPr>
              <a:t>Cuerpo 1: Rojo y pequeño</a:t>
            </a:r>
            <a:endParaRPr lang="en-US" altLang="zh-CN" sz="1500">
              <a:solidFill>
                <a:schemeClr val="bg1"/>
              </a:solidFill>
            </a:endParaRPr>
          </a:p>
          <a:p>
            <a:r>
              <a:rPr lang="en-US" altLang="zh-CN" sz="1500">
                <a:solidFill>
                  <a:schemeClr val="bg1"/>
                </a:solidFill>
              </a:rPr>
              <a:t>Cuerpo 2: Verde y largo</a:t>
            </a:r>
            <a:endParaRPr lang="en-US" altLang="zh-CN"/>
          </a:p>
        </p:txBody>
      </p:sp>
      <p:sp>
        <p:nvSpPr>
          <p:cNvPr id="3" name="文本框 2"/>
          <p:cNvSpPr txBox="1"/>
          <p:nvPr/>
        </p:nvSpPr>
        <p:spPr>
          <a:xfrm>
            <a:off x="6441440" y="2643505"/>
            <a:ext cx="5146040" cy="553085"/>
          </a:xfrm>
          <a:prstGeom prst="rect">
            <a:avLst/>
          </a:prstGeom>
        </p:spPr>
        <p:txBody>
          <a:bodyPr wrap="square">
            <a:spAutoFit/>
          </a:bodyPr>
          <a:p>
            <a:r>
              <a:rPr lang="en-US" altLang="zh-CN" sz="1500">
                <a:solidFill>
                  <a:schemeClr val="bg1"/>
                </a:solidFill>
              </a:rPr>
              <a:t>Sombra superior 1: Corta</a:t>
            </a:r>
            <a:endParaRPr lang="en-US" altLang="zh-CN" sz="1500">
              <a:solidFill>
                <a:schemeClr val="bg1"/>
              </a:solidFill>
            </a:endParaRPr>
          </a:p>
          <a:p>
            <a:r>
              <a:rPr lang="en-US" altLang="zh-CN" sz="1500">
                <a:solidFill>
                  <a:schemeClr val="bg1"/>
                </a:solidFill>
              </a:rPr>
              <a:t>Sombra superior 2: Corta</a:t>
            </a:r>
            <a:endParaRPr lang="en-US" altLang="zh-CN"/>
          </a:p>
        </p:txBody>
      </p:sp>
      <p:sp>
        <p:nvSpPr>
          <p:cNvPr id="4" name="文本框 3"/>
          <p:cNvSpPr txBox="1"/>
          <p:nvPr/>
        </p:nvSpPr>
        <p:spPr>
          <a:xfrm>
            <a:off x="6441440" y="3314700"/>
            <a:ext cx="5146040" cy="553085"/>
          </a:xfrm>
          <a:prstGeom prst="rect">
            <a:avLst/>
          </a:prstGeom>
        </p:spPr>
        <p:txBody>
          <a:bodyPr wrap="square">
            <a:spAutoFit/>
          </a:bodyPr>
          <a:p>
            <a:r>
              <a:rPr lang="en-US" altLang="zh-CN" sz="1500">
                <a:solidFill>
                  <a:schemeClr val="bg1"/>
                </a:solidFill>
              </a:rPr>
              <a:t>Sombra inferior 1: Corta</a:t>
            </a:r>
            <a:endParaRPr lang="en-US" altLang="zh-CN" sz="1500">
              <a:solidFill>
                <a:schemeClr val="bg1"/>
              </a:solidFill>
            </a:endParaRPr>
          </a:p>
          <a:p>
            <a:r>
              <a:rPr lang="en-US" altLang="zh-CN" sz="1500">
                <a:solidFill>
                  <a:schemeClr val="bg1"/>
                </a:solidFill>
              </a:rPr>
              <a:t>Sombra inferior 2: Corta</a:t>
            </a:r>
            <a:endParaRPr lang="en-US" altLang="zh-CN"/>
          </a:p>
        </p:txBody>
      </p:sp>
      <p:sp>
        <p:nvSpPr>
          <p:cNvPr id="6" name="文本框 5"/>
          <p:cNvSpPr txBox="1"/>
          <p:nvPr/>
        </p:nvSpPr>
        <p:spPr>
          <a:xfrm>
            <a:off x="6452870" y="3919855"/>
            <a:ext cx="3656330" cy="527674"/>
          </a:xfrm>
          <a:prstGeom prst="rect">
            <a:avLst/>
          </a:prstGeom>
        </p:spPr>
        <p:txBody>
          <a:bodyPr wrap="square">
            <a:noAutofit/>
          </a:bodyPr>
          <a:p>
            <a:r>
              <a:rPr lang="en-US" altLang="zh-CN" sz="1600">
                <a:solidFill>
                  <a:schemeClr val="bg1"/>
                </a:solidFill>
              </a:rPr>
              <a:t>Tendencia: Fin de la tendencia bajista</a:t>
            </a:r>
            <a:endParaRPr lang="en-US" altLang="zh-CN" sz="1600"/>
          </a:p>
        </p:txBody>
      </p:sp>
      <p:sp>
        <p:nvSpPr>
          <p:cNvPr id="7" name="文本框 6"/>
          <p:cNvSpPr txBox="1"/>
          <p:nvPr/>
        </p:nvSpPr>
        <p:spPr>
          <a:xfrm>
            <a:off x="6507480" y="4787900"/>
            <a:ext cx="3601720" cy="543560"/>
          </a:xfrm>
          <a:prstGeom prst="rect">
            <a:avLst/>
          </a:prstGeom>
        </p:spPr>
        <p:txBody>
          <a:bodyPr>
            <a:noAutofit/>
          </a:bodyPr>
          <a:p>
            <a:r>
              <a:rPr lang="en-US" altLang="zh-CN" sz="1300">
                <a:solidFill>
                  <a:schemeClr val="bg1"/>
                </a:solidFill>
              </a:rPr>
              <a:t>Movimiento: Si la próxima vela supera la altura del segundo cuerpo, se puede comprar</a:t>
            </a:r>
            <a:endParaRPr lang="en-US" altLang="zh-CN"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box 336"/>
          <p:cNvSpPr/>
          <p:nvPr/>
        </p:nvSpPr>
        <p:spPr>
          <a:xfrm>
            <a:off x="98058" y="1879244"/>
            <a:ext cx="4195445" cy="3201670"/>
          </a:xfrm>
          <a:prstGeom prst="rect">
            <a:avLst/>
          </a:prstGeom>
          <a:noFill/>
          <a:ln w="0" cap="flat">
            <a:noFill/>
            <a:prstDash val="solid"/>
            <a:miter lim="0"/>
          </a:ln>
        </p:spPr>
        <p:txBody>
          <a:bodyPr vert="horz" wrap="square" lIns="0" tIns="0" rIns="0" bIns="0"/>
          <a:lstStyle/>
          <a:p>
            <a:pPr algn="l" rtl="0" eaLnBrk="0">
              <a:lnSpc>
                <a:spcPct val="83000"/>
              </a:lnSpc>
            </a:pPr>
            <a:r>
              <a:rPr lang="en-US" altLang="zh-CN" b="1" dirty="0">
                <a:solidFill>
                  <a:schemeClr val="tx1"/>
                </a:solidFill>
                <a:latin typeface="Calibri" panose="020F0502020204030204" charset="0"/>
                <a:ea typeface="Calibri" panose="020F0502020204030204" charset="0"/>
                <a:cs typeface="Calibri" panose="020F0502020204030204" charset="0"/>
              </a:rPr>
              <a:t>Embarazada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endParaRPr lang="en-US" altLang="zh-CN" sz="14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b="1" dirty="0">
                <a:solidFill>
                  <a:schemeClr val="tx1"/>
                </a:solidFill>
                <a:latin typeface="Calibri" panose="020F0502020204030204" charset="0"/>
                <a:ea typeface="Calibri" panose="020F0502020204030204" charset="0"/>
                <a:cs typeface="Arial" panose="020B0604020202020204" pitchFamily="34" charset="0"/>
              </a:rPr>
              <a:t>Significado</a:t>
            </a:r>
            <a:endParaRPr lang="en-US" altLang="zh-CN" b="1" dirty="0">
              <a:solidFill>
                <a:schemeClr val="tx1"/>
              </a:solidFill>
              <a:latin typeface="Calibri" panose="020F0502020204030204" charset="0"/>
              <a:ea typeface="Calibri" panose="020F0502020204030204" charset="0"/>
              <a:cs typeface="Arial" panose="020B0604020202020204" pitchFamily="3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Esta formación consiste en un cuerpo rojo y un cuerpo verde que se encuentra completamente dentro de los límites del cuerpo rojo.</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endParaRPr lang="en-US" altLang="zh-CN" sz="14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Primero se observa un cuerpo rojo. luego, aparece un cuerpo verde que queda completamente dentro del cuerpo rojo anterior.</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El cuerpo verde debe ser más pequeño que el cuerpo rojo anterior.</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b="1" dirty="0">
                <a:solidFill>
                  <a:schemeClr val="tx1"/>
                </a:solidFill>
                <a:latin typeface="Calibri" panose="020F0502020204030204" charset="0"/>
                <a:ea typeface="Calibri" panose="020F0502020204030204" charset="0"/>
                <a:cs typeface="Calibri" panose="020F0502020204030204" charset="0"/>
              </a:rPr>
              <a:t>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Es una señal de desacuerdo en el mercado.</a:t>
            </a:r>
            <a:endParaRPr lang="en-US" altLang="zh-CN" sz="14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3000"/>
              </a:lnSpc>
            </a:pPr>
            <a:r>
              <a:rPr lang="en-US" altLang="zh-CN" sz="1400" dirty="0">
                <a:solidFill>
                  <a:schemeClr val="tx1"/>
                </a:solidFill>
                <a:latin typeface="Calibri" panose="020F0502020204030204" charset="0"/>
                <a:ea typeface="Calibri" panose="020F0502020204030204" charset="0"/>
                <a:cs typeface="Calibri" panose="020F0502020204030204" charset="0"/>
              </a:rPr>
              <a:t>El pequeño cuerpo verde que aparece después indica que la fuerza de los osos está disminuyendo.</a:t>
            </a:r>
            <a:endParaRPr lang="en-US" altLang="zh-CN">
              <a:latin typeface="Calibri" panose="020F0502020204030204"/>
              <a:ea typeface="Calibri" panose="020F0502020204030204"/>
              <a:cs typeface="Calibri" panose="020F0502020204030204"/>
            </a:endParaRPr>
          </a:p>
        </p:txBody>
      </p:sp>
      <p:grpSp>
        <p:nvGrpSpPr>
          <p:cNvPr id="22" name="group 22"/>
          <p:cNvGrpSpPr/>
          <p:nvPr/>
        </p:nvGrpSpPr>
        <p:grpSpPr>
          <a:xfrm rot="21600000">
            <a:off x="6375777" y="1798601"/>
            <a:ext cx="3840155" cy="2797211"/>
            <a:chOff x="0" y="0"/>
            <a:chExt cx="3840155" cy="2797211"/>
          </a:xfrm>
        </p:grpSpPr>
        <p:pic>
          <p:nvPicPr>
            <p:cNvPr id="338" name="picture 338"/>
            <p:cNvPicPr>
              <a:picLocks noChangeAspect="1"/>
            </p:cNvPicPr>
            <p:nvPr/>
          </p:nvPicPr>
          <p:blipFill>
            <a:blip r:embed="rId1"/>
            <a:stretch>
              <a:fillRect/>
            </a:stretch>
          </p:blipFill>
          <p:spPr>
            <a:xfrm rot="21600000">
              <a:off x="0" y="0"/>
              <a:ext cx="3840155" cy="2797211"/>
            </a:xfrm>
            <a:prstGeom prst="rect">
              <a:avLst/>
            </a:prstGeom>
          </p:spPr>
        </p:pic>
        <p:sp>
          <p:nvSpPr>
            <p:cNvPr id="340" name="textbox 340"/>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1500" dirty="0">
                <a:latin typeface="Calibri" panose="020F0502020204030204"/>
                <a:ea typeface="Calibri" panose="020F0502020204030204"/>
                <a:cs typeface="Calibri" panose="020F0502020204030204"/>
              </a:endParaRPr>
            </a:p>
          </p:txBody>
        </p:sp>
      </p:grpSp>
      <p:graphicFrame>
        <p:nvGraphicFramePr>
          <p:cNvPr id="342" name="table 342"/>
          <p:cNvGraphicFramePr>
            <a:graphicFrameLocks noGrp="1"/>
          </p:cNvGraphicFramePr>
          <p:nvPr/>
        </p:nvGraphicFramePr>
        <p:xfrm>
          <a:off x="50317" y="1049578"/>
          <a:ext cx="7773670" cy="610235"/>
        </p:xfrm>
        <a:graphic>
          <a:graphicData uri="http://schemas.openxmlformats.org/drawingml/2006/table">
            <a:tbl>
              <a:tblPr>
                <a:solidFill>
                  <a:srgbClr val="FFC000"/>
                </a:solidFill>
              </a:tblPr>
              <a:tblGrid>
                <a:gridCol w="7773670"/>
              </a:tblGrid>
              <a:tr h="610234">
                <a:tc>
                  <a:txBody>
                    <a:bodyPr/>
                    <a:lstStyle/>
                    <a:p>
                      <a:pPr algn="l" rtl="0" eaLnBrk="0">
                        <a:lnSpc>
                          <a:spcPct val="156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24" name="group 24"/>
          <p:cNvGrpSpPr/>
          <p:nvPr/>
        </p:nvGrpSpPr>
        <p:grpSpPr>
          <a:xfrm rot="21600000">
            <a:off x="6375777" y="4665736"/>
            <a:ext cx="3840155" cy="746425"/>
            <a:chOff x="0" y="0"/>
            <a:chExt cx="3840155" cy="746425"/>
          </a:xfrm>
        </p:grpSpPr>
        <p:pic>
          <p:nvPicPr>
            <p:cNvPr id="344" name="picture 344"/>
            <p:cNvPicPr>
              <a:picLocks noChangeAspect="1"/>
            </p:cNvPicPr>
            <p:nvPr/>
          </p:nvPicPr>
          <p:blipFill>
            <a:blip r:embed="rId2"/>
            <a:stretch>
              <a:fillRect/>
            </a:stretch>
          </p:blipFill>
          <p:spPr>
            <a:xfrm rot="21600000">
              <a:off x="0" y="0"/>
              <a:ext cx="3840155" cy="746425"/>
            </a:xfrm>
            <a:prstGeom prst="rect">
              <a:avLst/>
            </a:prstGeom>
          </p:spPr>
        </p:pic>
        <p:sp>
          <p:nvSpPr>
            <p:cNvPr id="346" name="textbox 346"/>
            <p:cNvSpPr/>
            <p:nvPr/>
          </p:nvSpPr>
          <p:spPr>
            <a:xfrm>
              <a:off x="-12700" y="-12700"/>
              <a:ext cx="3865879" cy="816610"/>
            </a:xfrm>
            <a:prstGeom prst="rect">
              <a:avLst/>
            </a:prstGeom>
            <a:noFill/>
            <a:ln w="0" cap="flat">
              <a:noFill/>
              <a:prstDash val="solid"/>
              <a:miter lim="0"/>
            </a:ln>
          </p:spPr>
          <p:txBody>
            <a:bodyPr vert="horz" wrap="square" lIns="0" tIns="0" rIns="0" bIns="0"/>
            <a:lstStyle/>
            <a:p>
              <a:pPr algn="l" rtl="0" eaLnBrk="0">
                <a:lnSpc>
                  <a:spcPct val="132000"/>
                </a:lnSpc>
              </a:pPr>
              <a:endParaRPr sz="1500" dirty="0">
                <a:latin typeface="Calibri" panose="020F0502020204030204"/>
                <a:ea typeface="Calibri" panose="020F0502020204030204"/>
                <a:cs typeface="Calibri" panose="020F0502020204030204"/>
              </a:endParaRPr>
            </a:p>
          </p:txBody>
        </p:sp>
      </p:grpSp>
      <p:sp>
        <p:nvSpPr>
          <p:cNvPr id="348" name="textbox 348"/>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350" name="table 35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46000"/>
                        </a:lnSpc>
                      </a:pPr>
                      <a:r>
                        <a:rPr lang="en-US" altLang="zh-CN" sz="2000" dirty="0">
                          <a:solidFill>
                            <a:schemeClr val="bg1"/>
                          </a:solidFill>
                          <a:latin typeface="Calibri" panose="020F0502020204030204"/>
                          <a:ea typeface="Calibri" panose="020F0502020204030204"/>
                          <a:cs typeface="Calibri" panose="020F0502020204030204"/>
                        </a:rPr>
                        <a:t>Vela alcista</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352" name="picture 352"/>
          <p:cNvPicPr>
            <a:picLocks noChangeAspect="1"/>
          </p:cNvPicPr>
          <p:nvPr/>
        </p:nvPicPr>
        <p:blipFill>
          <a:blip r:embed="rId3"/>
          <a:stretch>
            <a:fillRect/>
          </a:stretch>
        </p:blipFill>
        <p:spPr>
          <a:xfrm rot="21600000">
            <a:off x="4917532" y="2358390"/>
            <a:ext cx="351720" cy="1773508"/>
          </a:xfrm>
          <a:prstGeom prst="rect">
            <a:avLst/>
          </a:prstGeom>
        </p:spPr>
      </p:pic>
      <p:pic>
        <p:nvPicPr>
          <p:cNvPr id="354" name="picture 354"/>
          <p:cNvPicPr>
            <a:picLocks noChangeAspect="1"/>
          </p:cNvPicPr>
          <p:nvPr/>
        </p:nvPicPr>
        <p:blipFill>
          <a:blip r:embed="rId4"/>
          <a:stretch>
            <a:fillRect/>
          </a:stretch>
        </p:blipFill>
        <p:spPr>
          <a:xfrm rot="21600000">
            <a:off x="5401055" y="2605659"/>
            <a:ext cx="329183" cy="1078267"/>
          </a:xfrm>
          <a:prstGeom prst="rect">
            <a:avLst/>
          </a:prstGeom>
        </p:spPr>
      </p:pic>
      <p:sp>
        <p:nvSpPr>
          <p:cNvPr id="356" name="textbox 356"/>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26" name="group 26"/>
          <p:cNvGrpSpPr/>
          <p:nvPr/>
        </p:nvGrpSpPr>
        <p:grpSpPr>
          <a:xfrm rot="21600000">
            <a:off x="5403131" y="4219895"/>
            <a:ext cx="336188" cy="439521"/>
            <a:chOff x="0" y="0"/>
            <a:chExt cx="336188" cy="439521"/>
          </a:xfrm>
        </p:grpSpPr>
        <p:pic>
          <p:nvPicPr>
            <p:cNvPr id="358" name="picture 358"/>
            <p:cNvPicPr>
              <a:picLocks noChangeAspect="1"/>
            </p:cNvPicPr>
            <p:nvPr/>
          </p:nvPicPr>
          <p:blipFill>
            <a:blip r:embed="rId5"/>
            <a:stretch>
              <a:fillRect/>
            </a:stretch>
          </p:blipFill>
          <p:spPr>
            <a:xfrm rot="21600000">
              <a:off x="0" y="0"/>
              <a:ext cx="336188" cy="439521"/>
            </a:xfrm>
            <a:prstGeom prst="rect">
              <a:avLst/>
            </a:prstGeom>
          </p:spPr>
        </p:pic>
        <p:sp>
          <p:nvSpPr>
            <p:cNvPr id="360" name="textbox 360"/>
            <p:cNvSpPr/>
            <p:nvPr/>
          </p:nvSpPr>
          <p:spPr>
            <a:xfrm>
              <a:off x="-12700" y="-12700"/>
              <a:ext cx="361950" cy="52324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9540" algn="l" rtl="0" eaLnBrk="0">
                <a:lnSpc>
                  <a:spcPct val="76000"/>
                </a:lnSpc>
                <a:spcBef>
                  <a:spcPts val="0"/>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28" name="group 28"/>
          <p:cNvGrpSpPr/>
          <p:nvPr/>
        </p:nvGrpSpPr>
        <p:grpSpPr>
          <a:xfrm rot="21600000">
            <a:off x="4933739" y="4219895"/>
            <a:ext cx="323736" cy="439521"/>
            <a:chOff x="0" y="0"/>
            <a:chExt cx="323736" cy="439521"/>
          </a:xfrm>
        </p:grpSpPr>
        <p:pic>
          <p:nvPicPr>
            <p:cNvPr id="362" name="picture 362"/>
            <p:cNvPicPr>
              <a:picLocks noChangeAspect="1"/>
            </p:cNvPicPr>
            <p:nvPr/>
          </p:nvPicPr>
          <p:blipFill>
            <a:blip r:embed="rId6"/>
            <a:stretch>
              <a:fillRect/>
            </a:stretch>
          </p:blipFill>
          <p:spPr>
            <a:xfrm rot="21600000">
              <a:off x="0" y="0"/>
              <a:ext cx="323736" cy="439521"/>
            </a:xfrm>
            <a:prstGeom prst="rect">
              <a:avLst/>
            </a:prstGeom>
          </p:spPr>
        </p:pic>
        <p:sp>
          <p:nvSpPr>
            <p:cNvPr id="364" name="textbox 364"/>
            <p:cNvSpPr/>
            <p:nvPr/>
          </p:nvSpPr>
          <p:spPr>
            <a:xfrm>
              <a:off x="-12700" y="-12700"/>
              <a:ext cx="349250" cy="52324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6525" algn="l" rtl="0" eaLnBrk="0">
                <a:lnSpc>
                  <a:spcPct val="76000"/>
                </a:lnSpc>
                <a:spcBef>
                  <a:spcPts val="0"/>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366" name="path 36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368" name="textbox 368"/>
          <p:cNvSpPr/>
          <p:nvPr/>
        </p:nvSpPr>
        <p:spPr>
          <a:xfrm>
            <a:off x="9621693" y="5537685"/>
            <a:ext cx="177800" cy="167004"/>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20" dirty="0">
                <a:solidFill>
                  <a:srgbClr val="898989">
                    <a:alpha val="100000"/>
                  </a:srgbClr>
                </a:solidFill>
                <a:latin typeface="Calibri" panose="020F0502020204030204"/>
                <a:ea typeface="Calibri" panose="020F0502020204030204"/>
                <a:cs typeface="Calibri" panose="020F0502020204030204"/>
              </a:rPr>
              <a:t>14</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
        <p:nvSpPr>
          <p:cNvPr id="2" name="文本框 1"/>
          <p:cNvSpPr txBox="1"/>
          <p:nvPr/>
        </p:nvSpPr>
        <p:spPr>
          <a:xfrm>
            <a:off x="6490335" y="1859915"/>
            <a:ext cx="4965700" cy="583565"/>
          </a:xfrm>
          <a:prstGeom prst="rect">
            <a:avLst/>
          </a:prstGeom>
        </p:spPr>
        <p:txBody>
          <a:bodyPr wrap="square">
            <a:spAutoFit/>
          </a:bodyPr>
          <a:p>
            <a:r>
              <a:rPr lang="en-US" altLang="zh-CN" sz="1600">
                <a:solidFill>
                  <a:schemeClr val="bg1"/>
                </a:solidFill>
              </a:rPr>
              <a:t>Cuerpo 1: Rojo y largo</a:t>
            </a:r>
            <a:endParaRPr lang="en-US" altLang="zh-CN" sz="1600">
              <a:solidFill>
                <a:schemeClr val="bg1"/>
              </a:solidFill>
            </a:endParaRPr>
          </a:p>
          <a:p>
            <a:r>
              <a:rPr lang="en-US" altLang="zh-CN" sz="1600">
                <a:solidFill>
                  <a:schemeClr val="bg1"/>
                </a:solidFill>
              </a:rPr>
              <a:t>Cuerpo 2: Verde y pequeño</a:t>
            </a:r>
            <a:endParaRPr lang="en-US" altLang="zh-CN"/>
          </a:p>
        </p:txBody>
      </p:sp>
      <p:sp>
        <p:nvSpPr>
          <p:cNvPr id="3" name="文本框 2"/>
          <p:cNvSpPr txBox="1"/>
          <p:nvPr/>
        </p:nvSpPr>
        <p:spPr>
          <a:xfrm>
            <a:off x="6551930" y="2643505"/>
            <a:ext cx="5018405" cy="583565"/>
          </a:xfrm>
          <a:prstGeom prst="rect">
            <a:avLst/>
          </a:prstGeom>
        </p:spPr>
        <p:txBody>
          <a:bodyPr wrap="square">
            <a:spAutoFit/>
          </a:bodyPr>
          <a:p>
            <a:r>
              <a:rPr lang="en-US" altLang="zh-CN" sz="1600">
                <a:solidFill>
                  <a:schemeClr val="bg1"/>
                </a:solidFill>
              </a:rPr>
              <a:t>Sombra superior 1: Corta</a:t>
            </a:r>
            <a:endParaRPr lang="en-US" altLang="zh-CN" sz="1600">
              <a:solidFill>
                <a:schemeClr val="bg1"/>
              </a:solidFill>
            </a:endParaRPr>
          </a:p>
          <a:p>
            <a:r>
              <a:rPr lang="en-US" altLang="zh-CN" sz="1600">
                <a:solidFill>
                  <a:schemeClr val="bg1"/>
                </a:solidFill>
              </a:rPr>
              <a:t>Sombra superior 2: Corta</a:t>
            </a:r>
            <a:endParaRPr lang="en-US" altLang="zh-CN"/>
          </a:p>
        </p:txBody>
      </p:sp>
      <p:sp>
        <p:nvSpPr>
          <p:cNvPr id="4" name="文本框 3"/>
          <p:cNvSpPr txBox="1"/>
          <p:nvPr/>
        </p:nvSpPr>
        <p:spPr>
          <a:xfrm>
            <a:off x="6551295" y="3322320"/>
            <a:ext cx="5114290" cy="583565"/>
          </a:xfrm>
          <a:prstGeom prst="rect">
            <a:avLst/>
          </a:prstGeom>
        </p:spPr>
        <p:txBody>
          <a:bodyPr wrap="square">
            <a:spAutoFit/>
          </a:bodyPr>
          <a:p>
            <a:r>
              <a:rPr lang="en-US" altLang="zh-CN" sz="1600">
                <a:solidFill>
                  <a:schemeClr val="bg1"/>
                </a:solidFill>
              </a:rPr>
              <a:t>Sombra inferior 1: Corta</a:t>
            </a:r>
            <a:endParaRPr lang="en-US" altLang="zh-CN" sz="1600">
              <a:solidFill>
                <a:schemeClr val="bg1"/>
              </a:solidFill>
            </a:endParaRPr>
          </a:p>
          <a:p>
            <a:r>
              <a:rPr lang="en-US" altLang="zh-CN" sz="1600">
                <a:solidFill>
                  <a:schemeClr val="bg1"/>
                </a:solidFill>
              </a:rPr>
              <a:t>Sombra inferior 2: Corta</a:t>
            </a:r>
            <a:endParaRPr lang="en-US" altLang="zh-CN"/>
          </a:p>
        </p:txBody>
      </p:sp>
      <p:sp>
        <p:nvSpPr>
          <p:cNvPr id="6" name="文本框 5"/>
          <p:cNvSpPr txBox="1"/>
          <p:nvPr/>
        </p:nvSpPr>
        <p:spPr>
          <a:xfrm>
            <a:off x="6490335" y="4001135"/>
            <a:ext cx="3597275" cy="325120"/>
          </a:xfrm>
          <a:prstGeom prst="rect">
            <a:avLst/>
          </a:prstGeom>
        </p:spPr>
        <p:txBody>
          <a:bodyPr>
            <a:noAutofit/>
          </a:bodyPr>
          <a:p>
            <a:r>
              <a:rPr lang="en-US" altLang="zh-CN" sz="1600">
                <a:solidFill>
                  <a:schemeClr val="bg1"/>
                </a:solidFill>
              </a:rPr>
              <a:t>Tendencia: Fin de la tendencia bajista</a:t>
            </a:r>
            <a:endParaRPr lang="en-US" altLang="zh-CN"/>
          </a:p>
        </p:txBody>
      </p:sp>
      <p:sp>
        <p:nvSpPr>
          <p:cNvPr id="7" name="文本框 6"/>
          <p:cNvSpPr txBox="1"/>
          <p:nvPr/>
        </p:nvSpPr>
        <p:spPr>
          <a:xfrm>
            <a:off x="6490335" y="4745990"/>
            <a:ext cx="3409315" cy="543560"/>
          </a:xfrm>
          <a:prstGeom prst="rect">
            <a:avLst/>
          </a:prstGeom>
        </p:spPr>
        <p:txBody>
          <a:bodyPr>
            <a:noAutofit/>
          </a:bodyPr>
          <a:p>
            <a:r>
              <a:rPr lang="en-US" altLang="zh-CN" sz="1400">
                <a:solidFill>
                  <a:schemeClr val="bg1"/>
                </a:solidFill>
              </a:rPr>
              <a:t>Movimiento: Si la próxima vela supera la altura de la vela larga, se puede comprar</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box 372"/>
          <p:cNvSpPr/>
          <p:nvPr/>
        </p:nvSpPr>
        <p:spPr>
          <a:xfrm>
            <a:off x="64222" y="1785918"/>
            <a:ext cx="4195445" cy="3394709"/>
          </a:xfrm>
          <a:prstGeom prst="rect">
            <a:avLst/>
          </a:prstGeom>
          <a:noFill/>
          <a:ln w="0" cap="flat">
            <a:noFill/>
            <a:prstDash val="solid"/>
            <a:miter lim="0"/>
          </a:ln>
        </p:spPr>
        <p:txBody>
          <a:bodyPr vert="horz" wrap="square" lIns="0" tIns="0" rIns="0" bIns="0"/>
          <a:lstStyle/>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Velas cortadas</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Es una formación de reversión desde el fondo compuesta por dos velas</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primero se observa una vela roja. luego, una vela verde se abre con un vacío hacia abajo y cierra en la mitad superior del cuerpo de la primera vela. la segunda vela no cierra por encima del cuerpo de la primera vela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se mueve dentro de una tendencia bajista. sin embargo, los compradores potenciales creen que los precios ya no bajarán más y consideran que es el momento de entrar en nuevas posiciones de compra</a:t>
            </a:r>
            <a:endParaRPr lang="en-US" altLang="zh-CN">
              <a:latin typeface="Calibri" panose="020F0502020204030204"/>
              <a:ea typeface="Calibri" panose="020F0502020204030204"/>
              <a:cs typeface="Calibri" panose="020F0502020204030204"/>
            </a:endParaRPr>
          </a:p>
        </p:txBody>
      </p:sp>
      <p:grpSp>
        <p:nvGrpSpPr>
          <p:cNvPr id="30" name="group 30"/>
          <p:cNvGrpSpPr/>
          <p:nvPr/>
        </p:nvGrpSpPr>
        <p:grpSpPr>
          <a:xfrm rot="21600000">
            <a:off x="6375777" y="1798601"/>
            <a:ext cx="3840155" cy="2797211"/>
            <a:chOff x="0" y="0"/>
            <a:chExt cx="3840155" cy="2797211"/>
          </a:xfrm>
        </p:grpSpPr>
        <p:pic>
          <p:nvPicPr>
            <p:cNvPr id="374" name="picture 374"/>
            <p:cNvPicPr>
              <a:picLocks noChangeAspect="1"/>
            </p:cNvPicPr>
            <p:nvPr/>
          </p:nvPicPr>
          <p:blipFill>
            <a:blip r:embed="rId1"/>
            <a:stretch>
              <a:fillRect/>
            </a:stretch>
          </p:blipFill>
          <p:spPr>
            <a:xfrm rot="21600000">
              <a:off x="0" y="0"/>
              <a:ext cx="3840155" cy="2797211"/>
            </a:xfrm>
            <a:prstGeom prst="rect">
              <a:avLst/>
            </a:prstGeom>
          </p:spPr>
        </p:pic>
        <p:sp>
          <p:nvSpPr>
            <p:cNvPr id="376" name="textbox 376"/>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1500" dirty="0">
                <a:latin typeface="Calibri" panose="020F0502020204030204"/>
                <a:ea typeface="Calibri" panose="020F0502020204030204"/>
                <a:cs typeface="Calibri" panose="020F0502020204030204"/>
              </a:endParaRPr>
            </a:p>
          </p:txBody>
        </p:sp>
      </p:grpSp>
      <p:graphicFrame>
        <p:nvGraphicFramePr>
          <p:cNvPr id="378" name="table 378"/>
          <p:cNvGraphicFramePr>
            <a:graphicFrameLocks noGrp="1"/>
          </p:cNvGraphicFramePr>
          <p:nvPr/>
        </p:nvGraphicFramePr>
        <p:xfrm>
          <a:off x="4445" y="1049655"/>
          <a:ext cx="7819390" cy="610235"/>
        </p:xfrm>
        <a:graphic>
          <a:graphicData uri="http://schemas.openxmlformats.org/drawingml/2006/table">
            <a:tbl>
              <a:tblPr>
                <a:solidFill>
                  <a:srgbClr val="FFC000"/>
                </a:solidFill>
              </a:tblPr>
              <a:tblGrid>
                <a:gridCol w="7819390"/>
              </a:tblGrid>
              <a:tr h="610234">
                <a:tc>
                  <a:txBody>
                    <a:bodyPr/>
                    <a:lstStyle/>
                    <a:p>
                      <a:pPr algn="l" rtl="0" eaLnBrk="0">
                        <a:lnSpc>
                          <a:spcPct val="146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32" name="group 32"/>
          <p:cNvGrpSpPr/>
          <p:nvPr/>
        </p:nvGrpSpPr>
        <p:grpSpPr>
          <a:xfrm rot="21600000">
            <a:off x="6375777" y="4665736"/>
            <a:ext cx="3840155" cy="746425"/>
            <a:chOff x="0" y="0"/>
            <a:chExt cx="3840155" cy="746425"/>
          </a:xfrm>
        </p:grpSpPr>
        <p:pic>
          <p:nvPicPr>
            <p:cNvPr id="380" name="picture 380"/>
            <p:cNvPicPr>
              <a:picLocks noChangeAspect="1"/>
            </p:cNvPicPr>
            <p:nvPr/>
          </p:nvPicPr>
          <p:blipFill>
            <a:blip r:embed="rId2"/>
            <a:stretch>
              <a:fillRect/>
            </a:stretch>
          </p:blipFill>
          <p:spPr>
            <a:xfrm rot="21600000">
              <a:off x="0" y="0"/>
              <a:ext cx="3840155" cy="746425"/>
            </a:xfrm>
            <a:prstGeom prst="rect">
              <a:avLst/>
            </a:prstGeom>
          </p:spPr>
        </p:pic>
        <p:sp>
          <p:nvSpPr>
            <p:cNvPr id="382" name="textbox 382"/>
            <p:cNvSpPr/>
            <p:nvPr/>
          </p:nvSpPr>
          <p:spPr>
            <a:xfrm>
              <a:off x="-12700" y="-12700"/>
              <a:ext cx="3865879" cy="816610"/>
            </a:xfrm>
            <a:prstGeom prst="rect">
              <a:avLst/>
            </a:prstGeom>
            <a:noFill/>
            <a:ln w="0" cap="flat">
              <a:noFill/>
              <a:prstDash val="solid"/>
              <a:miter lim="0"/>
            </a:ln>
          </p:spPr>
          <p:txBody>
            <a:bodyPr vert="horz" wrap="square" lIns="0" tIns="0" rIns="0" bIns="0"/>
            <a:lstStyle/>
            <a:p>
              <a:pPr algn="l" rtl="0" eaLnBrk="0">
                <a:lnSpc>
                  <a:spcPct val="126000"/>
                </a:lnSpc>
              </a:pPr>
              <a:endParaRPr sz="1500" dirty="0">
                <a:latin typeface="Calibri" panose="020F0502020204030204"/>
                <a:ea typeface="Calibri" panose="020F0502020204030204"/>
                <a:cs typeface="Calibri" panose="020F0502020204030204"/>
              </a:endParaRPr>
            </a:p>
          </p:txBody>
        </p:sp>
      </p:grpSp>
      <p:pic>
        <p:nvPicPr>
          <p:cNvPr id="384" name="picture 384"/>
          <p:cNvPicPr>
            <a:picLocks noChangeAspect="1"/>
          </p:cNvPicPr>
          <p:nvPr/>
        </p:nvPicPr>
        <p:blipFill>
          <a:blip r:embed="rId3"/>
          <a:stretch>
            <a:fillRect/>
          </a:stretch>
        </p:blipFill>
        <p:spPr>
          <a:xfrm rot="21600000">
            <a:off x="4626229" y="2358390"/>
            <a:ext cx="1368043" cy="1916811"/>
          </a:xfrm>
          <a:prstGeom prst="rect">
            <a:avLst/>
          </a:prstGeom>
        </p:spPr>
      </p:pic>
      <p:sp>
        <p:nvSpPr>
          <p:cNvPr id="386" name="textbox 386"/>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388" name="table 388"/>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56000"/>
                        </a:lnSpc>
                      </a:pPr>
                      <a:r>
                        <a:rPr lang="en-US" altLang="zh-CN" sz="1900" dirty="0">
                          <a:solidFill>
                            <a:schemeClr val="bg1"/>
                          </a:solidFill>
                          <a:latin typeface="Calibri" panose="020F0502020204030204"/>
                          <a:ea typeface="Calibri" panose="020F0502020204030204"/>
                          <a:cs typeface="Calibri" panose="020F0502020204030204"/>
                        </a:rPr>
                        <a:t> </a:t>
                      </a:r>
                      <a:r>
                        <a:rPr lang="en-US" altLang="zh-CN" sz="2000" dirty="0">
                          <a:solidFill>
                            <a:schemeClr val="bg1"/>
                          </a:solidFill>
                          <a:latin typeface="Calibri" panose="020F0502020204030204"/>
                          <a:ea typeface="Calibri" panose="020F0502020204030204"/>
                          <a:cs typeface="Calibri" panose="020F0502020204030204"/>
                        </a:rPr>
                        <a:t>Vela alcista</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390" name="textbox 390"/>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34" name="group 34"/>
          <p:cNvGrpSpPr/>
          <p:nvPr/>
        </p:nvGrpSpPr>
        <p:grpSpPr>
          <a:xfrm rot="21600000">
            <a:off x="5393987" y="4532854"/>
            <a:ext cx="336188" cy="443215"/>
            <a:chOff x="0" y="0"/>
            <a:chExt cx="336188" cy="443215"/>
          </a:xfrm>
        </p:grpSpPr>
        <p:pic>
          <p:nvPicPr>
            <p:cNvPr id="392" name="picture 392"/>
            <p:cNvPicPr>
              <a:picLocks noChangeAspect="1"/>
            </p:cNvPicPr>
            <p:nvPr/>
          </p:nvPicPr>
          <p:blipFill>
            <a:blip r:embed="rId4"/>
            <a:stretch>
              <a:fillRect/>
            </a:stretch>
          </p:blipFill>
          <p:spPr>
            <a:xfrm rot="21600000">
              <a:off x="0" y="0"/>
              <a:ext cx="336188" cy="443215"/>
            </a:xfrm>
            <a:prstGeom prst="rect">
              <a:avLst/>
            </a:prstGeom>
          </p:spPr>
        </p:pic>
        <p:sp>
          <p:nvSpPr>
            <p:cNvPr id="394" name="textbox 394"/>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7635"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36" name="group 36"/>
          <p:cNvGrpSpPr/>
          <p:nvPr/>
        </p:nvGrpSpPr>
        <p:grpSpPr>
          <a:xfrm rot="21600000">
            <a:off x="4924595" y="4532854"/>
            <a:ext cx="323736" cy="443215"/>
            <a:chOff x="0" y="0"/>
            <a:chExt cx="323736" cy="443215"/>
          </a:xfrm>
        </p:grpSpPr>
        <p:pic>
          <p:nvPicPr>
            <p:cNvPr id="396" name="picture 396"/>
            <p:cNvPicPr>
              <a:picLocks noChangeAspect="1"/>
            </p:cNvPicPr>
            <p:nvPr/>
          </p:nvPicPr>
          <p:blipFill>
            <a:blip r:embed="rId5"/>
            <a:stretch>
              <a:fillRect/>
            </a:stretch>
          </p:blipFill>
          <p:spPr>
            <a:xfrm rot="21600000">
              <a:off x="0" y="0"/>
              <a:ext cx="323736" cy="443215"/>
            </a:xfrm>
            <a:prstGeom prst="rect">
              <a:avLst/>
            </a:prstGeom>
          </p:spPr>
        </p:pic>
        <p:sp>
          <p:nvSpPr>
            <p:cNvPr id="398" name="textbox 398"/>
            <p:cNvSpPr/>
            <p:nvPr/>
          </p:nvSpPr>
          <p:spPr>
            <a:xfrm>
              <a:off x="-12700" y="-12700"/>
              <a:ext cx="349250" cy="527050"/>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34620"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400" name="path 40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402" name="textbox 402"/>
          <p:cNvSpPr/>
          <p:nvPr/>
        </p:nvSpPr>
        <p:spPr>
          <a:xfrm>
            <a:off x="9621693" y="5537685"/>
            <a:ext cx="177800" cy="167004"/>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20" dirty="0">
                <a:solidFill>
                  <a:srgbClr val="898989">
                    <a:alpha val="100000"/>
                  </a:srgbClr>
                </a:solidFill>
                <a:latin typeface="Calibri" panose="020F0502020204030204"/>
                <a:ea typeface="Calibri" panose="020F0502020204030204"/>
                <a:cs typeface="Calibri" panose="020F0502020204030204"/>
              </a:rPr>
              <a:t>15</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6"/>
          <a:stretch>
            <a:fillRect/>
          </a:stretch>
        </p:blipFill>
        <p:spPr>
          <a:xfrm>
            <a:off x="4445" y="0"/>
            <a:ext cx="10220325" cy="981075"/>
          </a:xfrm>
          <a:prstGeom prst="rect">
            <a:avLst/>
          </a:prstGeom>
        </p:spPr>
      </p:pic>
      <p:sp>
        <p:nvSpPr>
          <p:cNvPr id="3" name="文本框 2"/>
          <p:cNvSpPr txBox="1"/>
          <p:nvPr/>
        </p:nvSpPr>
        <p:spPr>
          <a:xfrm>
            <a:off x="6473190" y="1908810"/>
            <a:ext cx="4933950" cy="583565"/>
          </a:xfrm>
          <a:prstGeom prst="rect">
            <a:avLst/>
          </a:prstGeom>
        </p:spPr>
        <p:txBody>
          <a:bodyPr wrap="square">
            <a:spAutoFit/>
          </a:bodyPr>
          <a:p>
            <a:r>
              <a:rPr lang="en-US" altLang="zh-CN" sz="1600">
                <a:solidFill>
                  <a:schemeClr val="bg1"/>
                </a:solidFill>
              </a:rPr>
              <a:t>Cuerpo 1: Rojo y largo</a:t>
            </a:r>
            <a:endParaRPr lang="en-US" altLang="zh-CN" sz="1600">
              <a:solidFill>
                <a:schemeClr val="bg1"/>
              </a:solidFill>
            </a:endParaRPr>
          </a:p>
          <a:p>
            <a:r>
              <a:rPr lang="en-US" altLang="zh-CN" sz="1600">
                <a:solidFill>
                  <a:schemeClr val="bg1"/>
                </a:solidFill>
                <a:cs typeface="Arial" panose="020B0604020202020204" pitchFamily="34" charset="0"/>
              </a:rPr>
              <a:t>Cuerpo 2: Verde y largo</a:t>
            </a:r>
            <a:endParaRPr lang="en-US" altLang="zh-CN"/>
          </a:p>
        </p:txBody>
      </p:sp>
      <p:sp>
        <p:nvSpPr>
          <p:cNvPr id="4" name="文本框 3"/>
          <p:cNvSpPr txBox="1"/>
          <p:nvPr/>
        </p:nvSpPr>
        <p:spPr>
          <a:xfrm>
            <a:off x="6473507" y="2642553"/>
            <a:ext cx="5080000" cy="583565"/>
          </a:xfrm>
          <a:prstGeom prst="rect">
            <a:avLst/>
          </a:prstGeom>
        </p:spPr>
        <p:txBody>
          <a:bodyPr>
            <a:spAutoFit/>
          </a:bodyPr>
          <a:p>
            <a:r>
              <a:rPr lang="en-US" altLang="zh-CN" sz="1600">
                <a:solidFill>
                  <a:schemeClr val="bg1"/>
                </a:solidFill>
              </a:rPr>
              <a:t>Sombra superior 1: Corta</a:t>
            </a:r>
            <a:endParaRPr lang="en-US" altLang="zh-CN" sz="1600">
              <a:solidFill>
                <a:schemeClr val="bg1"/>
              </a:solidFill>
            </a:endParaRPr>
          </a:p>
          <a:p>
            <a:r>
              <a:rPr lang="en-US" altLang="zh-CN" sz="1600">
                <a:solidFill>
                  <a:schemeClr val="bg1"/>
                </a:solidFill>
              </a:rPr>
              <a:t>Sombra superior 2: Corta</a:t>
            </a:r>
            <a:endParaRPr lang="en-US" altLang="zh-CN" sz="1600">
              <a:solidFill>
                <a:schemeClr val="bg1"/>
              </a:solidFill>
            </a:endParaRPr>
          </a:p>
        </p:txBody>
      </p:sp>
      <p:sp>
        <p:nvSpPr>
          <p:cNvPr id="6" name="文本框 5"/>
          <p:cNvSpPr txBox="1"/>
          <p:nvPr/>
        </p:nvSpPr>
        <p:spPr>
          <a:xfrm>
            <a:off x="6472555" y="3298190"/>
            <a:ext cx="4983480" cy="566420"/>
          </a:xfrm>
          <a:prstGeom prst="rect">
            <a:avLst/>
          </a:prstGeom>
        </p:spPr>
        <p:txBody>
          <a:bodyPr wrap="square">
            <a:noAutofit/>
          </a:bodyPr>
          <a:p>
            <a:r>
              <a:rPr lang="en-US" altLang="zh-CN" sz="1600">
                <a:solidFill>
                  <a:schemeClr val="bg1"/>
                </a:solidFill>
              </a:rPr>
              <a:t>Sombra inferior 1: Corta</a:t>
            </a:r>
            <a:endParaRPr lang="en-US" altLang="zh-CN" sz="1600">
              <a:solidFill>
                <a:schemeClr val="bg1"/>
              </a:solidFill>
            </a:endParaRPr>
          </a:p>
          <a:p>
            <a:r>
              <a:rPr lang="en-US" altLang="zh-CN" sz="1600">
                <a:solidFill>
                  <a:schemeClr val="bg1"/>
                </a:solidFill>
              </a:rPr>
              <a:t>Sombra inferior 2: Corta</a:t>
            </a:r>
            <a:endParaRPr lang="en-US" altLang="zh-CN" sz="1600">
              <a:solidFill>
                <a:schemeClr val="bg1"/>
              </a:solidFill>
            </a:endParaRPr>
          </a:p>
        </p:txBody>
      </p:sp>
      <p:sp>
        <p:nvSpPr>
          <p:cNvPr id="7" name="文本框 6"/>
          <p:cNvSpPr txBox="1"/>
          <p:nvPr/>
        </p:nvSpPr>
        <p:spPr>
          <a:xfrm>
            <a:off x="6473190" y="4015105"/>
            <a:ext cx="3838575" cy="505059"/>
          </a:xfrm>
          <a:prstGeom prst="rect">
            <a:avLst/>
          </a:prstGeom>
        </p:spPr>
        <p:txBody>
          <a:bodyPr wrap="square">
            <a:noAutofit/>
          </a:bodyPr>
          <a:p>
            <a:r>
              <a:rPr lang="en-US" altLang="zh-CN" sz="1600">
                <a:solidFill>
                  <a:schemeClr val="bg1"/>
                </a:solidFill>
              </a:rPr>
              <a:t>Tendencia: Fin de la tendencia bajista</a:t>
            </a:r>
            <a:endParaRPr lang="en-US" altLang="zh-CN" sz="1600">
              <a:solidFill>
                <a:schemeClr val="bg1"/>
              </a:solidFill>
            </a:endParaRPr>
          </a:p>
        </p:txBody>
      </p:sp>
      <p:sp>
        <p:nvSpPr>
          <p:cNvPr id="8" name="文本框 7"/>
          <p:cNvSpPr txBox="1"/>
          <p:nvPr/>
        </p:nvSpPr>
        <p:spPr>
          <a:xfrm>
            <a:off x="6473190" y="4787265"/>
            <a:ext cx="3503295" cy="621689"/>
          </a:xfrm>
          <a:prstGeom prst="rect">
            <a:avLst/>
          </a:prstGeom>
        </p:spPr>
        <p:txBody>
          <a:bodyPr>
            <a:noAutofit/>
          </a:bodyPr>
          <a:p>
            <a:pPr>
              <a:lnSpc>
                <a:spcPct val="80000"/>
              </a:lnSpc>
            </a:pPr>
            <a:r>
              <a:rPr lang="en-US" altLang="zh-CN" sz="1400" b="1">
                <a:solidFill>
                  <a:schemeClr val="bg1"/>
                </a:solidFill>
              </a:rPr>
              <a:t>Movimiento: Si la próxima vela supera la altura de la vela roja, se puede comprar</a:t>
            </a:r>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box 406"/>
          <p:cNvSpPr/>
          <p:nvPr/>
        </p:nvSpPr>
        <p:spPr>
          <a:xfrm>
            <a:off x="98058" y="1866671"/>
            <a:ext cx="4196715" cy="3854450"/>
          </a:xfrm>
          <a:prstGeom prst="rect">
            <a:avLst/>
          </a:prstGeom>
          <a:noFill/>
          <a:ln w="0" cap="flat">
            <a:noFill/>
            <a:prstDash val="solid"/>
            <a:miter lim="0"/>
          </a:ln>
        </p:spPr>
        <p:txBody>
          <a:bodyPr vert="horz" wrap="square" lIns="0" tIns="0" rIns="0" bIns="0"/>
          <a:lstStyle/>
          <a:p>
            <a:pPr algn="l" rtl="0" eaLnBrk="0">
              <a:lnSpc>
                <a:spcPct val="88000"/>
              </a:lnSpc>
            </a:pPr>
            <a:r>
              <a:rPr lang="en-US" altLang="zh-CN" b="1" dirty="0">
                <a:solidFill>
                  <a:schemeClr val="tx1"/>
                </a:solidFill>
                <a:latin typeface="Calibri" panose="020F0502020204030204" charset="0"/>
                <a:ea typeface="Calibri" panose="020F0502020204030204" charset="0"/>
                <a:cs typeface="Calibri" panose="020F0502020204030204" charset="0"/>
              </a:rPr>
              <a:t>Nido de paloma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consiste en una vela roja larga seguida de una segunda vela roja que se encuentra completamente dentro del cuerpo de la primera vela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sz="1300" dirty="0">
                <a:solidFill>
                  <a:schemeClr val="tx1"/>
                </a:solidFill>
                <a:latin typeface="Calibri" panose="020F0502020204030204" charset="0"/>
                <a:ea typeface="Calibri" panose="020F0502020204030204" charset="0"/>
                <a:cs typeface="Calibri" panose="020F0502020204030204" charset="0"/>
              </a:rPr>
              <a:t>primero se observa un cuerpo rojo largo. luego, aparece un cuerpo rojo más pequeño que está completamente dentro del cuerpo de la vela roja anterior</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8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es una señal de desacuerdo en el mercado. en un mercado en tendencia bajista, primero vemos fuertes ventas con una vela roja larga. sin embargo, la pequeña vela roja que sigue indica que la fuerza y el entusiasmo de los vendedores están disminuyendo, lo que sugiere una posible reversión en la tendencia</a:t>
            </a:r>
            <a:endParaRPr lang="en-US" altLang="zh-CN">
              <a:latin typeface="Calibri" panose="020F0502020204030204"/>
              <a:ea typeface="Calibri" panose="020F0502020204030204"/>
              <a:cs typeface="Calibri" panose="020F0502020204030204"/>
            </a:endParaRPr>
          </a:p>
        </p:txBody>
      </p:sp>
      <p:grpSp>
        <p:nvGrpSpPr>
          <p:cNvPr id="38" name="group 38"/>
          <p:cNvGrpSpPr/>
          <p:nvPr/>
        </p:nvGrpSpPr>
        <p:grpSpPr>
          <a:xfrm rot="21600000">
            <a:off x="6375777" y="1798601"/>
            <a:ext cx="3840155" cy="2797211"/>
            <a:chOff x="0" y="0"/>
            <a:chExt cx="3840155" cy="2797211"/>
          </a:xfrm>
        </p:grpSpPr>
        <p:pic>
          <p:nvPicPr>
            <p:cNvPr id="408" name="picture 408"/>
            <p:cNvPicPr>
              <a:picLocks noChangeAspect="1"/>
            </p:cNvPicPr>
            <p:nvPr/>
          </p:nvPicPr>
          <p:blipFill>
            <a:blip r:embed="rId1"/>
            <a:stretch>
              <a:fillRect/>
            </a:stretch>
          </p:blipFill>
          <p:spPr>
            <a:xfrm rot="21600000">
              <a:off x="0" y="0"/>
              <a:ext cx="3840155" cy="2797211"/>
            </a:xfrm>
            <a:prstGeom prst="rect">
              <a:avLst/>
            </a:prstGeom>
          </p:spPr>
        </p:pic>
        <p:sp>
          <p:nvSpPr>
            <p:cNvPr id="410" name="textbox 410"/>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1500" dirty="0">
                <a:latin typeface="Calibri" panose="020F0502020204030204"/>
                <a:ea typeface="Calibri" panose="020F0502020204030204"/>
                <a:cs typeface="Calibri" panose="020F0502020204030204"/>
              </a:endParaRPr>
            </a:p>
          </p:txBody>
        </p:sp>
      </p:grpSp>
      <p:graphicFrame>
        <p:nvGraphicFramePr>
          <p:cNvPr id="412" name="table 412"/>
          <p:cNvGraphicFramePr>
            <a:graphicFrameLocks noGrp="1"/>
          </p:cNvGraphicFramePr>
          <p:nvPr/>
        </p:nvGraphicFramePr>
        <p:xfrm>
          <a:off x="81432" y="1049578"/>
          <a:ext cx="7742555" cy="610235"/>
        </p:xfrm>
        <a:graphic>
          <a:graphicData uri="http://schemas.openxmlformats.org/drawingml/2006/table">
            <a:tbl>
              <a:tblPr>
                <a:solidFill>
                  <a:srgbClr val="FFC000"/>
                </a:solidFill>
              </a:tblPr>
              <a:tblGrid>
                <a:gridCol w="7742555"/>
              </a:tblGrid>
              <a:tr h="610234">
                <a:tc>
                  <a:txBody>
                    <a:bodyPr/>
                    <a:lstStyle/>
                    <a:p>
                      <a:pPr algn="l" rtl="0" eaLnBrk="0">
                        <a:lnSpc>
                          <a:spcPct val="166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40" name="group 40"/>
          <p:cNvGrpSpPr/>
          <p:nvPr/>
        </p:nvGrpSpPr>
        <p:grpSpPr>
          <a:xfrm rot="21600000">
            <a:off x="6375777" y="4665736"/>
            <a:ext cx="3840155" cy="746425"/>
            <a:chOff x="0" y="0"/>
            <a:chExt cx="3840155" cy="746425"/>
          </a:xfrm>
        </p:grpSpPr>
        <p:pic>
          <p:nvPicPr>
            <p:cNvPr id="414" name="picture 414"/>
            <p:cNvPicPr>
              <a:picLocks noChangeAspect="1"/>
            </p:cNvPicPr>
            <p:nvPr/>
          </p:nvPicPr>
          <p:blipFill>
            <a:blip r:embed="rId2"/>
            <a:stretch>
              <a:fillRect/>
            </a:stretch>
          </p:blipFill>
          <p:spPr>
            <a:xfrm rot="21600000">
              <a:off x="0" y="0"/>
              <a:ext cx="3840155" cy="746425"/>
            </a:xfrm>
            <a:prstGeom prst="rect">
              <a:avLst/>
            </a:prstGeom>
          </p:spPr>
        </p:pic>
        <p:sp>
          <p:nvSpPr>
            <p:cNvPr id="416" name="textbox 416"/>
            <p:cNvSpPr/>
            <p:nvPr/>
          </p:nvSpPr>
          <p:spPr>
            <a:xfrm>
              <a:off x="-12700" y="-12700"/>
              <a:ext cx="3865879" cy="816610"/>
            </a:xfrm>
            <a:prstGeom prst="rect">
              <a:avLst/>
            </a:prstGeom>
            <a:noFill/>
            <a:ln w="0" cap="flat">
              <a:noFill/>
              <a:prstDash val="solid"/>
              <a:miter lim="0"/>
            </a:ln>
          </p:spPr>
          <p:txBody>
            <a:bodyPr vert="horz" wrap="square" lIns="0" tIns="0" rIns="0" bIns="0"/>
            <a:lstStyle/>
            <a:p>
              <a:pPr algn="l" rtl="0" eaLnBrk="0">
                <a:lnSpc>
                  <a:spcPct val="126000"/>
                </a:lnSpc>
              </a:pPr>
              <a:endParaRPr sz="1500" dirty="0">
                <a:latin typeface="Calibri" panose="020F0502020204030204"/>
                <a:ea typeface="Calibri" panose="020F0502020204030204"/>
                <a:cs typeface="Calibri" panose="020F0502020204030204"/>
              </a:endParaRPr>
            </a:p>
          </p:txBody>
        </p:sp>
      </p:grpSp>
      <p:sp>
        <p:nvSpPr>
          <p:cNvPr id="418" name="textbox 418"/>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420" name="table 42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6000"/>
                        </a:lnSpc>
                      </a:pPr>
                      <a:r>
                        <a:rPr lang="en-US" altLang="zh-CN" sz="2000" dirty="0">
                          <a:solidFill>
                            <a:schemeClr val="bg1"/>
                          </a:solidFill>
                          <a:latin typeface="Calibri" panose="020F0502020204030204"/>
                          <a:ea typeface="Calibri" panose="020F0502020204030204"/>
                          <a:cs typeface="Calibri" panose="020F0502020204030204"/>
                        </a:rPr>
                        <a:t>Vela alcista</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422" name="picture 422"/>
          <p:cNvPicPr>
            <a:picLocks noChangeAspect="1"/>
          </p:cNvPicPr>
          <p:nvPr/>
        </p:nvPicPr>
        <p:blipFill>
          <a:blip r:embed="rId3"/>
          <a:stretch>
            <a:fillRect/>
          </a:stretch>
        </p:blipFill>
        <p:spPr>
          <a:xfrm rot="21600000">
            <a:off x="4908111" y="2358390"/>
            <a:ext cx="349134" cy="1773508"/>
          </a:xfrm>
          <a:prstGeom prst="rect">
            <a:avLst/>
          </a:prstGeom>
        </p:spPr>
      </p:pic>
      <p:pic>
        <p:nvPicPr>
          <p:cNvPr id="424" name="picture 424"/>
          <p:cNvPicPr>
            <a:picLocks noChangeAspect="1"/>
          </p:cNvPicPr>
          <p:nvPr/>
        </p:nvPicPr>
        <p:blipFill>
          <a:blip r:embed="rId4"/>
          <a:stretch>
            <a:fillRect/>
          </a:stretch>
        </p:blipFill>
        <p:spPr>
          <a:xfrm rot="21600000">
            <a:off x="5391634" y="2628900"/>
            <a:ext cx="326690" cy="1222516"/>
          </a:xfrm>
          <a:prstGeom prst="rect">
            <a:avLst/>
          </a:prstGeom>
        </p:spPr>
      </p:pic>
      <p:sp>
        <p:nvSpPr>
          <p:cNvPr id="426" name="textbox 426"/>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42" name="group 42"/>
          <p:cNvGrpSpPr/>
          <p:nvPr/>
        </p:nvGrpSpPr>
        <p:grpSpPr>
          <a:xfrm rot="21600000">
            <a:off x="5393987" y="4532854"/>
            <a:ext cx="336188" cy="443215"/>
            <a:chOff x="0" y="0"/>
            <a:chExt cx="336188" cy="443215"/>
          </a:xfrm>
        </p:grpSpPr>
        <p:pic>
          <p:nvPicPr>
            <p:cNvPr id="428" name="picture 428"/>
            <p:cNvPicPr>
              <a:picLocks noChangeAspect="1"/>
            </p:cNvPicPr>
            <p:nvPr/>
          </p:nvPicPr>
          <p:blipFill>
            <a:blip r:embed="rId5"/>
            <a:stretch>
              <a:fillRect/>
            </a:stretch>
          </p:blipFill>
          <p:spPr>
            <a:xfrm rot="21600000">
              <a:off x="0" y="0"/>
              <a:ext cx="336188" cy="443215"/>
            </a:xfrm>
            <a:prstGeom prst="rect">
              <a:avLst/>
            </a:prstGeom>
          </p:spPr>
        </p:pic>
        <p:sp>
          <p:nvSpPr>
            <p:cNvPr id="430" name="textbox 430"/>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7635"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44" name="group 44"/>
          <p:cNvGrpSpPr/>
          <p:nvPr/>
        </p:nvGrpSpPr>
        <p:grpSpPr>
          <a:xfrm rot="21600000">
            <a:off x="4924595" y="4532854"/>
            <a:ext cx="323736" cy="443215"/>
            <a:chOff x="0" y="0"/>
            <a:chExt cx="323736" cy="443215"/>
          </a:xfrm>
        </p:grpSpPr>
        <p:pic>
          <p:nvPicPr>
            <p:cNvPr id="432" name="picture 432"/>
            <p:cNvPicPr>
              <a:picLocks noChangeAspect="1"/>
            </p:cNvPicPr>
            <p:nvPr/>
          </p:nvPicPr>
          <p:blipFill>
            <a:blip r:embed="rId6"/>
            <a:stretch>
              <a:fillRect/>
            </a:stretch>
          </p:blipFill>
          <p:spPr>
            <a:xfrm rot="21600000">
              <a:off x="0" y="0"/>
              <a:ext cx="323736" cy="443215"/>
            </a:xfrm>
            <a:prstGeom prst="rect">
              <a:avLst/>
            </a:prstGeom>
          </p:spPr>
        </p:pic>
        <p:sp>
          <p:nvSpPr>
            <p:cNvPr id="434" name="textbox 434"/>
            <p:cNvSpPr/>
            <p:nvPr/>
          </p:nvSpPr>
          <p:spPr>
            <a:xfrm>
              <a:off x="-12700" y="-12700"/>
              <a:ext cx="349250" cy="527050"/>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34620"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436" name="path 43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438" name="textbox 438"/>
          <p:cNvSpPr/>
          <p:nvPr/>
        </p:nvSpPr>
        <p:spPr>
          <a:xfrm>
            <a:off x="9621693" y="5536860"/>
            <a:ext cx="177800"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20" dirty="0">
                <a:solidFill>
                  <a:srgbClr val="898989">
                    <a:alpha val="100000"/>
                  </a:srgbClr>
                </a:solidFill>
                <a:latin typeface="Calibri" panose="020F0502020204030204"/>
                <a:ea typeface="Calibri" panose="020F0502020204030204"/>
                <a:cs typeface="Calibri" panose="020F0502020204030204"/>
              </a:rPr>
              <a:t>16</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
        <p:nvSpPr>
          <p:cNvPr id="2" name="文本框 1"/>
          <p:cNvSpPr txBox="1"/>
          <p:nvPr/>
        </p:nvSpPr>
        <p:spPr>
          <a:xfrm>
            <a:off x="6456045" y="1908810"/>
            <a:ext cx="4999990" cy="583565"/>
          </a:xfrm>
          <a:prstGeom prst="rect">
            <a:avLst/>
          </a:prstGeom>
        </p:spPr>
        <p:txBody>
          <a:bodyPr wrap="square">
            <a:spAutoFit/>
          </a:bodyPr>
          <a:p>
            <a:r>
              <a:rPr lang="en-US" altLang="zh-CN" sz="1600">
                <a:solidFill>
                  <a:schemeClr val="bg1"/>
                </a:solidFill>
              </a:rPr>
              <a:t>Cuerpo 1: Rojo y largo</a:t>
            </a:r>
            <a:endParaRPr lang="en-US" altLang="zh-CN" sz="1600">
              <a:solidFill>
                <a:schemeClr val="bg1"/>
              </a:solidFill>
            </a:endParaRPr>
          </a:p>
          <a:p>
            <a:r>
              <a:rPr lang="en-US" altLang="zh-CN" sz="1600">
                <a:solidFill>
                  <a:schemeClr val="bg1"/>
                </a:solidFill>
              </a:rPr>
              <a:t>Cuerpo 2: Rojo y largo</a:t>
            </a:r>
            <a:endParaRPr lang="en-US" altLang="zh-CN"/>
          </a:p>
        </p:txBody>
      </p:sp>
      <p:sp>
        <p:nvSpPr>
          <p:cNvPr id="3" name="文本框 2"/>
          <p:cNvSpPr txBox="1"/>
          <p:nvPr/>
        </p:nvSpPr>
        <p:spPr>
          <a:xfrm>
            <a:off x="6456362" y="2628583"/>
            <a:ext cx="5080000" cy="583565"/>
          </a:xfrm>
          <a:prstGeom prst="rect">
            <a:avLst/>
          </a:prstGeom>
        </p:spPr>
        <p:txBody>
          <a:bodyPr>
            <a:spAutoFit/>
          </a:bodyPr>
          <a:p>
            <a:r>
              <a:rPr lang="en-US" altLang="zh-CN" sz="1600">
                <a:solidFill>
                  <a:schemeClr val="bg1"/>
                </a:solidFill>
              </a:rPr>
              <a:t>Sombra superior 1: Corta</a:t>
            </a:r>
            <a:endParaRPr lang="en-US" altLang="zh-CN" sz="1600">
              <a:solidFill>
                <a:schemeClr val="bg1"/>
              </a:solidFill>
            </a:endParaRPr>
          </a:p>
          <a:p>
            <a:r>
              <a:rPr lang="en-US" altLang="zh-CN" sz="1600">
                <a:solidFill>
                  <a:schemeClr val="bg1"/>
                </a:solidFill>
              </a:rPr>
              <a:t>Sombra superior 2: Corta</a:t>
            </a:r>
            <a:endParaRPr lang="en-US" altLang="zh-CN"/>
          </a:p>
        </p:txBody>
      </p:sp>
      <p:sp>
        <p:nvSpPr>
          <p:cNvPr id="8" name="文本框 7"/>
          <p:cNvSpPr txBox="1"/>
          <p:nvPr/>
        </p:nvSpPr>
        <p:spPr>
          <a:xfrm>
            <a:off x="6456362" y="3306128"/>
            <a:ext cx="5080000" cy="583565"/>
          </a:xfrm>
          <a:prstGeom prst="rect">
            <a:avLst/>
          </a:prstGeom>
        </p:spPr>
        <p:txBody>
          <a:bodyPr>
            <a:spAutoFit/>
          </a:bodyPr>
          <a:p>
            <a:r>
              <a:rPr lang="en-US" altLang="zh-CN" sz="1600">
                <a:solidFill>
                  <a:schemeClr val="bg1"/>
                </a:solidFill>
              </a:rPr>
              <a:t>Sombra inferior 1: Corta</a:t>
            </a:r>
            <a:endParaRPr lang="en-US" altLang="zh-CN" sz="1600">
              <a:solidFill>
                <a:schemeClr val="bg1"/>
              </a:solidFill>
            </a:endParaRPr>
          </a:p>
          <a:p>
            <a:r>
              <a:rPr lang="en-US" altLang="zh-CN" sz="1600">
                <a:solidFill>
                  <a:schemeClr val="bg1"/>
                </a:solidFill>
              </a:rPr>
              <a:t>Sombra inferior 2: Corta</a:t>
            </a:r>
            <a:endParaRPr lang="en-US" altLang="zh-CN"/>
          </a:p>
        </p:txBody>
      </p:sp>
      <p:sp>
        <p:nvSpPr>
          <p:cNvPr id="9" name="文本框 8"/>
          <p:cNvSpPr txBox="1"/>
          <p:nvPr/>
        </p:nvSpPr>
        <p:spPr>
          <a:xfrm>
            <a:off x="6456045" y="3980180"/>
            <a:ext cx="3839845" cy="337185"/>
          </a:xfrm>
          <a:prstGeom prst="rect">
            <a:avLst/>
          </a:prstGeom>
        </p:spPr>
        <p:txBody>
          <a:bodyPr wrap="square">
            <a:spAutoFit/>
          </a:bodyPr>
          <a:p>
            <a:r>
              <a:rPr lang="en-US" altLang="zh-CN" sz="1600">
                <a:solidFill>
                  <a:schemeClr val="bg1"/>
                </a:solidFill>
              </a:rPr>
              <a:t>Tendencia: Fin de la tendencia bajista</a:t>
            </a:r>
            <a:endParaRPr lang="en-US" altLang="zh-CN"/>
          </a:p>
        </p:txBody>
      </p:sp>
      <p:sp>
        <p:nvSpPr>
          <p:cNvPr id="10" name="文本框 9"/>
          <p:cNvSpPr txBox="1"/>
          <p:nvPr/>
        </p:nvSpPr>
        <p:spPr>
          <a:xfrm>
            <a:off x="6375818" y="4735292"/>
            <a:ext cx="3614420" cy="672837"/>
          </a:xfrm>
          <a:prstGeom prst="rect">
            <a:avLst/>
          </a:prstGeom>
        </p:spPr>
        <p:txBody>
          <a:bodyPr wrap="square">
            <a:noAutofit/>
          </a:bodyPr>
          <a:p>
            <a:pPr>
              <a:lnSpc>
                <a:spcPct val="80000"/>
              </a:lnSpc>
            </a:pPr>
            <a:r>
              <a:rPr lang="en-US" altLang="zh-CN" sz="1600">
                <a:solidFill>
                  <a:schemeClr val="bg1"/>
                </a:solidFill>
              </a:rPr>
              <a:t>MMovimiento: Si la próxima vela supera la altura de la vela roja, se puede comprar</a:t>
            </a:r>
            <a:endParaRPr lang="en-US" altLang="zh-CN"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box 442"/>
          <p:cNvSpPr/>
          <p:nvPr/>
        </p:nvSpPr>
        <p:spPr>
          <a:xfrm>
            <a:off x="98058" y="1879244"/>
            <a:ext cx="4304665" cy="3415029"/>
          </a:xfrm>
          <a:prstGeom prst="rect">
            <a:avLst/>
          </a:prstGeom>
          <a:noFill/>
          <a:ln w="0" cap="flat">
            <a:noFill/>
            <a:prstDash val="solid"/>
            <a:miter lim="0"/>
          </a:ln>
        </p:spPr>
        <p:txBody>
          <a:bodyPr vert="horz" wrap="square" lIns="0" tIns="0" rIns="0" bIns="0"/>
          <a:lstStyle/>
          <a:p>
            <a:pPr algn="l" rtl="0" eaLnBrk="0">
              <a:lnSpc>
                <a:spcPct val="77000"/>
              </a:lnSpc>
            </a:pPr>
            <a:r>
              <a:rPr lang="en-US" altLang="zh-CN" b="1" dirty="0">
                <a:solidFill>
                  <a:schemeClr val="tx1"/>
                </a:solidFill>
                <a:latin typeface="Calibri" panose="020F0502020204030204" charset="0"/>
                <a:ea typeface="Calibri" panose="020F0502020204030204" charset="0"/>
                <a:cs typeface="Calibri" panose="020F0502020204030204" charset="0"/>
              </a:rPr>
              <a:t>Tres soldados verdes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Es una formación que expresa una fuerte reversión</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se observan tres velas verdes consecutivas de tamaño normal o largo</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Cada vela se abre dentro del cuerpo de la vela anterior.</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Las velas cierran sucesivamente por encima de la vela anterior y en niveles más altos</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primer cuerpo de la vela muestra un movimiento alcista firme</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7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ascenso continúa con cierres más altos en las siguientes dos velas. los osos ahora deben cerrar sus posiciones abiertas</a:t>
            </a:r>
            <a:endParaRPr lang="en-US" altLang="zh-CN">
              <a:latin typeface="Calibri" panose="020F0502020204030204"/>
              <a:ea typeface="Calibri" panose="020F0502020204030204"/>
              <a:cs typeface="Calibri" panose="020F0502020204030204"/>
            </a:endParaRPr>
          </a:p>
        </p:txBody>
      </p:sp>
      <p:grpSp>
        <p:nvGrpSpPr>
          <p:cNvPr id="46" name="group 46"/>
          <p:cNvGrpSpPr/>
          <p:nvPr/>
        </p:nvGrpSpPr>
        <p:grpSpPr>
          <a:xfrm rot="21600000">
            <a:off x="6369575" y="1835217"/>
            <a:ext cx="3846399" cy="2553368"/>
            <a:chOff x="0" y="0"/>
            <a:chExt cx="3846399" cy="2553368"/>
          </a:xfrm>
        </p:grpSpPr>
        <p:pic>
          <p:nvPicPr>
            <p:cNvPr id="444" name="picture 444"/>
            <p:cNvPicPr>
              <a:picLocks noChangeAspect="1"/>
            </p:cNvPicPr>
            <p:nvPr/>
          </p:nvPicPr>
          <p:blipFill>
            <a:blip r:embed="rId1"/>
            <a:stretch>
              <a:fillRect/>
            </a:stretch>
          </p:blipFill>
          <p:spPr>
            <a:xfrm rot="21600000">
              <a:off x="0" y="0"/>
              <a:ext cx="3846399" cy="2553368"/>
            </a:xfrm>
            <a:prstGeom prst="rect">
              <a:avLst/>
            </a:prstGeom>
          </p:spPr>
        </p:pic>
        <p:sp>
          <p:nvSpPr>
            <p:cNvPr id="446" name="textbox 446"/>
            <p:cNvSpPr/>
            <p:nvPr/>
          </p:nvSpPr>
          <p:spPr>
            <a:xfrm>
              <a:off x="-12700" y="-12700"/>
              <a:ext cx="3872229" cy="2622550"/>
            </a:xfrm>
            <a:prstGeom prst="rect">
              <a:avLst/>
            </a:prstGeom>
            <a:noFill/>
            <a:ln w="0" cap="flat">
              <a:noFill/>
              <a:prstDash val="solid"/>
              <a:miter lim="0"/>
            </a:ln>
          </p:spPr>
          <p:txBody>
            <a:bodyPr vert="horz" wrap="square" lIns="0" tIns="0" rIns="0" bIns="0"/>
            <a:lstStyle/>
            <a:p>
              <a:pPr algn="l" rtl="0" eaLnBrk="0">
                <a:lnSpc>
                  <a:spcPct val="152000"/>
                </a:lnSpc>
              </a:pPr>
              <a:endParaRPr sz="1500" dirty="0">
                <a:latin typeface="Calibri" panose="020F0502020204030204"/>
                <a:ea typeface="Calibri" panose="020F0502020204030204"/>
                <a:cs typeface="Calibri" panose="020F0502020204030204"/>
              </a:endParaRPr>
            </a:p>
          </p:txBody>
        </p:sp>
      </p:grpSp>
      <p:graphicFrame>
        <p:nvGraphicFramePr>
          <p:cNvPr id="448" name="table 448"/>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6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48" name="group 48"/>
          <p:cNvGrpSpPr/>
          <p:nvPr/>
        </p:nvGrpSpPr>
        <p:grpSpPr>
          <a:xfrm rot="21600000">
            <a:off x="6369575" y="4535630"/>
            <a:ext cx="3846399" cy="669526"/>
            <a:chOff x="0" y="0"/>
            <a:chExt cx="3846399" cy="669526"/>
          </a:xfrm>
        </p:grpSpPr>
        <p:pic>
          <p:nvPicPr>
            <p:cNvPr id="450" name="picture 450"/>
            <p:cNvPicPr>
              <a:picLocks noChangeAspect="1"/>
            </p:cNvPicPr>
            <p:nvPr/>
          </p:nvPicPr>
          <p:blipFill>
            <a:blip r:embed="rId2"/>
            <a:stretch>
              <a:fillRect/>
            </a:stretch>
          </p:blipFill>
          <p:spPr>
            <a:xfrm rot="21600000">
              <a:off x="0" y="0"/>
              <a:ext cx="3846399" cy="669526"/>
            </a:xfrm>
            <a:prstGeom prst="rect">
              <a:avLst/>
            </a:prstGeom>
          </p:spPr>
        </p:pic>
        <p:sp>
          <p:nvSpPr>
            <p:cNvPr id="452" name="textbox 452"/>
            <p:cNvSpPr/>
            <p:nvPr/>
          </p:nvSpPr>
          <p:spPr>
            <a:xfrm>
              <a:off x="-12700" y="-12700"/>
              <a:ext cx="3872229" cy="706755"/>
            </a:xfrm>
            <a:prstGeom prst="rect">
              <a:avLst/>
            </a:prstGeom>
            <a:noFill/>
            <a:ln w="0" cap="flat">
              <a:noFill/>
              <a:prstDash val="solid"/>
              <a:miter lim="0"/>
            </a:ln>
          </p:spPr>
          <p:txBody>
            <a:bodyPr vert="horz" wrap="square" lIns="0" tIns="0" rIns="0" bIns="0"/>
            <a:lstStyle/>
            <a:p>
              <a:pPr algn="l" rtl="0" eaLnBrk="0">
                <a:lnSpc>
                  <a:spcPct val="102000"/>
                </a:lnSpc>
              </a:pPr>
              <a:endParaRPr sz="1500" dirty="0">
                <a:latin typeface="Calibri" panose="020F0502020204030204"/>
                <a:ea typeface="Calibri" panose="020F0502020204030204"/>
                <a:cs typeface="Calibri" panose="020F0502020204030204"/>
              </a:endParaRPr>
            </a:p>
          </p:txBody>
        </p:sp>
      </p:grpSp>
      <p:sp>
        <p:nvSpPr>
          <p:cNvPr id="454" name="textbox 454"/>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456" name="table 456"/>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56000"/>
                        </a:lnSpc>
                      </a:pPr>
                      <a:r>
                        <a:rPr lang="en-US" altLang="zh-CN" sz="1900" dirty="0">
                          <a:solidFill>
                            <a:schemeClr val="bg1"/>
                          </a:solidFill>
                          <a:latin typeface="Calibri" panose="020F0502020204030204"/>
                          <a:ea typeface="Calibri" panose="020F0502020204030204"/>
                          <a:cs typeface="Calibri" panose="020F0502020204030204"/>
                        </a:rPr>
                        <a:t> </a:t>
                      </a:r>
                      <a:r>
                        <a:rPr lang="en-US" altLang="zh-CN" sz="2000" dirty="0">
                          <a:solidFill>
                            <a:schemeClr val="bg1"/>
                          </a:solidFill>
                          <a:latin typeface="Calibri" panose="020F0502020204030204"/>
                          <a:ea typeface="Calibri" panose="020F0502020204030204"/>
                          <a:cs typeface="Calibri" panose="020F0502020204030204"/>
                        </a:rPr>
                        <a:t>Vela alcista</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458" name="picture 458"/>
          <p:cNvPicPr>
            <a:picLocks noChangeAspect="1"/>
          </p:cNvPicPr>
          <p:nvPr/>
        </p:nvPicPr>
        <p:blipFill>
          <a:blip r:embed="rId3"/>
          <a:stretch>
            <a:fillRect/>
          </a:stretch>
        </p:blipFill>
        <p:spPr>
          <a:xfrm rot="21600000">
            <a:off x="5148071" y="2187829"/>
            <a:ext cx="329183" cy="1648392"/>
          </a:xfrm>
          <a:prstGeom prst="rect">
            <a:avLst/>
          </a:prstGeom>
        </p:spPr>
      </p:pic>
      <p:pic>
        <p:nvPicPr>
          <p:cNvPr id="460" name="picture 460"/>
          <p:cNvPicPr>
            <a:picLocks noChangeAspect="1"/>
          </p:cNvPicPr>
          <p:nvPr/>
        </p:nvPicPr>
        <p:blipFill>
          <a:blip r:embed="rId4"/>
          <a:stretch>
            <a:fillRect/>
          </a:stretch>
        </p:blipFill>
        <p:spPr>
          <a:xfrm rot="21600000">
            <a:off x="4678679" y="2664333"/>
            <a:ext cx="329183" cy="1647444"/>
          </a:xfrm>
          <a:prstGeom prst="rect">
            <a:avLst/>
          </a:prstGeom>
        </p:spPr>
      </p:pic>
      <p:pic>
        <p:nvPicPr>
          <p:cNvPr id="462" name="picture 462"/>
          <p:cNvPicPr>
            <a:picLocks noChangeAspect="1"/>
          </p:cNvPicPr>
          <p:nvPr/>
        </p:nvPicPr>
        <p:blipFill>
          <a:blip r:embed="rId5"/>
          <a:stretch>
            <a:fillRect/>
          </a:stretch>
        </p:blipFill>
        <p:spPr>
          <a:xfrm rot="21600000">
            <a:off x="5580888" y="1893570"/>
            <a:ext cx="329183" cy="1647063"/>
          </a:xfrm>
          <a:prstGeom prst="rect">
            <a:avLst/>
          </a:prstGeom>
        </p:spPr>
      </p:pic>
      <p:sp>
        <p:nvSpPr>
          <p:cNvPr id="464" name="textbox 464"/>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50" name="group 50"/>
          <p:cNvGrpSpPr/>
          <p:nvPr/>
        </p:nvGrpSpPr>
        <p:grpSpPr>
          <a:xfrm rot="21600000">
            <a:off x="5150665" y="4228293"/>
            <a:ext cx="337939" cy="445366"/>
            <a:chOff x="0" y="0"/>
            <a:chExt cx="337939" cy="445366"/>
          </a:xfrm>
        </p:grpSpPr>
        <p:pic>
          <p:nvPicPr>
            <p:cNvPr id="466" name="picture 466"/>
            <p:cNvPicPr>
              <a:picLocks noChangeAspect="1"/>
            </p:cNvPicPr>
            <p:nvPr/>
          </p:nvPicPr>
          <p:blipFill>
            <a:blip r:embed="rId6"/>
            <a:stretch>
              <a:fillRect/>
            </a:stretch>
          </p:blipFill>
          <p:spPr>
            <a:xfrm rot="21600000">
              <a:off x="0" y="0"/>
              <a:ext cx="337939" cy="445366"/>
            </a:xfrm>
            <a:prstGeom prst="rect">
              <a:avLst/>
            </a:prstGeom>
          </p:spPr>
        </p:pic>
        <p:sp>
          <p:nvSpPr>
            <p:cNvPr id="468" name="textbox 468"/>
            <p:cNvSpPr/>
            <p:nvPr/>
          </p:nvSpPr>
          <p:spPr>
            <a:xfrm>
              <a:off x="-12700" y="-12700"/>
              <a:ext cx="363854" cy="528955"/>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8905" algn="l" rtl="0" eaLnBrk="0">
                <a:lnSpc>
                  <a:spcPct val="76000"/>
                </a:lnSpc>
                <a:spcBef>
                  <a:spcPts val="0"/>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52" name="group 52"/>
          <p:cNvGrpSpPr/>
          <p:nvPr/>
        </p:nvGrpSpPr>
        <p:grpSpPr>
          <a:xfrm rot="21600000">
            <a:off x="4680755" y="4636725"/>
            <a:ext cx="336188" cy="445366"/>
            <a:chOff x="0" y="0"/>
            <a:chExt cx="336188" cy="445366"/>
          </a:xfrm>
        </p:grpSpPr>
        <p:pic>
          <p:nvPicPr>
            <p:cNvPr id="470" name="picture 470"/>
            <p:cNvPicPr>
              <a:picLocks noChangeAspect="1"/>
            </p:cNvPicPr>
            <p:nvPr/>
          </p:nvPicPr>
          <p:blipFill>
            <a:blip r:embed="rId7"/>
            <a:stretch>
              <a:fillRect/>
            </a:stretch>
          </p:blipFill>
          <p:spPr>
            <a:xfrm rot="21600000">
              <a:off x="0" y="0"/>
              <a:ext cx="336188" cy="445366"/>
            </a:xfrm>
            <a:prstGeom prst="rect">
              <a:avLst/>
            </a:prstGeom>
          </p:spPr>
        </p:pic>
        <p:sp>
          <p:nvSpPr>
            <p:cNvPr id="472" name="textbox 472"/>
            <p:cNvSpPr/>
            <p:nvPr/>
          </p:nvSpPr>
          <p:spPr>
            <a:xfrm>
              <a:off x="-12700" y="-12700"/>
              <a:ext cx="361950" cy="528955"/>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36525"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grpSp>
        <p:nvGrpSpPr>
          <p:cNvPr id="54" name="group 54"/>
          <p:cNvGrpSpPr/>
          <p:nvPr/>
        </p:nvGrpSpPr>
        <p:grpSpPr>
          <a:xfrm rot="21600000">
            <a:off x="5581396" y="3844991"/>
            <a:ext cx="330898" cy="439521"/>
            <a:chOff x="0" y="0"/>
            <a:chExt cx="330898" cy="439521"/>
          </a:xfrm>
        </p:grpSpPr>
        <p:pic>
          <p:nvPicPr>
            <p:cNvPr id="474" name="picture 474"/>
            <p:cNvPicPr>
              <a:picLocks noChangeAspect="1"/>
            </p:cNvPicPr>
            <p:nvPr/>
          </p:nvPicPr>
          <p:blipFill>
            <a:blip r:embed="rId8"/>
            <a:stretch>
              <a:fillRect/>
            </a:stretch>
          </p:blipFill>
          <p:spPr>
            <a:xfrm rot="21600000">
              <a:off x="0" y="0"/>
              <a:ext cx="330898" cy="439521"/>
            </a:xfrm>
            <a:prstGeom prst="rect">
              <a:avLst/>
            </a:prstGeom>
          </p:spPr>
        </p:pic>
        <p:sp>
          <p:nvSpPr>
            <p:cNvPr id="476" name="textbox 476"/>
            <p:cNvSpPr/>
            <p:nvPr/>
          </p:nvSpPr>
          <p:spPr>
            <a:xfrm>
              <a:off x="-12700" y="-12700"/>
              <a:ext cx="356870" cy="520700"/>
            </a:xfrm>
            <a:prstGeom prst="rect">
              <a:avLst/>
            </a:prstGeom>
            <a:noFill/>
            <a:ln w="0" cap="flat">
              <a:noFill/>
              <a:prstDash val="solid"/>
              <a:miter lim="0"/>
            </a:ln>
          </p:spPr>
          <p:txBody>
            <a:bodyPr vert="horz" wrap="square" lIns="0" tIns="0" rIns="0" bIns="0"/>
            <a:lstStyle/>
            <a:p>
              <a:pPr algn="l" rtl="0" eaLnBrk="0">
                <a:lnSpc>
                  <a:spcPct val="102000"/>
                </a:lnSpc>
              </a:pPr>
              <a:endParaRPr sz="9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29540"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3</a:t>
              </a:r>
              <a:endParaRPr sz="1900" dirty="0">
                <a:latin typeface="Calibri" panose="020F0502020204030204"/>
                <a:ea typeface="Calibri" panose="020F0502020204030204"/>
                <a:cs typeface="Calibri" panose="020F0502020204030204"/>
              </a:endParaRPr>
            </a:p>
          </p:txBody>
        </p:sp>
      </p:grpSp>
      <p:sp>
        <p:nvSpPr>
          <p:cNvPr id="478" name="path 478"/>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480" name="textbox 480"/>
          <p:cNvSpPr/>
          <p:nvPr/>
        </p:nvSpPr>
        <p:spPr>
          <a:xfrm>
            <a:off x="9621693" y="5537685"/>
            <a:ext cx="177800" cy="167004"/>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20" dirty="0">
                <a:solidFill>
                  <a:srgbClr val="898989">
                    <a:alpha val="100000"/>
                  </a:srgbClr>
                </a:solidFill>
                <a:latin typeface="Calibri" panose="020F0502020204030204"/>
                <a:ea typeface="Calibri" panose="020F0502020204030204"/>
                <a:cs typeface="Calibri" panose="020F0502020204030204"/>
              </a:rPr>
              <a:t>17</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9"/>
          <a:stretch>
            <a:fillRect/>
          </a:stretch>
        </p:blipFill>
        <p:spPr>
          <a:xfrm>
            <a:off x="4445" y="0"/>
            <a:ext cx="10220325" cy="981075"/>
          </a:xfrm>
          <a:prstGeom prst="rect">
            <a:avLst/>
          </a:prstGeom>
        </p:spPr>
      </p:pic>
      <p:sp>
        <p:nvSpPr>
          <p:cNvPr id="2" name="文本框 1"/>
          <p:cNvSpPr txBox="1"/>
          <p:nvPr/>
        </p:nvSpPr>
        <p:spPr>
          <a:xfrm>
            <a:off x="6483667" y="2020253"/>
            <a:ext cx="5080000" cy="337185"/>
          </a:xfrm>
          <a:prstGeom prst="rect">
            <a:avLst/>
          </a:prstGeom>
        </p:spPr>
        <p:txBody>
          <a:bodyPr>
            <a:spAutoFit/>
          </a:bodyPr>
          <a:p>
            <a:r>
              <a:rPr lang="en-US" altLang="zh-CN" sz="1600">
                <a:solidFill>
                  <a:schemeClr val="bg1"/>
                </a:solidFill>
              </a:rPr>
              <a:t>Cuerpos: Verde y largo</a:t>
            </a:r>
            <a:endParaRPr lang="en-US" altLang="zh-CN"/>
          </a:p>
        </p:txBody>
      </p:sp>
      <p:sp>
        <p:nvSpPr>
          <p:cNvPr id="3" name="文本框 2"/>
          <p:cNvSpPr txBox="1"/>
          <p:nvPr/>
        </p:nvSpPr>
        <p:spPr>
          <a:xfrm>
            <a:off x="6483350" y="2521712"/>
            <a:ext cx="3732530" cy="541079"/>
          </a:xfrm>
          <a:prstGeom prst="rect">
            <a:avLst/>
          </a:prstGeom>
        </p:spPr>
        <p:txBody>
          <a:bodyPr wrap="square">
            <a:noAutofit/>
          </a:bodyPr>
          <a:p>
            <a:pPr>
              <a:lnSpc>
                <a:spcPct val="80000"/>
              </a:lnSpc>
            </a:pPr>
            <a:r>
              <a:rPr lang="en-US" altLang="zh-CN" sz="1600">
                <a:solidFill>
                  <a:schemeClr val="bg1"/>
                </a:solidFill>
              </a:rPr>
              <a:t>Sombras superiores: Cortas o nulas</a:t>
            </a:r>
            <a:endParaRPr lang="en-US" altLang="zh-CN"/>
          </a:p>
        </p:txBody>
      </p:sp>
      <p:sp>
        <p:nvSpPr>
          <p:cNvPr id="4" name="文本框 3"/>
          <p:cNvSpPr txBox="1"/>
          <p:nvPr/>
        </p:nvSpPr>
        <p:spPr>
          <a:xfrm>
            <a:off x="6483350" y="3229610"/>
            <a:ext cx="3728720" cy="288290"/>
          </a:xfrm>
          <a:prstGeom prst="rect">
            <a:avLst/>
          </a:prstGeom>
        </p:spPr>
        <p:txBody>
          <a:bodyPr wrap="square">
            <a:spAutoFit/>
          </a:bodyPr>
          <a:p>
            <a:pPr>
              <a:lnSpc>
                <a:spcPct val="80000"/>
              </a:lnSpc>
            </a:pPr>
            <a:r>
              <a:rPr lang="en-US" altLang="zh-CN" sz="1600">
                <a:solidFill>
                  <a:schemeClr val="bg1"/>
                </a:solidFill>
              </a:rPr>
              <a:t>Sombras inferiores: Cortas o nulas</a:t>
            </a:r>
            <a:endParaRPr lang="en-US" altLang="zh-CN"/>
          </a:p>
        </p:txBody>
      </p:sp>
      <p:sp>
        <p:nvSpPr>
          <p:cNvPr id="6" name="文本框 5"/>
          <p:cNvSpPr txBox="1"/>
          <p:nvPr/>
        </p:nvSpPr>
        <p:spPr>
          <a:xfrm>
            <a:off x="6486842" y="3972243"/>
            <a:ext cx="5080000" cy="262890"/>
          </a:xfrm>
          <a:prstGeom prst="rect">
            <a:avLst/>
          </a:prstGeom>
        </p:spPr>
        <p:txBody>
          <a:bodyPr>
            <a:spAutoFit/>
          </a:bodyPr>
          <a:p>
            <a:pPr>
              <a:lnSpc>
                <a:spcPct val="70000"/>
              </a:lnSpc>
            </a:pPr>
            <a:r>
              <a:rPr lang="en-US" altLang="zh-CN" sz="1600">
                <a:solidFill>
                  <a:schemeClr val="bg1"/>
                </a:solidFill>
              </a:rPr>
              <a:t>Tendencia: Al alza</a:t>
            </a:r>
            <a:endParaRPr lang="en-US" altLang="zh-CN"/>
          </a:p>
        </p:txBody>
      </p:sp>
      <p:sp>
        <p:nvSpPr>
          <p:cNvPr id="7" name="文本框 6"/>
          <p:cNvSpPr txBox="1"/>
          <p:nvPr/>
        </p:nvSpPr>
        <p:spPr>
          <a:xfrm>
            <a:off x="6369596" y="4617372"/>
            <a:ext cx="3775075" cy="535611"/>
          </a:xfrm>
          <a:prstGeom prst="rect">
            <a:avLst/>
          </a:prstGeom>
        </p:spPr>
        <p:txBody>
          <a:bodyPr>
            <a:noAutofit/>
          </a:bodyPr>
          <a:p>
            <a:pPr>
              <a:lnSpc>
                <a:spcPct val="90000"/>
              </a:lnSpc>
            </a:pPr>
            <a:r>
              <a:rPr lang="en-US" altLang="zh-CN" sz="1400">
                <a:solidFill>
                  <a:schemeClr val="bg1"/>
                </a:solidFill>
              </a:rPr>
              <a:t>Movimiento: Si la cuarta vela supera la altura de la tercera vela, se puede comprar</a:t>
            </a:r>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box 484"/>
          <p:cNvSpPr/>
          <p:nvPr/>
        </p:nvSpPr>
        <p:spPr>
          <a:xfrm>
            <a:off x="117260" y="1771008"/>
            <a:ext cx="4664709" cy="4023995"/>
          </a:xfrm>
          <a:prstGeom prst="rect">
            <a:avLst/>
          </a:prstGeom>
          <a:noFill/>
          <a:ln w="0" cap="flat">
            <a:noFill/>
            <a:prstDash val="solid"/>
            <a:miter lim="0"/>
          </a:ln>
        </p:spPr>
        <p:txBody>
          <a:bodyPr vert="horz" wrap="square" lIns="0" tIns="0" rIns="0" bIns="0"/>
          <a:lstStyle/>
          <a:p>
            <a:pPr marL="285750" indent="-285750" algn="l" rtl="0" eaLnBrk="0">
              <a:lnSpc>
                <a:spcPct val="88000"/>
              </a:lnSpc>
              <a:buFont typeface="Arial" panose="020B0604020202020204" pitchFamily="34"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Estrella de la mañana</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lgn="l" rtl="0" eaLnBrk="0">
              <a:lnSpc>
                <a:spcPct val="88000"/>
              </a:lnSpc>
              <a:buFont typeface="Arial" panose="020B0604020202020204" pitchFamily="34" charset="0"/>
              <a:buChar char="•"/>
            </a:pP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lgn="l" rtl="0" eaLnBrk="0">
              <a:lnSpc>
                <a:spcPct val="88000"/>
              </a:lnSpc>
              <a:buFont typeface="Arial" panose="020B0604020202020204" pitchFamily="34"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Significado</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Esta formación es una señal de reversión que ocurre en el fondo de una tendencia bajista. la formación comienza con una vela roja, seguida por una vela pequeña, creando la figura de una estrella. la tercera vela es una vela verde que cierra dentro del cuerpo de la primera vela roja</a:t>
            </a:r>
            <a:endParaRPr lang="en-US" altLang="zh-CN"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endParaRPr lang="en-US" altLang="zh-CN" sz="1200" b="1"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Cómo reconocerla</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El mercado está en una tendencia bajista</a:t>
            </a:r>
            <a:endParaRPr lang="en-US" altLang="zh-CN"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primero se observa una vela roja larga, seguida por una vela pequeña, y finalmente aparece una vela verde.</a:t>
            </a:r>
            <a:endParaRPr lang="en-US" altLang="zh-CN"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gn="l" rtl="0" eaLnBrk="0">
              <a:lnSpc>
                <a:spcPct val="88000"/>
              </a:lnSpc>
              <a:buFont typeface="Arial" panose="020B0604020202020204" pitchFamily="34" charset="0"/>
              <a:buChar char="•"/>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18El mercado sigue una tendencia bajista, y la vela roja confirma la continuación de la tendencia bajista. sin embargo, la vela pequeña que aparece después de la roja indica que los osos aún están controlando el precio, pero los osos están indecisos. esto marca el inicio de una posible reversión en la tendencia hacia arriba</a:t>
            </a:r>
            <a:endParaRPr lang="en-US" altLang="zh-CN">
              <a:latin typeface="微软雅黑" panose="020B0503020204020204" charset="-122"/>
              <a:ea typeface="微软雅黑" panose="020B0503020204020204" charset="-122"/>
              <a:cs typeface="微软雅黑" panose="020B0503020204020204" charset="-122"/>
            </a:endParaRPr>
          </a:p>
        </p:txBody>
      </p:sp>
      <p:grpSp>
        <p:nvGrpSpPr>
          <p:cNvPr id="56" name="group 56"/>
          <p:cNvGrpSpPr/>
          <p:nvPr/>
        </p:nvGrpSpPr>
        <p:grpSpPr>
          <a:xfrm rot="21600000">
            <a:off x="6339144" y="1801731"/>
            <a:ext cx="3999300" cy="3980117"/>
            <a:chOff x="0" y="0"/>
            <a:chExt cx="3999300" cy="3980117"/>
          </a:xfrm>
        </p:grpSpPr>
        <p:pic>
          <p:nvPicPr>
            <p:cNvPr id="486" name="picture 486"/>
            <p:cNvPicPr>
              <a:picLocks noChangeAspect="1"/>
            </p:cNvPicPr>
            <p:nvPr/>
          </p:nvPicPr>
          <p:blipFill>
            <a:blip r:embed="rId1"/>
            <a:stretch>
              <a:fillRect/>
            </a:stretch>
          </p:blipFill>
          <p:spPr>
            <a:xfrm rot="21600000">
              <a:off x="0" y="0"/>
              <a:ext cx="3849417" cy="3909423"/>
            </a:xfrm>
            <a:prstGeom prst="rect">
              <a:avLst/>
            </a:prstGeom>
          </p:spPr>
        </p:pic>
        <p:sp>
          <p:nvSpPr>
            <p:cNvPr id="488" name="textbox 488"/>
            <p:cNvSpPr/>
            <p:nvPr/>
          </p:nvSpPr>
          <p:spPr>
            <a:xfrm>
              <a:off x="-12700" y="-12700"/>
              <a:ext cx="4025265" cy="4037965"/>
            </a:xfrm>
            <a:prstGeom prst="rect">
              <a:avLst/>
            </a:prstGeom>
            <a:noFill/>
            <a:ln w="0" cap="flat">
              <a:noFill/>
              <a:prstDash val="solid"/>
              <a:miter lim="0"/>
            </a:ln>
          </p:spPr>
          <p:txBody>
            <a:bodyPr vert="horz" wrap="square" lIns="0" tIns="0" rIns="0" bIns="0"/>
            <a:lstStyle/>
            <a:p>
              <a:pPr algn="l" rtl="0" eaLnBrk="0">
                <a:lnSpc>
                  <a:spcPct val="108000"/>
                </a:lnSpc>
              </a:pPr>
              <a:endParaRPr sz="1100" dirty="0">
                <a:latin typeface="微软雅黑" panose="020B0503020204020204" charset="-122"/>
                <a:ea typeface="微软雅黑" panose="020B0503020204020204" charset="-122"/>
                <a:cs typeface="微软雅黑" panose="020B0503020204020204" charset="-122"/>
              </a:endParaRPr>
            </a:p>
          </p:txBody>
        </p:sp>
      </p:grpSp>
      <p:graphicFrame>
        <p:nvGraphicFramePr>
          <p:cNvPr id="490" name="table 490"/>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75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Formaciones de velas alcistas</a:t>
                      </a:r>
                      <a:endParaRPr lang="en-US" altLang="zh-CN" sz="17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492" name="textbox 492"/>
          <p:cNvSpPr/>
          <p:nvPr/>
        </p:nvSpPr>
        <p:spPr>
          <a:xfrm>
            <a:off x="596745" y="202057"/>
            <a:ext cx="3533775" cy="580390"/>
          </a:xfrm>
          <a:prstGeom prst="rect">
            <a:avLst/>
          </a:prstGeom>
          <a:noFill/>
          <a:ln w="0" cap="flat">
            <a:noFill/>
            <a:prstDash val="solid"/>
            <a:miter lim="0"/>
          </a:ln>
        </p:spPr>
        <p:txBody>
          <a:bodyPr vert="horz" wrap="square" lIns="0" tIns="0" rIns="0" bIns="0"/>
          <a:lstStyle/>
          <a:p>
            <a:pPr algn="l" rtl="0" eaLnBrk="0">
              <a:lnSpc>
                <a:spcPct val="86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494" name="table 494"/>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75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 Vela alcista</a:t>
                      </a:r>
                      <a:endParaRPr lang="en-US" altLang="zh-CN" sz="17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496" name="picture 496"/>
          <p:cNvPicPr>
            <a:picLocks noChangeAspect="1"/>
          </p:cNvPicPr>
          <p:nvPr/>
        </p:nvPicPr>
        <p:blipFill>
          <a:blip r:embed="rId2"/>
          <a:stretch>
            <a:fillRect/>
          </a:stretch>
        </p:blipFill>
        <p:spPr>
          <a:xfrm rot="21600000">
            <a:off x="4978492" y="2662555"/>
            <a:ext cx="351720" cy="1645894"/>
          </a:xfrm>
          <a:prstGeom prst="rect">
            <a:avLst/>
          </a:prstGeom>
        </p:spPr>
      </p:pic>
      <p:pic>
        <p:nvPicPr>
          <p:cNvPr id="498" name="picture 498"/>
          <p:cNvPicPr>
            <a:picLocks noChangeAspect="1"/>
          </p:cNvPicPr>
          <p:nvPr/>
        </p:nvPicPr>
        <p:blipFill>
          <a:blip r:embed="rId3"/>
          <a:stretch>
            <a:fillRect/>
          </a:stretch>
        </p:blipFill>
        <p:spPr>
          <a:xfrm rot="21600000">
            <a:off x="5937227" y="2788666"/>
            <a:ext cx="326690" cy="1339973"/>
          </a:xfrm>
          <a:prstGeom prst="rect">
            <a:avLst/>
          </a:prstGeom>
        </p:spPr>
      </p:pic>
      <p:pic>
        <p:nvPicPr>
          <p:cNvPr id="500" name="picture 500"/>
          <p:cNvPicPr>
            <a:picLocks noChangeAspect="1"/>
          </p:cNvPicPr>
          <p:nvPr/>
        </p:nvPicPr>
        <p:blipFill>
          <a:blip r:embed="rId4"/>
          <a:stretch>
            <a:fillRect/>
          </a:stretch>
        </p:blipFill>
        <p:spPr>
          <a:xfrm rot="21600000">
            <a:off x="5455642" y="3810087"/>
            <a:ext cx="326690" cy="758172"/>
          </a:xfrm>
          <a:prstGeom prst="rect">
            <a:avLst/>
          </a:prstGeom>
        </p:spPr>
      </p:pic>
      <p:sp>
        <p:nvSpPr>
          <p:cNvPr id="502" name="textbox 502"/>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grpSp>
        <p:nvGrpSpPr>
          <p:cNvPr id="58" name="group 58"/>
          <p:cNvGrpSpPr/>
          <p:nvPr/>
        </p:nvGrpSpPr>
        <p:grpSpPr>
          <a:xfrm rot="21600000">
            <a:off x="5915195" y="4633677"/>
            <a:ext cx="336188" cy="445366"/>
            <a:chOff x="0" y="0"/>
            <a:chExt cx="336188" cy="445366"/>
          </a:xfrm>
        </p:grpSpPr>
        <p:pic>
          <p:nvPicPr>
            <p:cNvPr id="504" name="picture 504"/>
            <p:cNvPicPr>
              <a:picLocks noChangeAspect="1"/>
            </p:cNvPicPr>
            <p:nvPr/>
          </p:nvPicPr>
          <p:blipFill>
            <a:blip r:embed="rId5"/>
            <a:stretch>
              <a:fillRect/>
            </a:stretch>
          </p:blipFill>
          <p:spPr>
            <a:xfrm rot="21600000">
              <a:off x="0" y="0"/>
              <a:ext cx="336188" cy="445366"/>
            </a:xfrm>
            <a:prstGeom prst="rect">
              <a:avLst/>
            </a:prstGeom>
          </p:spPr>
        </p:pic>
        <p:sp>
          <p:nvSpPr>
            <p:cNvPr id="506" name="textbox 506"/>
            <p:cNvSpPr/>
            <p:nvPr/>
          </p:nvSpPr>
          <p:spPr>
            <a:xfrm>
              <a:off x="-12700" y="-12700"/>
              <a:ext cx="361950" cy="52578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26365" algn="l" rtl="0" eaLnBrk="0">
                <a:lnSpc>
                  <a:spcPct val="76000"/>
                </a:lnSpc>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60" name="group 60"/>
          <p:cNvGrpSpPr/>
          <p:nvPr/>
        </p:nvGrpSpPr>
        <p:grpSpPr>
          <a:xfrm rot="21600000">
            <a:off x="5457995" y="4636486"/>
            <a:ext cx="336188" cy="443215"/>
            <a:chOff x="0" y="0"/>
            <a:chExt cx="336188" cy="443215"/>
          </a:xfrm>
        </p:grpSpPr>
        <p:pic>
          <p:nvPicPr>
            <p:cNvPr id="508" name="picture 508"/>
            <p:cNvPicPr>
              <a:picLocks noChangeAspect="1"/>
            </p:cNvPicPr>
            <p:nvPr/>
          </p:nvPicPr>
          <p:blipFill>
            <a:blip r:embed="rId6"/>
            <a:stretch>
              <a:fillRect/>
            </a:stretch>
          </p:blipFill>
          <p:spPr>
            <a:xfrm rot="21600000">
              <a:off x="0" y="0"/>
              <a:ext cx="336188" cy="443215"/>
            </a:xfrm>
            <a:prstGeom prst="rect">
              <a:avLst/>
            </a:prstGeom>
          </p:spPr>
        </p:pic>
        <p:sp>
          <p:nvSpPr>
            <p:cNvPr id="510" name="textbox 510"/>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7000" algn="l" rtl="0" eaLnBrk="0">
                <a:lnSpc>
                  <a:spcPct val="76000"/>
                </a:lnSpc>
                <a:spcBef>
                  <a:spcPts val="5"/>
                </a:spcBef>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62" name="group 62"/>
          <p:cNvGrpSpPr/>
          <p:nvPr/>
        </p:nvGrpSpPr>
        <p:grpSpPr>
          <a:xfrm rot="21600000">
            <a:off x="4983988" y="4636486"/>
            <a:ext cx="330898" cy="443215"/>
            <a:chOff x="0" y="0"/>
            <a:chExt cx="330898" cy="443215"/>
          </a:xfrm>
        </p:grpSpPr>
        <p:pic>
          <p:nvPicPr>
            <p:cNvPr id="512" name="picture 512"/>
            <p:cNvPicPr>
              <a:picLocks noChangeAspect="1"/>
            </p:cNvPicPr>
            <p:nvPr/>
          </p:nvPicPr>
          <p:blipFill>
            <a:blip r:embed="rId7"/>
            <a:stretch>
              <a:fillRect/>
            </a:stretch>
          </p:blipFill>
          <p:spPr>
            <a:xfrm rot="21600000">
              <a:off x="0" y="0"/>
              <a:ext cx="330898" cy="443215"/>
            </a:xfrm>
            <a:prstGeom prst="rect">
              <a:avLst/>
            </a:prstGeom>
          </p:spPr>
        </p:pic>
        <p:sp>
          <p:nvSpPr>
            <p:cNvPr id="514" name="textbox 514"/>
            <p:cNvSpPr/>
            <p:nvPr/>
          </p:nvSpPr>
          <p:spPr>
            <a:xfrm>
              <a:off x="-12700" y="-12700"/>
              <a:ext cx="35687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8430" algn="l" rtl="0" eaLnBrk="0">
                <a:lnSpc>
                  <a:spcPct val="76000"/>
                </a:lnSpc>
                <a:spcBef>
                  <a:spcPts val="5"/>
                </a:spcBef>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sz="1900" dirty="0">
                <a:latin typeface="微软雅黑" panose="020B0503020204020204" charset="-122"/>
                <a:ea typeface="微软雅黑" panose="020B0503020204020204" charset="-122"/>
                <a:cs typeface="微软雅黑" panose="020B0503020204020204" charset="-122"/>
              </a:endParaRPr>
            </a:p>
          </p:txBody>
        </p:sp>
      </p:grpSp>
      <p:sp>
        <p:nvSpPr>
          <p:cNvPr id="516" name="path 51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pic>
        <p:nvPicPr>
          <p:cNvPr id="5" name="图片 4"/>
          <p:cNvPicPr>
            <a:picLocks noChangeAspect="1"/>
          </p:cNvPicPr>
          <p:nvPr/>
        </p:nvPicPr>
        <p:blipFill>
          <a:blip r:embed="rId8"/>
          <a:stretch>
            <a:fillRect/>
          </a:stretch>
        </p:blipFill>
        <p:spPr>
          <a:xfrm>
            <a:off x="4445" y="0"/>
            <a:ext cx="10220325" cy="981075"/>
          </a:xfrm>
          <a:prstGeom prst="rect">
            <a:avLst/>
          </a:prstGeom>
        </p:spPr>
      </p:pic>
      <p:sp>
        <p:nvSpPr>
          <p:cNvPr id="2" name="文本框 1"/>
          <p:cNvSpPr txBox="1"/>
          <p:nvPr/>
        </p:nvSpPr>
        <p:spPr>
          <a:xfrm>
            <a:off x="6514147" y="1926908"/>
            <a:ext cx="5080000" cy="829945"/>
          </a:xfrm>
          <a:prstGeom prst="rect">
            <a:avLst/>
          </a:prstGeom>
        </p:spPr>
        <p:txBody>
          <a:bodyPr>
            <a:spAutoFit/>
          </a:bodyPr>
          <a:p>
            <a:r>
              <a:rPr lang="en-US" altLang="zh-CN" sz="1600">
                <a:solidFill>
                  <a:schemeClr val="bg1"/>
                </a:solidFill>
              </a:rPr>
              <a:t>Cuerpo 1: Rojo y largo</a:t>
            </a:r>
            <a:endParaRPr lang="en-US" altLang="zh-CN" sz="1600">
              <a:solidFill>
                <a:schemeClr val="bg1"/>
              </a:solidFill>
            </a:endParaRPr>
          </a:p>
          <a:p>
            <a:r>
              <a:rPr lang="en-US" altLang="zh-CN" sz="1600">
                <a:solidFill>
                  <a:schemeClr val="bg1"/>
                </a:solidFill>
              </a:rPr>
              <a:t>Cuerpo 2: Verde y pequeño</a:t>
            </a:r>
            <a:endParaRPr lang="en-US" altLang="zh-CN" sz="1600">
              <a:solidFill>
                <a:schemeClr val="bg1"/>
              </a:solidFill>
            </a:endParaRPr>
          </a:p>
          <a:p>
            <a:r>
              <a:rPr lang="en-US" altLang="zh-CN" sz="1600">
                <a:solidFill>
                  <a:schemeClr val="bg1"/>
                </a:solidFill>
              </a:rPr>
              <a:t>Cuerpo 3: Verde y largo</a:t>
            </a:r>
            <a:endParaRPr lang="en-US" altLang="zh-CN"/>
          </a:p>
        </p:txBody>
      </p:sp>
      <p:sp>
        <p:nvSpPr>
          <p:cNvPr id="3" name="文本框 2"/>
          <p:cNvSpPr txBox="1"/>
          <p:nvPr/>
        </p:nvSpPr>
        <p:spPr>
          <a:xfrm>
            <a:off x="6372278" y="2917766"/>
            <a:ext cx="3792167" cy="725288"/>
          </a:xfrm>
          <a:prstGeom prst="rect">
            <a:avLst/>
          </a:prstGeom>
        </p:spPr>
        <p:txBody>
          <a:bodyPr>
            <a:noAutofit/>
          </a:bodyPr>
          <a:p>
            <a:pPr>
              <a:lnSpc>
                <a:spcPct val="90000"/>
              </a:lnSpc>
            </a:pPr>
            <a:r>
              <a:rPr lang="en-US" altLang="zh-CN" sz="1600">
                <a:solidFill>
                  <a:schemeClr val="bg1"/>
                </a:solidFill>
              </a:rPr>
              <a:t>Sombra superior 1 y 2: Corta</a:t>
            </a:r>
            <a:endParaRPr lang="en-US" altLang="zh-CN" sz="1600">
              <a:solidFill>
                <a:schemeClr val="bg1"/>
              </a:solidFill>
            </a:endParaRPr>
          </a:p>
          <a:p>
            <a:pPr>
              <a:lnSpc>
                <a:spcPct val="90000"/>
              </a:lnSpc>
            </a:pPr>
            <a:r>
              <a:rPr lang="en-US" altLang="zh-CN" sz="1600">
                <a:solidFill>
                  <a:schemeClr val="bg1"/>
                </a:solidFill>
              </a:rPr>
              <a:t>Sombra superior 3: Corta o nula</a:t>
            </a:r>
            <a:endParaRPr lang="en-US" altLang="zh-CN"/>
          </a:p>
        </p:txBody>
      </p:sp>
      <p:sp>
        <p:nvSpPr>
          <p:cNvPr id="4" name="文本框 3"/>
          <p:cNvSpPr txBox="1"/>
          <p:nvPr/>
        </p:nvSpPr>
        <p:spPr>
          <a:xfrm>
            <a:off x="6514096" y="3807962"/>
            <a:ext cx="3535231" cy="393873"/>
          </a:xfrm>
          <a:prstGeom prst="rect">
            <a:avLst/>
          </a:prstGeom>
        </p:spPr>
        <p:txBody>
          <a:bodyPr wrap="square">
            <a:noAutofit/>
          </a:bodyPr>
          <a:p>
            <a:r>
              <a:rPr lang="en-US" altLang="zh-CN">
                <a:solidFill>
                  <a:srgbClr val="FFFFFF"/>
                </a:solidFill>
              </a:rPr>
              <a:t>Sombra inferior 1, 2 y 3: Corta</a:t>
            </a:r>
            <a:endParaRPr lang="en-US" altLang="zh-CN">
              <a:solidFill>
                <a:srgbClr val="FFFFFF"/>
              </a:solidFill>
            </a:endParaRPr>
          </a:p>
        </p:txBody>
      </p:sp>
      <p:sp>
        <p:nvSpPr>
          <p:cNvPr id="6" name="文本框 5"/>
          <p:cNvSpPr txBox="1"/>
          <p:nvPr/>
        </p:nvSpPr>
        <p:spPr>
          <a:xfrm>
            <a:off x="6513195" y="4309110"/>
            <a:ext cx="3536168" cy="339090"/>
          </a:xfrm>
          <a:prstGeom prst="rect">
            <a:avLst/>
          </a:prstGeom>
        </p:spPr>
        <p:txBody>
          <a:bodyPr wrap="square">
            <a:noAutofit/>
          </a:bodyPr>
          <a:p>
            <a:r>
              <a:rPr lang="en-US" altLang="zh-CN" sz="1600">
                <a:solidFill>
                  <a:schemeClr val="bg1"/>
                </a:solidFill>
              </a:rPr>
              <a:t>Tendencia: Al alza</a:t>
            </a:r>
            <a:endParaRPr lang="en-US" altLang="zh-CN"/>
          </a:p>
        </p:txBody>
      </p:sp>
      <p:sp>
        <p:nvSpPr>
          <p:cNvPr id="7" name="文本框 6"/>
          <p:cNvSpPr txBox="1"/>
          <p:nvPr/>
        </p:nvSpPr>
        <p:spPr>
          <a:xfrm>
            <a:off x="6372225" y="4760595"/>
            <a:ext cx="3841750" cy="950543"/>
          </a:xfrm>
          <a:prstGeom prst="rect">
            <a:avLst/>
          </a:prstGeom>
        </p:spPr>
        <p:txBody>
          <a:bodyPr>
            <a:noAutofit/>
          </a:bodyPr>
          <a:p>
            <a:r>
              <a:rPr lang="en-US" altLang="zh-CN" sz="1600">
                <a:solidFill>
                  <a:schemeClr val="bg1"/>
                </a:solidFill>
              </a:rPr>
              <a:t>Movimiento: Si la próxima vela supera la altura de la tercera vela, se puede comprar</a:t>
            </a:r>
            <a:endParaRPr lang="en-US" altLang="zh-CN" sz="13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 name="picture 520"/>
          <p:cNvPicPr>
            <a:picLocks noChangeAspect="1"/>
          </p:cNvPicPr>
          <p:nvPr/>
        </p:nvPicPr>
        <p:blipFill>
          <a:blip r:embed="rId1"/>
          <a:stretch>
            <a:fillRect/>
          </a:stretch>
        </p:blipFill>
        <p:spPr>
          <a:xfrm rot="21600000">
            <a:off x="0" y="0"/>
            <a:ext cx="10405871" cy="2709671"/>
          </a:xfrm>
          <a:prstGeom prst="rect">
            <a:avLst/>
          </a:prstGeom>
        </p:spPr>
      </p:pic>
      <p:sp>
        <p:nvSpPr>
          <p:cNvPr id="522" name="textbox 522"/>
          <p:cNvSpPr/>
          <p:nvPr/>
        </p:nvSpPr>
        <p:spPr>
          <a:xfrm>
            <a:off x="210417" y="400079"/>
            <a:ext cx="8446134" cy="2011679"/>
          </a:xfrm>
          <a:prstGeom prst="rect">
            <a:avLst/>
          </a:prstGeom>
          <a:noFill/>
          <a:ln w="0" cap="flat">
            <a:noFill/>
            <a:prstDash val="solid"/>
            <a:miter lim="0"/>
          </a:ln>
        </p:spPr>
        <p:txBody>
          <a:bodyPr vert="horz" wrap="square" lIns="0" tIns="0" rIns="0" bIns="0"/>
          <a:lstStyle/>
          <a:p>
            <a:pPr algn="l" rtl="0" eaLnBrk="0">
              <a:lnSpc>
                <a:spcPct val="100000"/>
              </a:lnSpc>
            </a:pPr>
            <a:endParaRPr sz="100" dirty="0">
              <a:latin typeface="Arial" panose="020B0604020202020204"/>
              <a:ea typeface="Arial" panose="020B0604020202020204"/>
              <a:cs typeface="Arial" panose="020B0604020202020204"/>
            </a:endParaRPr>
          </a:p>
          <a:p>
            <a:pPr marL="17780" algn="l" rtl="0" eaLnBrk="0">
              <a:lnSpc>
                <a:spcPct val="88000"/>
              </a:lnSpc>
            </a:pPr>
            <a:endParaRPr sz="2200" dirty="0">
              <a:latin typeface="Calibri" panose="020F0502020204030204"/>
              <a:ea typeface="Calibri" panose="020F0502020204030204"/>
              <a:cs typeface="Calibri" panose="020F0502020204030204"/>
            </a:endParaRPr>
          </a:p>
        </p:txBody>
      </p:sp>
      <p:pic>
        <p:nvPicPr>
          <p:cNvPr id="524" name="picture 524"/>
          <p:cNvPicPr>
            <a:picLocks noChangeAspect="1"/>
          </p:cNvPicPr>
          <p:nvPr/>
        </p:nvPicPr>
        <p:blipFill>
          <a:blip r:embed="rId2"/>
          <a:stretch>
            <a:fillRect/>
          </a:stretch>
        </p:blipFill>
        <p:spPr>
          <a:xfrm rot="21600000">
            <a:off x="2153511" y="2694241"/>
            <a:ext cx="5328539" cy="3092830"/>
          </a:xfrm>
          <a:prstGeom prst="rect">
            <a:avLst/>
          </a:prstGeom>
        </p:spPr>
      </p:pic>
      <p:sp>
        <p:nvSpPr>
          <p:cNvPr id="526" name="textbox 526"/>
          <p:cNvSpPr/>
          <p:nvPr/>
        </p:nvSpPr>
        <p:spPr>
          <a:xfrm>
            <a:off x="6809050" y="4241247"/>
            <a:ext cx="2578100" cy="1532255"/>
          </a:xfrm>
          <a:prstGeom prst="rect">
            <a:avLst/>
          </a:prstGeom>
          <a:noFill/>
          <a:ln w="0" cap="flat">
            <a:noFill/>
            <a:prstDash val="solid"/>
            <a:miter lim="0"/>
          </a:ln>
        </p:spPr>
        <p:txBody>
          <a:bodyPr vert="horz" wrap="square" lIns="0" tIns="0" rIns="0" bIns="0"/>
          <a:lstStyle/>
          <a:p>
            <a:pPr algn="l" rtl="0" eaLnBrk="0">
              <a:lnSpc>
                <a:spcPct val="113000"/>
              </a:lnSpc>
            </a:pPr>
            <a:endParaRPr sz="1900" dirty="0">
              <a:latin typeface="Calibri" panose="020F0502020204030204"/>
              <a:ea typeface="Calibri" panose="020F0502020204030204"/>
              <a:cs typeface="Calibri" panose="020F0502020204030204"/>
            </a:endParaRPr>
          </a:p>
        </p:txBody>
      </p:sp>
      <p:sp>
        <p:nvSpPr>
          <p:cNvPr id="528" name="textbox 528"/>
          <p:cNvSpPr/>
          <p:nvPr/>
        </p:nvSpPr>
        <p:spPr>
          <a:xfrm>
            <a:off x="10076708" y="5548333"/>
            <a:ext cx="177164" cy="167639"/>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20" dirty="0">
                <a:solidFill>
                  <a:srgbClr val="898989">
                    <a:alpha val="100000"/>
                  </a:srgbClr>
                </a:solidFill>
                <a:latin typeface="Calibri" panose="020F0502020204030204"/>
                <a:ea typeface="Calibri" panose="020F0502020204030204"/>
                <a:cs typeface="Calibri" panose="020F0502020204030204"/>
              </a:rPr>
              <a:t>19</a:t>
            </a:r>
            <a:endParaRPr sz="1200" dirty="0">
              <a:latin typeface="Calibri" panose="020F0502020204030204"/>
              <a:ea typeface="Calibri" panose="020F0502020204030204"/>
              <a:cs typeface="Calibri" panose="020F0502020204030204"/>
            </a:endParaRPr>
          </a:p>
        </p:txBody>
      </p:sp>
      <p:sp>
        <p:nvSpPr>
          <p:cNvPr id="2" name="文本框 1"/>
          <p:cNvSpPr txBox="1"/>
          <p:nvPr/>
        </p:nvSpPr>
        <p:spPr>
          <a:xfrm>
            <a:off x="315277" y="231458"/>
            <a:ext cx="5080000" cy="337185"/>
          </a:xfrm>
          <a:prstGeom prst="rect">
            <a:avLst/>
          </a:prstGeom>
        </p:spPr>
        <p:txBody>
          <a:bodyPr>
            <a:spAutoFit/>
          </a:bodyPr>
          <a:p>
            <a:r>
              <a:rPr lang="en-US" altLang="zh-CN" sz="1600">
                <a:solidFill>
                  <a:schemeClr val="bg1"/>
                </a:solidFill>
              </a:rPr>
              <a:t>Mercado bajista</a:t>
            </a:r>
            <a:endParaRPr lang="en-US" altLang="zh-CN" sz="1600">
              <a:solidFill>
                <a:schemeClr val="bg1"/>
              </a:solidFill>
            </a:endParaRPr>
          </a:p>
        </p:txBody>
      </p:sp>
      <p:sp>
        <p:nvSpPr>
          <p:cNvPr id="3" name="文本框 2"/>
          <p:cNvSpPr txBox="1"/>
          <p:nvPr/>
        </p:nvSpPr>
        <p:spPr>
          <a:xfrm>
            <a:off x="2455537" y="1261712"/>
            <a:ext cx="5080000" cy="737235"/>
          </a:xfrm>
          <a:prstGeom prst="rect">
            <a:avLst/>
          </a:prstGeom>
        </p:spPr>
        <p:txBody>
          <a:bodyPr>
            <a:spAutoFit/>
          </a:bodyPr>
          <a:p>
            <a:r>
              <a:rPr lang="en-US" altLang="zh-CN" sz="1400">
                <a:solidFill>
                  <a:schemeClr val="bg1"/>
                </a:solidFill>
              </a:rPr>
              <a:t>Dentro de las herramientas de análisis técnico, la explicación de los gráficos de velas japonesas es la más confiable y popular.</a:t>
            </a:r>
            <a:endParaRPr lang="en-US" altLang="zh-CN" sz="1400">
              <a:solidFill>
                <a:schemeClr val="bg1"/>
              </a:solidFill>
            </a:endParaRPr>
          </a:p>
        </p:txBody>
      </p:sp>
      <p:pic>
        <p:nvPicPr>
          <p:cNvPr id="4" name="图片 3"/>
          <p:cNvPicPr/>
          <p:nvPr/>
        </p:nvPicPr>
        <p:blipFill>
          <a:blip r:embed="rId3"/>
          <a:stretch>
            <a:fillRect/>
          </a:stretch>
        </p:blipFill>
        <p:spPr>
          <a:xfrm>
            <a:off x="4226560" y="163195"/>
            <a:ext cx="1537970" cy="873760"/>
          </a:xfrm>
          <a:prstGeom prst="rect">
            <a:avLst/>
          </a:prstGeom>
        </p:spPr>
      </p:pic>
      <p:pic>
        <p:nvPicPr>
          <p:cNvPr id="5" name="图片 4" descr="BlackRock-logo"/>
          <p:cNvPicPr>
            <a:picLocks noChangeAspect="1"/>
          </p:cNvPicPr>
          <p:nvPr/>
        </p:nvPicPr>
        <p:blipFill>
          <a:blip r:embed="rId4"/>
          <a:stretch>
            <a:fillRect/>
          </a:stretch>
        </p:blipFill>
        <p:spPr>
          <a:xfrm>
            <a:off x="7481570" y="338455"/>
            <a:ext cx="2494280" cy="54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box 530"/>
          <p:cNvSpPr/>
          <p:nvPr/>
        </p:nvSpPr>
        <p:spPr>
          <a:xfrm>
            <a:off x="98058" y="1863129"/>
            <a:ext cx="4195445" cy="2991485"/>
          </a:xfrm>
          <a:prstGeom prst="rect">
            <a:avLst/>
          </a:prstGeom>
          <a:noFill/>
          <a:ln w="0" cap="flat">
            <a:noFill/>
            <a:prstDash val="solid"/>
            <a:miter lim="0"/>
          </a:ln>
        </p:spPr>
        <p:txBody>
          <a:bodyPr vert="horz" wrap="square" lIns="0" tIns="0" rIns="0" bIns="0"/>
          <a:lstStyle/>
          <a:p>
            <a:pPr algn="l" rtl="0" eaLnBrk="0">
              <a:lnSpc>
                <a:spcPct val="85000"/>
              </a:lnSpc>
            </a:pP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rPr>
              <a:t>Vela roja largaSignificado</a:t>
            </a:r>
            <a:endParaRPr lang="en-US" altLang="zh-CN" sz="1400"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85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Esta formación indica que ha habido una fuerte presión de venta durante el día. esta vela muestra que el precio ha bajado desde la apertura hasta el cierre, lo que refleja que los vendedores tienen el control del mercado</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85000"/>
              </a:lnSpc>
            </a:pP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rPr>
              <a:t>Cómo reconocerla</a:t>
            </a:r>
            <a:endParaRPr lang="en-US" altLang="zh-CN" sz="1400"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85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El cuerpo de la vela es rojo y largo.</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85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El cuerpo rojo debe ser más largo que las demás velas en el gráfico de precios</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indent="457200" algn="l" rtl="0" eaLnBrk="0">
              <a:lnSpc>
                <a:spcPct val="85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Las sombras son insignificantes</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indent="457200" algn="l" rtl="0" eaLnBrk="0">
              <a:lnSpc>
                <a:spcPct val="85000"/>
              </a:lnSpc>
            </a:pP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rPr>
              <a:t>Psicología</a:t>
            </a:r>
            <a:endParaRPr lang="en-US" altLang="zh-CN" sz="1400"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85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Esta vela generalmente indica el comienzo de una tendencia bajista</a:t>
            </a:r>
            <a:endParaRPr lang="en-US" altLang="zh-CN">
              <a:latin typeface="微软雅黑" panose="020B0503020204020204" charset="-122"/>
              <a:ea typeface="微软雅黑" panose="020B0503020204020204" charset="-122"/>
              <a:cs typeface="微软雅黑" panose="020B0503020204020204" charset="-122"/>
            </a:endParaRPr>
          </a:p>
        </p:txBody>
      </p:sp>
      <p:grpSp>
        <p:nvGrpSpPr>
          <p:cNvPr id="64" name="group 64"/>
          <p:cNvGrpSpPr/>
          <p:nvPr/>
        </p:nvGrpSpPr>
        <p:grpSpPr>
          <a:xfrm rot="21600000">
            <a:off x="6375777" y="1798606"/>
            <a:ext cx="3840155" cy="2797206"/>
            <a:chOff x="0" y="0"/>
            <a:chExt cx="3840155" cy="2797206"/>
          </a:xfrm>
        </p:grpSpPr>
        <p:pic>
          <p:nvPicPr>
            <p:cNvPr id="532" name="picture 532"/>
            <p:cNvPicPr>
              <a:picLocks noChangeAspect="1"/>
            </p:cNvPicPr>
            <p:nvPr/>
          </p:nvPicPr>
          <p:blipFill>
            <a:blip r:embed="rId1"/>
            <a:stretch>
              <a:fillRect/>
            </a:stretch>
          </p:blipFill>
          <p:spPr>
            <a:xfrm rot="21600000">
              <a:off x="0" y="0"/>
              <a:ext cx="3840155" cy="2797206"/>
            </a:xfrm>
            <a:prstGeom prst="rect">
              <a:avLst/>
            </a:prstGeom>
          </p:spPr>
        </p:pic>
        <p:sp>
          <p:nvSpPr>
            <p:cNvPr id="534" name="textbox 534"/>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79000"/>
                </a:lnSpc>
              </a:pPr>
              <a:endParaRPr sz="1500" dirty="0">
                <a:latin typeface="Calibri" panose="020F0502020204030204"/>
                <a:ea typeface="Calibri" panose="020F0502020204030204"/>
                <a:cs typeface="Calibri" panose="020F0502020204030204"/>
              </a:endParaRPr>
            </a:p>
          </p:txBody>
        </p:sp>
      </p:grpSp>
      <p:graphicFrame>
        <p:nvGraphicFramePr>
          <p:cNvPr id="536" name="table 536"/>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69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Formaciones de velas alcistas</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66" name="group 66"/>
          <p:cNvGrpSpPr/>
          <p:nvPr/>
        </p:nvGrpSpPr>
        <p:grpSpPr>
          <a:xfrm rot="21600000">
            <a:off x="6375777" y="4665736"/>
            <a:ext cx="3840155" cy="746425"/>
            <a:chOff x="0" y="0"/>
            <a:chExt cx="3840155" cy="746425"/>
          </a:xfrm>
        </p:grpSpPr>
        <p:pic>
          <p:nvPicPr>
            <p:cNvPr id="538" name="picture 538"/>
            <p:cNvPicPr>
              <a:picLocks noChangeAspect="1"/>
            </p:cNvPicPr>
            <p:nvPr/>
          </p:nvPicPr>
          <p:blipFill>
            <a:blip r:embed="rId2"/>
            <a:stretch>
              <a:fillRect/>
            </a:stretch>
          </p:blipFill>
          <p:spPr>
            <a:xfrm rot="21600000">
              <a:off x="0" y="0"/>
              <a:ext cx="3840155" cy="746425"/>
            </a:xfrm>
            <a:prstGeom prst="rect">
              <a:avLst/>
            </a:prstGeom>
          </p:spPr>
        </p:pic>
        <p:sp>
          <p:nvSpPr>
            <p:cNvPr id="540" name="textbox 540"/>
            <p:cNvSpPr/>
            <p:nvPr/>
          </p:nvSpPr>
          <p:spPr>
            <a:xfrm>
              <a:off x="-12700" y="-12700"/>
              <a:ext cx="3865879" cy="784225"/>
            </a:xfrm>
            <a:prstGeom prst="rect">
              <a:avLst/>
            </a:prstGeom>
            <a:noFill/>
            <a:ln w="0" cap="flat">
              <a:noFill/>
              <a:prstDash val="solid"/>
              <a:miter lim="0"/>
            </a:ln>
          </p:spPr>
          <p:txBody>
            <a:bodyPr vert="horz" wrap="square" lIns="0" tIns="0" rIns="0" bIns="0"/>
            <a:lstStyle/>
            <a:p>
              <a:pPr algn="l" rtl="0" eaLnBrk="0">
                <a:lnSpc>
                  <a:spcPct val="128000"/>
                </a:lnSpc>
              </a:pPr>
              <a:endParaRPr sz="1500" dirty="0">
                <a:latin typeface="Calibri" panose="020F0502020204030204"/>
                <a:ea typeface="Calibri" panose="020F0502020204030204"/>
                <a:cs typeface="Calibri" panose="020F0502020204030204"/>
              </a:endParaRPr>
            </a:p>
          </p:txBody>
        </p:sp>
      </p:grpSp>
      <p:sp>
        <p:nvSpPr>
          <p:cNvPr id="542" name="textbox 542"/>
          <p:cNvSpPr/>
          <p:nvPr/>
        </p:nvSpPr>
        <p:spPr>
          <a:xfrm>
            <a:off x="596745" y="202057"/>
            <a:ext cx="3534409" cy="580390"/>
          </a:xfrm>
          <a:prstGeom prst="rect">
            <a:avLst/>
          </a:prstGeom>
          <a:noFill/>
          <a:ln w="0" cap="flat">
            <a:noFill/>
            <a:prstDash val="solid"/>
            <a:miter lim="0"/>
          </a:ln>
        </p:spPr>
        <p:txBody>
          <a:bodyPr vert="horz" wrap="square" lIns="0" tIns="0" rIns="0" bIns="0"/>
          <a:lstStyle/>
          <a:p>
            <a:pPr algn="l" rtl="0" eaLnBrk="0">
              <a:lnSpc>
                <a:spcPct val="84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544" name="table 544"/>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7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Vela alcista</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546" name="picture 546"/>
          <p:cNvPicPr>
            <a:picLocks noChangeAspect="1"/>
          </p:cNvPicPr>
          <p:nvPr/>
        </p:nvPicPr>
        <p:blipFill>
          <a:blip r:embed="rId3"/>
          <a:stretch>
            <a:fillRect/>
          </a:stretch>
        </p:blipFill>
        <p:spPr>
          <a:xfrm rot="21600000">
            <a:off x="5222332" y="2387219"/>
            <a:ext cx="351720" cy="1775159"/>
          </a:xfrm>
          <a:prstGeom prst="rect">
            <a:avLst/>
          </a:prstGeom>
        </p:spPr>
      </p:pic>
      <p:sp>
        <p:nvSpPr>
          <p:cNvPr id="548" name="textbox 548"/>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sp>
        <p:nvSpPr>
          <p:cNvPr id="550" name="path 55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552" name="textbox 552"/>
          <p:cNvSpPr/>
          <p:nvPr/>
        </p:nvSpPr>
        <p:spPr>
          <a:xfrm>
            <a:off x="9616911" y="5536860"/>
            <a:ext cx="182245" cy="167639"/>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20204"/>
              <a:ea typeface="Arial" panose="020B0604020202020204"/>
              <a:cs typeface="Arial" panose="020B0604020202020204"/>
            </a:endParaRPr>
          </a:p>
          <a:p>
            <a:pPr algn="r" rtl="0" eaLnBrk="0">
              <a:lnSpc>
                <a:spcPct val="77000"/>
              </a:lnSpc>
            </a:pPr>
            <a:r>
              <a:rPr sz="1200" kern="0" spc="-50" dirty="0">
                <a:solidFill>
                  <a:srgbClr val="898989">
                    <a:alpha val="100000"/>
                  </a:srgbClr>
                </a:solidFill>
                <a:latin typeface="微软雅黑" panose="020B0503020204020204" charset="-122"/>
                <a:ea typeface="微软雅黑" panose="020B0503020204020204" charset="-122"/>
                <a:cs typeface="微软雅黑" panose="020B0503020204020204" charset="-122"/>
              </a:rPr>
              <a:t>20</a:t>
            </a:r>
            <a:endParaRPr sz="12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4445" y="0"/>
            <a:ext cx="10220325" cy="981075"/>
          </a:xfrm>
          <a:prstGeom prst="rect">
            <a:avLst/>
          </a:prstGeom>
        </p:spPr>
      </p:pic>
      <p:sp>
        <p:nvSpPr>
          <p:cNvPr id="2" name="文本框 1"/>
          <p:cNvSpPr txBox="1"/>
          <p:nvPr/>
        </p:nvSpPr>
        <p:spPr>
          <a:xfrm>
            <a:off x="6476682" y="2029778"/>
            <a:ext cx="5080000" cy="337185"/>
          </a:xfrm>
          <a:prstGeom prst="rect">
            <a:avLst/>
          </a:prstGeom>
        </p:spPr>
        <p:txBody>
          <a:bodyPr>
            <a:spAutoFit/>
          </a:bodyPr>
          <a:p>
            <a:r>
              <a:rPr lang="en-US" altLang="zh-CN" sz="1600">
                <a:solidFill>
                  <a:schemeClr val="bg1"/>
                </a:solidFill>
              </a:rPr>
              <a:t>Cuerpo: Rojo y largo</a:t>
            </a:r>
            <a:endParaRPr lang="en-US" altLang="zh-CN"/>
          </a:p>
        </p:txBody>
      </p:sp>
      <p:sp>
        <p:nvSpPr>
          <p:cNvPr id="3" name="文本框 2"/>
          <p:cNvSpPr txBox="1"/>
          <p:nvPr/>
        </p:nvSpPr>
        <p:spPr>
          <a:xfrm>
            <a:off x="6503352" y="2737168"/>
            <a:ext cx="5080000" cy="337185"/>
          </a:xfrm>
          <a:prstGeom prst="rect">
            <a:avLst/>
          </a:prstGeom>
        </p:spPr>
        <p:txBody>
          <a:bodyPr>
            <a:spAutoFit/>
          </a:bodyPr>
          <a:p>
            <a:r>
              <a:rPr lang="en-US" altLang="zh-CN" sz="1600">
                <a:solidFill>
                  <a:schemeClr val="bg1"/>
                </a:solidFill>
              </a:rPr>
              <a:t>Sombra inferior: Corta</a:t>
            </a:r>
            <a:endParaRPr lang="en-US" altLang="zh-CN"/>
          </a:p>
        </p:txBody>
      </p:sp>
      <p:sp>
        <p:nvSpPr>
          <p:cNvPr id="4" name="文本框 3"/>
          <p:cNvSpPr txBox="1"/>
          <p:nvPr/>
        </p:nvSpPr>
        <p:spPr>
          <a:xfrm>
            <a:off x="6503352" y="3415983"/>
            <a:ext cx="5080000" cy="337185"/>
          </a:xfrm>
          <a:prstGeom prst="rect">
            <a:avLst/>
          </a:prstGeom>
        </p:spPr>
        <p:txBody>
          <a:bodyPr>
            <a:spAutoFit/>
          </a:bodyPr>
          <a:p>
            <a:r>
              <a:rPr lang="en-US" altLang="zh-CN" sz="1600">
                <a:solidFill>
                  <a:schemeClr val="bg1"/>
                </a:solidFill>
              </a:rPr>
              <a:t>Sombra inferior: Corta</a:t>
            </a:r>
            <a:endParaRPr lang="en-US" altLang="zh-CN" sz="1600">
              <a:solidFill>
                <a:schemeClr val="bg1"/>
              </a:solidFill>
            </a:endParaRPr>
          </a:p>
        </p:txBody>
      </p:sp>
      <p:sp>
        <p:nvSpPr>
          <p:cNvPr id="6" name="文本框 5"/>
          <p:cNvSpPr txBox="1"/>
          <p:nvPr/>
        </p:nvSpPr>
        <p:spPr>
          <a:xfrm>
            <a:off x="6480175" y="3957955"/>
            <a:ext cx="3614420" cy="583565"/>
          </a:xfrm>
          <a:prstGeom prst="rect">
            <a:avLst/>
          </a:prstGeom>
        </p:spPr>
        <p:txBody>
          <a:bodyPr wrap="square">
            <a:spAutoFit/>
          </a:bodyPr>
          <a:p>
            <a:r>
              <a:rPr lang="en-US" altLang="zh-CN" sz="1600">
                <a:solidFill>
                  <a:schemeClr val="bg1"/>
                </a:solidFill>
              </a:rPr>
              <a:t>Tendencia: Fin de la tendencia al alza / Descenso</a:t>
            </a:r>
            <a:endParaRPr lang="en-US" altLang="zh-CN"/>
          </a:p>
        </p:txBody>
      </p:sp>
      <p:sp>
        <p:nvSpPr>
          <p:cNvPr id="7" name="文本框 6"/>
          <p:cNvSpPr txBox="1"/>
          <p:nvPr/>
        </p:nvSpPr>
        <p:spPr>
          <a:xfrm>
            <a:off x="6476365" y="4745990"/>
            <a:ext cx="3688319" cy="666171"/>
          </a:xfrm>
          <a:prstGeom prst="rect">
            <a:avLst/>
          </a:prstGeom>
        </p:spPr>
        <p:txBody>
          <a:bodyPr wrap="square">
            <a:noAutofit/>
          </a:bodyPr>
          <a:p>
            <a:r>
              <a:rPr lang="en-US" altLang="zh-CN" sz="1400">
                <a:solidFill>
                  <a:schemeClr val="bg1"/>
                </a:solidFill>
              </a:rPr>
              <a:t>Movimiento: Si la próxima vela se forma por debajo de la vela roja larga, piensa en vender.</a:t>
            </a:r>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box 556"/>
          <p:cNvSpPr/>
          <p:nvPr/>
        </p:nvSpPr>
        <p:spPr>
          <a:xfrm>
            <a:off x="143878" y="1798595"/>
            <a:ext cx="4030345" cy="3821429"/>
          </a:xfrm>
          <a:prstGeom prst="rect">
            <a:avLst/>
          </a:prstGeom>
          <a:noFill/>
          <a:ln w="0" cap="flat">
            <a:noFill/>
            <a:prstDash val="solid"/>
            <a:miter lim="0"/>
          </a:ln>
        </p:spPr>
        <p:txBody>
          <a:bodyPr vert="horz" wrap="square" lIns="0" tIns="0" rIns="0" bIns="0"/>
          <a:lstStyle/>
          <a:p>
            <a:pPr algn="l" rtl="0" eaLnBrk="0">
              <a:lnSpc>
                <a:spcPct val="79000"/>
              </a:lnSpc>
            </a:pPr>
            <a:r>
              <a:rPr lang="en-US" altLang="zh-CN" b="1" dirty="0">
                <a:solidFill>
                  <a:schemeClr val="tx1"/>
                </a:solidFill>
                <a:latin typeface="Calibri" panose="020F0502020204030204" charset="0"/>
                <a:ea typeface="Calibri" panose="020F0502020204030204" charset="0"/>
                <a:cs typeface="Calibri" panose="020F0502020204030204" charset="0"/>
              </a:rPr>
              <a:t>Estrella caída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está compuesta por un cuerpo verde seguido de un cuerpo pequeño con una larga sombra superior, similar a una formación de martillo invertido. aunque se parece a un martillo invertido, la estrella caída aparece en una tendencia alcista y es una señal de reversión a la baja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alcista.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primero se observa un cuerpo verde pequeño.</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luego, aparece una pequeña vela en la parte inferior del rango de la vela. el color del cuerpo no es importante.</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La sombra superior de la vela debe ser al menos dos veces la longitud del cuerpo. la sombra inferior (casi) no existe</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79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ocurre durante una tendencia alcista y es una señal de que pronto comenzará una tendencia bajista</a:t>
            </a:r>
            <a:endParaRPr lang="en-US" altLang="zh-CN">
              <a:latin typeface="Calibri" panose="020F0502020204030204"/>
              <a:ea typeface="Calibri" panose="020F0502020204030204"/>
              <a:cs typeface="Calibri" panose="020F0502020204030204"/>
            </a:endParaRPr>
          </a:p>
        </p:txBody>
      </p:sp>
      <p:grpSp>
        <p:nvGrpSpPr>
          <p:cNvPr id="68" name="group 68"/>
          <p:cNvGrpSpPr/>
          <p:nvPr/>
        </p:nvGrpSpPr>
        <p:grpSpPr>
          <a:xfrm rot="21600000">
            <a:off x="6375777" y="1798601"/>
            <a:ext cx="3840155" cy="2797211"/>
            <a:chOff x="0" y="0"/>
            <a:chExt cx="3840155" cy="2797211"/>
          </a:xfrm>
        </p:grpSpPr>
        <p:pic>
          <p:nvPicPr>
            <p:cNvPr id="558" name="picture 558"/>
            <p:cNvPicPr>
              <a:picLocks noChangeAspect="1"/>
            </p:cNvPicPr>
            <p:nvPr/>
          </p:nvPicPr>
          <p:blipFill>
            <a:blip r:embed="rId1"/>
            <a:stretch>
              <a:fillRect/>
            </a:stretch>
          </p:blipFill>
          <p:spPr>
            <a:xfrm rot="21600000">
              <a:off x="0" y="0"/>
              <a:ext cx="3840155" cy="2797211"/>
            </a:xfrm>
            <a:prstGeom prst="rect">
              <a:avLst/>
            </a:prstGeom>
          </p:spPr>
        </p:pic>
        <p:sp>
          <p:nvSpPr>
            <p:cNvPr id="560" name="textbox 560"/>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1500" dirty="0">
                <a:latin typeface="Calibri" panose="020F0502020204030204"/>
                <a:ea typeface="Calibri" panose="020F0502020204030204"/>
                <a:cs typeface="Calibri" panose="020F0502020204030204"/>
              </a:endParaRPr>
            </a:p>
          </p:txBody>
        </p:sp>
      </p:grpSp>
      <p:graphicFrame>
        <p:nvGraphicFramePr>
          <p:cNvPr id="562" name="table 562"/>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r>
                        <a:rPr lang="en-US" altLang="zh-CN" sz="2000" dirty="0">
                          <a:solidFill>
                            <a:schemeClr val="bg1"/>
                          </a:solidFill>
                          <a:latin typeface="Calibri" panose="020F0502020204030204"/>
                          <a:ea typeface="Calibri" panose="020F0502020204030204"/>
                          <a:cs typeface="Calibri" panose="020F0502020204030204"/>
                        </a:rPr>
                        <a:t>Formaciones de velas alcistas</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70" name="group 70"/>
          <p:cNvGrpSpPr/>
          <p:nvPr/>
        </p:nvGrpSpPr>
        <p:grpSpPr>
          <a:xfrm rot="21600000">
            <a:off x="6375777" y="4665736"/>
            <a:ext cx="3840155" cy="746425"/>
            <a:chOff x="0" y="0"/>
            <a:chExt cx="3840155" cy="746425"/>
          </a:xfrm>
        </p:grpSpPr>
        <p:pic>
          <p:nvPicPr>
            <p:cNvPr id="564" name="picture 564"/>
            <p:cNvPicPr>
              <a:picLocks noChangeAspect="1"/>
            </p:cNvPicPr>
            <p:nvPr/>
          </p:nvPicPr>
          <p:blipFill>
            <a:blip r:embed="rId2"/>
            <a:stretch>
              <a:fillRect/>
            </a:stretch>
          </p:blipFill>
          <p:spPr>
            <a:xfrm rot="21600000">
              <a:off x="0" y="0"/>
              <a:ext cx="3840155" cy="746425"/>
            </a:xfrm>
            <a:prstGeom prst="rect">
              <a:avLst/>
            </a:prstGeom>
          </p:spPr>
        </p:pic>
        <p:sp>
          <p:nvSpPr>
            <p:cNvPr id="566" name="textbox 566"/>
            <p:cNvSpPr/>
            <p:nvPr/>
          </p:nvSpPr>
          <p:spPr>
            <a:xfrm>
              <a:off x="-12700" y="-12700"/>
              <a:ext cx="3865879" cy="784225"/>
            </a:xfrm>
            <a:prstGeom prst="rect">
              <a:avLst/>
            </a:prstGeom>
            <a:noFill/>
            <a:ln w="0" cap="flat">
              <a:noFill/>
              <a:prstDash val="solid"/>
              <a:miter lim="0"/>
            </a:ln>
          </p:spPr>
          <p:txBody>
            <a:bodyPr vert="horz" wrap="square" lIns="0" tIns="0" rIns="0" bIns="0"/>
            <a:lstStyle/>
            <a:p>
              <a:pPr algn="l" rtl="0" eaLnBrk="0">
                <a:lnSpc>
                  <a:spcPct val="131000"/>
                </a:lnSpc>
              </a:pPr>
              <a:endParaRPr sz="1500" dirty="0">
                <a:latin typeface="Calibri" panose="020F0502020204030204"/>
                <a:ea typeface="Calibri" panose="020F0502020204030204"/>
                <a:cs typeface="Calibri" panose="020F0502020204030204"/>
              </a:endParaRPr>
            </a:p>
          </p:txBody>
        </p:sp>
      </p:grpSp>
      <p:sp>
        <p:nvSpPr>
          <p:cNvPr id="568" name="textbox 568"/>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570" name="table 57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r>
                        <a:rPr lang="en-US" altLang="zh-CN" sz="2000" dirty="0">
                          <a:solidFill>
                            <a:schemeClr val="bg1"/>
                          </a:solidFill>
                          <a:latin typeface="Calibri" panose="020F0502020204030204"/>
                          <a:ea typeface="Calibri" panose="020F0502020204030204"/>
                          <a:cs typeface="Calibri" panose="020F0502020204030204"/>
                        </a:rPr>
                        <a:t>Vela alcista</a:t>
                      </a:r>
                      <a:endParaRPr lang="en-US" altLang="zh-CN" sz="20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572" name="picture 572"/>
          <p:cNvPicPr>
            <a:picLocks noChangeAspect="1"/>
          </p:cNvPicPr>
          <p:nvPr/>
        </p:nvPicPr>
        <p:blipFill>
          <a:blip r:embed="rId3"/>
          <a:stretch>
            <a:fillRect/>
          </a:stretch>
        </p:blipFill>
        <p:spPr>
          <a:xfrm rot="21600000">
            <a:off x="4917255" y="2758948"/>
            <a:ext cx="349134" cy="1775025"/>
          </a:xfrm>
          <a:prstGeom prst="rect">
            <a:avLst/>
          </a:prstGeom>
        </p:spPr>
      </p:pic>
      <p:pic>
        <p:nvPicPr>
          <p:cNvPr id="574" name="picture 574"/>
          <p:cNvPicPr>
            <a:picLocks noChangeAspect="1"/>
          </p:cNvPicPr>
          <p:nvPr/>
        </p:nvPicPr>
        <p:blipFill>
          <a:blip r:embed="rId4"/>
          <a:stretch>
            <a:fillRect/>
          </a:stretch>
        </p:blipFill>
        <p:spPr>
          <a:xfrm rot="21600000">
            <a:off x="5458967" y="1887601"/>
            <a:ext cx="341375" cy="1080889"/>
          </a:xfrm>
          <a:prstGeom prst="rect">
            <a:avLst/>
          </a:prstGeom>
        </p:spPr>
      </p:pic>
      <p:sp>
        <p:nvSpPr>
          <p:cNvPr id="576" name="textbox 576"/>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72" name="group 72"/>
          <p:cNvGrpSpPr/>
          <p:nvPr/>
        </p:nvGrpSpPr>
        <p:grpSpPr>
          <a:xfrm rot="21600000">
            <a:off x="4936787" y="5017486"/>
            <a:ext cx="336188" cy="443215"/>
            <a:chOff x="0" y="0"/>
            <a:chExt cx="336188" cy="443215"/>
          </a:xfrm>
        </p:grpSpPr>
        <p:pic>
          <p:nvPicPr>
            <p:cNvPr id="578" name="picture 578"/>
            <p:cNvPicPr>
              <a:picLocks noChangeAspect="1"/>
            </p:cNvPicPr>
            <p:nvPr/>
          </p:nvPicPr>
          <p:blipFill>
            <a:blip r:embed="rId5"/>
            <a:stretch>
              <a:fillRect/>
            </a:stretch>
          </p:blipFill>
          <p:spPr>
            <a:xfrm rot="21600000">
              <a:off x="0" y="0"/>
              <a:ext cx="336188" cy="443215"/>
            </a:xfrm>
            <a:prstGeom prst="rect">
              <a:avLst/>
            </a:prstGeom>
          </p:spPr>
        </p:pic>
        <p:sp>
          <p:nvSpPr>
            <p:cNvPr id="580" name="textbox 580"/>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589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grpSp>
        <p:nvGrpSpPr>
          <p:cNvPr id="74" name="group 74"/>
          <p:cNvGrpSpPr/>
          <p:nvPr/>
        </p:nvGrpSpPr>
        <p:grpSpPr>
          <a:xfrm rot="21600000">
            <a:off x="5430563" y="5017486"/>
            <a:ext cx="336188" cy="443215"/>
            <a:chOff x="0" y="0"/>
            <a:chExt cx="336188" cy="443215"/>
          </a:xfrm>
        </p:grpSpPr>
        <p:pic>
          <p:nvPicPr>
            <p:cNvPr id="582" name="picture 582"/>
            <p:cNvPicPr>
              <a:picLocks noChangeAspect="1"/>
            </p:cNvPicPr>
            <p:nvPr/>
          </p:nvPicPr>
          <p:blipFill>
            <a:blip r:embed="rId6"/>
            <a:stretch>
              <a:fillRect/>
            </a:stretch>
          </p:blipFill>
          <p:spPr>
            <a:xfrm rot="21600000">
              <a:off x="0" y="0"/>
              <a:ext cx="336188" cy="443215"/>
            </a:xfrm>
            <a:prstGeom prst="rect">
              <a:avLst/>
            </a:prstGeom>
          </p:spPr>
        </p:pic>
        <p:sp>
          <p:nvSpPr>
            <p:cNvPr id="584" name="textbox 584"/>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8905"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sp>
        <p:nvSpPr>
          <p:cNvPr id="586" name="path 58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588" name="textbox 588"/>
          <p:cNvSpPr/>
          <p:nvPr/>
        </p:nvSpPr>
        <p:spPr>
          <a:xfrm>
            <a:off x="9616911" y="5536860"/>
            <a:ext cx="182245" cy="168275"/>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21</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
        <p:nvSpPr>
          <p:cNvPr id="2" name="文本框 1"/>
          <p:cNvSpPr txBox="1"/>
          <p:nvPr/>
        </p:nvSpPr>
        <p:spPr>
          <a:xfrm>
            <a:off x="6604000" y="1895475"/>
            <a:ext cx="2745740" cy="583565"/>
          </a:xfrm>
          <a:prstGeom prst="rect">
            <a:avLst/>
          </a:prstGeom>
        </p:spPr>
        <p:txBody>
          <a:bodyPr wrap="square">
            <a:spAutoFit/>
          </a:bodyPr>
          <a:p>
            <a:r>
              <a:rPr lang="en-US" altLang="zh-CN" sz="1600">
                <a:solidFill>
                  <a:schemeClr val="bg1"/>
                </a:solidFill>
              </a:rPr>
              <a:t>Cuerpo 1: Verde</a:t>
            </a:r>
            <a:endParaRPr lang="en-US" altLang="zh-CN" sz="1600">
              <a:solidFill>
                <a:schemeClr val="bg1"/>
              </a:solidFill>
            </a:endParaRPr>
          </a:p>
          <a:p>
            <a:r>
              <a:rPr lang="en-US" altLang="zh-CN" sz="1600">
                <a:solidFill>
                  <a:schemeClr val="bg1"/>
                </a:solidFill>
              </a:rPr>
              <a:t>Cuerpo 2: Rojo</a:t>
            </a:r>
            <a:endParaRPr lang="en-US" altLang="zh-CN"/>
          </a:p>
        </p:txBody>
      </p:sp>
      <p:sp>
        <p:nvSpPr>
          <p:cNvPr id="3" name="文本框 2"/>
          <p:cNvSpPr txBox="1"/>
          <p:nvPr/>
        </p:nvSpPr>
        <p:spPr>
          <a:xfrm>
            <a:off x="6604000" y="2643505"/>
            <a:ext cx="3524250" cy="583565"/>
          </a:xfrm>
          <a:prstGeom prst="rect">
            <a:avLst/>
          </a:prstGeom>
        </p:spPr>
        <p:txBody>
          <a:bodyPr wrap="square">
            <a:spAutoFit/>
          </a:bodyPr>
          <a:p>
            <a:r>
              <a:rPr lang="en-US" altLang="zh-CN" sz="1600">
                <a:solidFill>
                  <a:schemeClr val="bg1"/>
                </a:solidFill>
              </a:rPr>
              <a:t>Sombra superior 1: Corta</a:t>
            </a:r>
            <a:endParaRPr lang="en-US" altLang="zh-CN" sz="1600">
              <a:solidFill>
                <a:schemeClr val="bg1"/>
              </a:solidFill>
            </a:endParaRPr>
          </a:p>
          <a:p>
            <a:r>
              <a:rPr lang="en-US" altLang="zh-CN" sz="1600">
                <a:solidFill>
                  <a:schemeClr val="bg1"/>
                </a:solidFill>
              </a:rPr>
              <a:t>Sombra superior 2: Larga</a:t>
            </a:r>
            <a:endParaRPr lang="en-US" altLang="zh-CN"/>
          </a:p>
        </p:txBody>
      </p:sp>
      <p:sp>
        <p:nvSpPr>
          <p:cNvPr id="4" name="文本框 3"/>
          <p:cNvSpPr txBox="1"/>
          <p:nvPr/>
        </p:nvSpPr>
        <p:spPr>
          <a:xfrm>
            <a:off x="6551295" y="3301365"/>
            <a:ext cx="4081145" cy="469265"/>
          </a:xfrm>
          <a:prstGeom prst="rect">
            <a:avLst/>
          </a:prstGeom>
        </p:spPr>
        <p:txBody>
          <a:bodyPr wrap="square">
            <a:noAutofit/>
          </a:bodyPr>
          <a:p>
            <a:r>
              <a:rPr lang="en-US" altLang="zh-CN" sz="1550">
                <a:solidFill>
                  <a:schemeClr val="bg1"/>
                </a:solidFill>
              </a:rPr>
              <a:t>Sombra inferior 1: Corta</a:t>
            </a:r>
            <a:endParaRPr lang="en-US" altLang="zh-CN" sz="1550">
              <a:solidFill>
                <a:schemeClr val="bg1"/>
              </a:solidFill>
            </a:endParaRPr>
          </a:p>
          <a:p>
            <a:r>
              <a:rPr lang="en-US" altLang="zh-CN" sz="1550">
                <a:solidFill>
                  <a:schemeClr val="bg1"/>
                </a:solidFill>
              </a:rPr>
              <a:t>Sombra inferior 2: Nula o corta</a:t>
            </a:r>
            <a:endParaRPr lang="en-US" altLang="zh-CN"/>
          </a:p>
        </p:txBody>
      </p:sp>
      <p:sp>
        <p:nvSpPr>
          <p:cNvPr id="6" name="文本框 5"/>
          <p:cNvSpPr txBox="1"/>
          <p:nvPr/>
        </p:nvSpPr>
        <p:spPr>
          <a:xfrm>
            <a:off x="6551295" y="3962400"/>
            <a:ext cx="3756025" cy="499110"/>
          </a:xfrm>
          <a:prstGeom prst="rect">
            <a:avLst/>
          </a:prstGeom>
        </p:spPr>
        <p:txBody>
          <a:bodyPr>
            <a:noAutofit/>
          </a:bodyPr>
          <a:p>
            <a:r>
              <a:rPr lang="en-US" altLang="zh-CN" sz="1600">
                <a:solidFill>
                  <a:schemeClr val="bg1"/>
                </a:solidFill>
              </a:rPr>
              <a:t>Tendencia: Fin de la tendencia alcista / Reversión a la baja</a:t>
            </a:r>
            <a:endParaRPr lang="en-US" altLang="zh-CN"/>
          </a:p>
        </p:txBody>
      </p:sp>
      <p:sp>
        <p:nvSpPr>
          <p:cNvPr id="7" name="文本框 6"/>
          <p:cNvSpPr txBox="1"/>
          <p:nvPr/>
        </p:nvSpPr>
        <p:spPr>
          <a:xfrm>
            <a:off x="6473825" y="4745990"/>
            <a:ext cx="4017010" cy="567055"/>
          </a:xfrm>
          <a:prstGeom prst="rect">
            <a:avLst/>
          </a:prstGeom>
        </p:spPr>
        <p:txBody>
          <a:bodyPr>
            <a:noAutofit/>
          </a:bodyPr>
          <a:p>
            <a:r>
              <a:rPr lang="en-US" altLang="zh-CN" sz="1200">
                <a:solidFill>
                  <a:schemeClr val="bg1"/>
                </a:solidFill>
              </a:rPr>
              <a:t>Movimiento: Si la próxima vela es roja y el precio cae por debajo de la vela, considera vender</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extbox 592"/>
          <p:cNvSpPr/>
          <p:nvPr/>
        </p:nvSpPr>
        <p:spPr>
          <a:xfrm>
            <a:off x="97353" y="1899610"/>
            <a:ext cx="4806315" cy="3849370"/>
          </a:xfrm>
          <a:prstGeom prst="rect">
            <a:avLst/>
          </a:prstGeom>
          <a:noFill/>
          <a:ln w="0" cap="flat">
            <a:noFill/>
            <a:prstDash val="solid"/>
            <a:miter lim="0"/>
          </a:ln>
        </p:spPr>
        <p:txBody>
          <a:bodyPr vert="horz" wrap="square" lIns="0" tIns="0" rIns="0" bIns="0"/>
          <a:lstStyle/>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Agarre de cadera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que consiste en una sola vela, ocurre principalmente durante una tendencia alcista y está formada por una vela roja. el precio abre en el nivel más alto, luego comienza un movimiento en dirección contraria a la tendencia general del mercado, y este movimiento termina con un cierre cercano al valor más bajo, formando una pequeña sombra inferior en la vela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alcista.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abre en su nivel más alto con un vacío hacia arriba y cierra cerca de su valor más bajo. se observa una vela roja larga sin sombra superior</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abre a la alza dejando un vacío significativo en la dirección de la tendencia alcista. sin embargo, después de la apertura, el mercado se mueve en dirección contraria</a:t>
            </a:r>
            <a:endParaRPr lang="en-US" altLang="zh-CN">
              <a:latin typeface="Calibri" panose="020F0502020204030204"/>
              <a:ea typeface="Calibri" panose="020F0502020204030204"/>
              <a:cs typeface="Calibri" panose="020F0502020204030204"/>
            </a:endParaRPr>
          </a:p>
        </p:txBody>
      </p:sp>
      <p:grpSp>
        <p:nvGrpSpPr>
          <p:cNvPr id="76" name="group 76"/>
          <p:cNvGrpSpPr/>
          <p:nvPr/>
        </p:nvGrpSpPr>
        <p:grpSpPr>
          <a:xfrm rot="21600000">
            <a:off x="6375777" y="1798606"/>
            <a:ext cx="3840155" cy="2797206"/>
            <a:chOff x="0" y="0"/>
            <a:chExt cx="3840155" cy="2797206"/>
          </a:xfrm>
        </p:grpSpPr>
        <p:pic>
          <p:nvPicPr>
            <p:cNvPr id="594" name="picture 594"/>
            <p:cNvPicPr>
              <a:picLocks noChangeAspect="1"/>
            </p:cNvPicPr>
            <p:nvPr/>
          </p:nvPicPr>
          <p:blipFill>
            <a:blip r:embed="rId1"/>
            <a:stretch>
              <a:fillRect/>
            </a:stretch>
          </p:blipFill>
          <p:spPr>
            <a:xfrm rot="21600000">
              <a:off x="0" y="0"/>
              <a:ext cx="3840155" cy="2797206"/>
            </a:xfrm>
            <a:prstGeom prst="rect">
              <a:avLst/>
            </a:prstGeom>
          </p:spPr>
        </p:pic>
        <p:sp>
          <p:nvSpPr>
            <p:cNvPr id="596" name="textbox 596"/>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79000"/>
                </a:lnSpc>
              </a:pPr>
              <a:endParaRPr sz="1500" dirty="0">
                <a:latin typeface="Calibri" panose="020F0502020204030204"/>
                <a:ea typeface="Calibri" panose="020F0502020204030204"/>
                <a:cs typeface="Calibri" panose="020F0502020204030204"/>
              </a:endParaRPr>
            </a:p>
          </p:txBody>
        </p:sp>
      </p:grpSp>
      <p:graphicFrame>
        <p:nvGraphicFramePr>
          <p:cNvPr id="598" name="table 598"/>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r>
                        <a:rPr lang="en-US" altLang="zh-CN" sz="1900" dirty="0">
                          <a:solidFill>
                            <a:schemeClr val="bg1"/>
                          </a:solidFill>
                          <a:latin typeface="Calibri" panose="020F0502020204030204"/>
                          <a:ea typeface="Calibri" panose="020F0502020204030204"/>
                          <a:cs typeface="Calibri" panose="020F0502020204030204"/>
                        </a:rPr>
                        <a:t>Formaciones de velas alcistas</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78" name="group 78"/>
          <p:cNvGrpSpPr/>
          <p:nvPr/>
        </p:nvGrpSpPr>
        <p:grpSpPr>
          <a:xfrm rot="21600000">
            <a:off x="6375777" y="4665736"/>
            <a:ext cx="3840155" cy="746425"/>
            <a:chOff x="0" y="0"/>
            <a:chExt cx="3840155" cy="746425"/>
          </a:xfrm>
        </p:grpSpPr>
        <p:pic>
          <p:nvPicPr>
            <p:cNvPr id="600" name="picture 600"/>
            <p:cNvPicPr>
              <a:picLocks noChangeAspect="1"/>
            </p:cNvPicPr>
            <p:nvPr/>
          </p:nvPicPr>
          <p:blipFill>
            <a:blip r:embed="rId2"/>
            <a:stretch>
              <a:fillRect/>
            </a:stretch>
          </p:blipFill>
          <p:spPr>
            <a:xfrm rot="21600000">
              <a:off x="0" y="0"/>
              <a:ext cx="3840155" cy="746425"/>
            </a:xfrm>
            <a:prstGeom prst="rect">
              <a:avLst/>
            </a:prstGeom>
          </p:spPr>
        </p:pic>
        <p:sp>
          <p:nvSpPr>
            <p:cNvPr id="602" name="textbox 602"/>
            <p:cNvSpPr/>
            <p:nvPr/>
          </p:nvSpPr>
          <p:spPr>
            <a:xfrm>
              <a:off x="-12700" y="-12700"/>
              <a:ext cx="3865879" cy="784225"/>
            </a:xfrm>
            <a:prstGeom prst="rect">
              <a:avLst/>
            </a:prstGeom>
            <a:noFill/>
            <a:ln w="0" cap="flat">
              <a:noFill/>
              <a:prstDash val="solid"/>
              <a:miter lim="0"/>
            </a:ln>
          </p:spPr>
          <p:txBody>
            <a:bodyPr vert="horz" wrap="square" lIns="0" tIns="0" rIns="0" bIns="0"/>
            <a:lstStyle/>
            <a:p>
              <a:pPr algn="l" rtl="0" eaLnBrk="0">
                <a:lnSpc>
                  <a:spcPct val="133000"/>
                </a:lnSpc>
              </a:pPr>
              <a:endParaRPr sz="1500" dirty="0">
                <a:latin typeface="Calibri" panose="020F0502020204030204"/>
                <a:ea typeface="Calibri" panose="020F0502020204030204"/>
                <a:cs typeface="Calibri" panose="020F0502020204030204"/>
              </a:endParaRPr>
            </a:p>
          </p:txBody>
        </p:sp>
      </p:grpSp>
      <p:sp>
        <p:nvSpPr>
          <p:cNvPr id="604" name="textbox 604"/>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606" name="table 606"/>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solidFill>
                          <a:schemeClr val="bg1"/>
                        </a:solidFill>
                        <a:latin typeface="Arial" panose="020B0604020202020204"/>
                        <a:ea typeface="Arial" panose="020B0604020202020204"/>
                        <a:cs typeface="Arial" panose="020B0604020202020204"/>
                      </a:endParaRPr>
                    </a:p>
                    <a:p>
                      <a:pPr marL="110490" algn="l" rtl="0" eaLnBrk="0">
                        <a:lnSpc>
                          <a:spcPct val="75000"/>
                        </a:lnSpc>
                        <a:spcBef>
                          <a:spcPts val="5"/>
                        </a:spcBef>
                      </a:pPr>
                      <a:r>
                        <a:rPr lang="en-US" altLang="zh-CN" sz="1900" dirty="0">
                          <a:solidFill>
                            <a:schemeClr val="bg1"/>
                          </a:solidFill>
                          <a:latin typeface="Calibri" panose="020F0502020204030204"/>
                          <a:ea typeface="Calibri" panose="020F0502020204030204"/>
                          <a:cs typeface="Calibri" panose="020F0502020204030204"/>
                        </a:rPr>
                        <a:t>Vela alcista</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608" name="picture 608"/>
          <p:cNvPicPr>
            <a:picLocks noChangeAspect="1"/>
          </p:cNvPicPr>
          <p:nvPr/>
        </p:nvPicPr>
        <p:blipFill>
          <a:blip r:embed="rId3"/>
          <a:stretch>
            <a:fillRect/>
          </a:stretch>
        </p:blipFill>
        <p:spPr>
          <a:xfrm rot="21600000">
            <a:off x="5569915" y="2829433"/>
            <a:ext cx="46329" cy="1186537"/>
          </a:xfrm>
          <a:prstGeom prst="rect">
            <a:avLst/>
          </a:prstGeom>
        </p:spPr>
      </p:pic>
      <p:pic>
        <p:nvPicPr>
          <p:cNvPr id="610" name="picture 610"/>
          <p:cNvPicPr>
            <a:picLocks noChangeAspect="1"/>
          </p:cNvPicPr>
          <p:nvPr/>
        </p:nvPicPr>
        <p:blipFill>
          <a:blip r:embed="rId4"/>
          <a:stretch>
            <a:fillRect/>
          </a:stretch>
        </p:blipFill>
        <p:spPr>
          <a:xfrm rot="21600000">
            <a:off x="5423500" y="2554525"/>
            <a:ext cx="351720" cy="1224390"/>
          </a:xfrm>
          <a:prstGeom prst="rect">
            <a:avLst/>
          </a:prstGeom>
        </p:spPr>
      </p:pic>
      <p:sp>
        <p:nvSpPr>
          <p:cNvPr id="612" name="textbox 612"/>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614" name="path 614"/>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616" name="textbox 616"/>
          <p:cNvSpPr/>
          <p:nvPr/>
        </p:nvSpPr>
        <p:spPr>
          <a:xfrm>
            <a:off x="9616911" y="5536860"/>
            <a:ext cx="182245" cy="168275"/>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22</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5"/>
          <a:stretch>
            <a:fillRect/>
          </a:stretch>
        </p:blipFill>
        <p:spPr>
          <a:xfrm>
            <a:off x="4445" y="0"/>
            <a:ext cx="10220325" cy="981075"/>
          </a:xfrm>
          <a:prstGeom prst="rect">
            <a:avLst/>
          </a:prstGeom>
        </p:spPr>
      </p:pic>
      <p:sp>
        <p:nvSpPr>
          <p:cNvPr id="4" name="文本框 3"/>
          <p:cNvSpPr txBox="1"/>
          <p:nvPr/>
        </p:nvSpPr>
        <p:spPr>
          <a:xfrm>
            <a:off x="6700520" y="2020570"/>
            <a:ext cx="2088515" cy="427355"/>
          </a:xfrm>
          <a:prstGeom prst="rect">
            <a:avLst/>
          </a:prstGeom>
        </p:spPr>
        <p:txBody>
          <a:bodyPr wrap="square">
            <a:noAutofit/>
          </a:bodyPr>
          <a:p>
            <a:pPr indent="0">
              <a:buNone/>
            </a:pPr>
            <a:r>
              <a:rPr lang="en-US" altLang="zh-CN" sz="1400">
                <a:solidFill>
                  <a:schemeClr val="bg1"/>
                </a:solidFill>
              </a:rPr>
              <a:t>Cuerpo: Rojo</a:t>
            </a:r>
            <a:endParaRPr lang="en-US" altLang="zh-CN" sz="1400"/>
          </a:p>
        </p:txBody>
      </p:sp>
      <p:sp>
        <p:nvSpPr>
          <p:cNvPr id="6" name="文本框 5"/>
          <p:cNvSpPr txBox="1"/>
          <p:nvPr/>
        </p:nvSpPr>
        <p:spPr>
          <a:xfrm>
            <a:off x="6542417" y="2718401"/>
            <a:ext cx="3220085" cy="466725"/>
          </a:xfrm>
          <a:prstGeom prst="rect">
            <a:avLst/>
          </a:prstGeom>
        </p:spPr>
        <p:txBody>
          <a:bodyPr wrap="square">
            <a:noAutofit/>
          </a:bodyPr>
          <a:p>
            <a:pPr>
              <a:lnSpc>
                <a:spcPct val="80000"/>
              </a:lnSpc>
            </a:pPr>
            <a:r>
              <a:rPr lang="en-US" altLang="zh-CN" sz="1400">
                <a:solidFill>
                  <a:schemeClr val="bg1"/>
                </a:solidFill>
              </a:rPr>
              <a:t>Sombra superior: Nula o muy corta</a:t>
            </a:r>
            <a:endParaRPr lang="en-US" altLang="zh-CN" sz="1400"/>
          </a:p>
        </p:txBody>
      </p:sp>
      <p:sp>
        <p:nvSpPr>
          <p:cNvPr id="7" name="文本框 6"/>
          <p:cNvSpPr txBox="1"/>
          <p:nvPr/>
        </p:nvSpPr>
        <p:spPr>
          <a:xfrm>
            <a:off x="6700520" y="3429635"/>
            <a:ext cx="3210560" cy="306705"/>
          </a:xfrm>
          <a:prstGeom prst="rect">
            <a:avLst/>
          </a:prstGeom>
        </p:spPr>
        <p:txBody>
          <a:bodyPr wrap="square">
            <a:spAutoFit/>
          </a:bodyPr>
          <a:p>
            <a:pPr indent="0">
              <a:buNone/>
            </a:pPr>
            <a:r>
              <a:rPr lang="en-US" altLang="zh-CN" sz="1400">
                <a:solidFill>
                  <a:schemeClr val="bg1"/>
                </a:solidFill>
              </a:rPr>
              <a:t>Sombra inferior: Corta</a:t>
            </a:r>
            <a:endParaRPr lang="en-US" altLang="zh-CN" sz="1400"/>
          </a:p>
        </p:txBody>
      </p:sp>
      <p:sp>
        <p:nvSpPr>
          <p:cNvPr id="8" name="文本框 7"/>
          <p:cNvSpPr txBox="1"/>
          <p:nvPr/>
        </p:nvSpPr>
        <p:spPr>
          <a:xfrm>
            <a:off x="6542405" y="3970655"/>
            <a:ext cx="3433445" cy="521970"/>
          </a:xfrm>
          <a:prstGeom prst="rect">
            <a:avLst/>
          </a:prstGeom>
        </p:spPr>
        <p:txBody>
          <a:bodyPr wrap="square">
            <a:spAutoFit/>
          </a:bodyPr>
          <a:p>
            <a:r>
              <a:rPr lang="en-US" altLang="zh-CN" sz="1400">
                <a:solidFill>
                  <a:schemeClr val="bg1"/>
                </a:solidFill>
              </a:rPr>
              <a:t>Tendencia: Fin de la tendencia alcista / Bajada</a:t>
            </a:r>
            <a:endParaRPr lang="en-US" altLang="zh-CN" sz="1400"/>
          </a:p>
        </p:txBody>
      </p:sp>
      <p:sp>
        <p:nvSpPr>
          <p:cNvPr id="9" name="文本框 8"/>
          <p:cNvSpPr txBox="1"/>
          <p:nvPr/>
        </p:nvSpPr>
        <p:spPr>
          <a:xfrm>
            <a:off x="6542405" y="4745990"/>
            <a:ext cx="3673475" cy="1096010"/>
          </a:xfrm>
          <a:prstGeom prst="rect">
            <a:avLst/>
          </a:prstGeom>
        </p:spPr>
        <p:txBody>
          <a:bodyPr>
            <a:noAutofit/>
          </a:bodyPr>
          <a:p>
            <a:r>
              <a:rPr lang="en-US" altLang="zh-CN" sz="1400">
                <a:solidFill>
                  <a:schemeClr val="bg1"/>
                </a:solidFill>
              </a:rPr>
              <a:t>Movimiento: Si la próxima vela es roja y la vela cierre por debajo, considere vender</a:t>
            </a:r>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4"/>
          <p:cNvSpPr/>
          <p:nvPr/>
        </p:nvSpPr>
        <p:spPr>
          <a:xfrm>
            <a:off x="100965" y="1987550"/>
            <a:ext cx="10227945" cy="316865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marL="40640" algn="l" rtl="0" eaLnBrk="0">
              <a:lnSpc>
                <a:spcPct val="95000"/>
              </a:lnSpc>
            </a:pPr>
            <a:r>
              <a:rPr lang="en-US" altLang="zh-CN" sz="1600" dirty="0">
                <a:latin typeface="Calibri" panose="020F0502020204030204"/>
                <a:ea typeface="Calibri" panose="020F0502020204030204"/>
                <a:cs typeface="Arial" panose="020B0604020202020204" pitchFamily="34" charset="0"/>
              </a:rPr>
              <a:t>E</a:t>
            </a:r>
            <a:r>
              <a:rPr lang="en-US" altLang="zh-CN" sz="1600" dirty="0">
                <a:latin typeface="Calibri" panose="020F0502020204030204"/>
                <a:ea typeface="Calibri" panose="020F0502020204030204"/>
                <a:cs typeface="Calibri" panose="020F0502020204030204"/>
              </a:rPr>
              <a:t>ntender c</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mo utilizar e interpretar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an</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lisis t</a:t>
            </a:r>
            <a:r>
              <a:rPr lang="en-US" altLang="en-US" sz="1600" dirty="0">
                <a:latin typeface="Calibri" panose="020F0502020204030204"/>
                <a:ea typeface="Calibri" panose="020F0502020204030204"/>
                <a:cs typeface="Calibri" panose="020F0502020204030204"/>
              </a:rPr>
              <a:t>é</a:t>
            </a:r>
            <a:r>
              <a:rPr lang="en-US" altLang="zh-CN" sz="1600" dirty="0">
                <a:latin typeface="Calibri" panose="020F0502020204030204"/>
                <a:ea typeface="Calibri" panose="020F0502020204030204"/>
                <a:cs typeface="Calibri" panose="020F0502020204030204"/>
              </a:rPr>
              <a:t>cnico es de gran importancia para todos los inversores. adem</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s,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adem</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s de ser uno de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m</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s populares en uso, nos brindan una visi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muy clara. muchos inversores realizan operaciones de compra y venta utilizando solo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sin ning</a:t>
            </a:r>
            <a:r>
              <a:rPr lang="en-US" altLang="en-US" sz="1600" dirty="0">
                <a:latin typeface="Calibri" panose="020F0502020204030204"/>
                <a:ea typeface="Calibri" panose="020F0502020204030204"/>
                <a:cs typeface="Calibri" panose="020F0502020204030204"/>
              </a:rPr>
              <a:t>ú</a:t>
            </a:r>
            <a:r>
              <a:rPr lang="en-US" altLang="zh-CN" sz="1600" dirty="0">
                <a:latin typeface="Calibri" panose="020F0502020204030204"/>
                <a:ea typeface="Calibri" panose="020F0502020204030204"/>
                <a:cs typeface="Calibri" panose="020F0502020204030204"/>
              </a:rPr>
              <a:t>n indicador adicional.</a:t>
            </a:r>
            <a:br>
              <a:rPr lang="en-US" altLang="zh-CN" sz="1600" dirty="0">
                <a:latin typeface="Calibri" panose="020F0502020204030204" charset="0"/>
                <a:ea typeface="Calibri" panose="020F0502020204030204" charset="0"/>
                <a:cs typeface="Calibri" panose="020F0502020204030204" charset="0"/>
              </a:rPr>
            </a:br>
            <a:endParaRPr lang="en-US" altLang="zh-CN" sz="1600" dirty="0">
              <a:latin typeface="Calibri" panose="020F0502020204030204"/>
              <a:ea typeface="Calibri" panose="020F0502020204030204"/>
              <a:cs typeface="Calibri" panose="020F0502020204030204"/>
            </a:endParaRPr>
          </a:p>
          <a:p>
            <a:pPr marL="40640" algn="l" rtl="0" eaLnBrk="0">
              <a:lnSpc>
                <a:spcPct val="95000"/>
              </a:lnSpc>
            </a:pPr>
            <a:r>
              <a:rPr lang="en-US" altLang="zh-CN" sz="1600" dirty="0">
                <a:latin typeface="Calibri" panose="020F0502020204030204"/>
                <a:ea typeface="Calibri" panose="020F0502020204030204"/>
                <a:cs typeface="Calibri" panose="020F0502020204030204"/>
              </a:rPr>
              <a:t>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muestran los movimientos del mercado con mucho detalle. estos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relacionados con los movimientos de precios en los mercados financieros, permiten a los inversores utilizar el an</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lisis de modelos para prever los futuros movimientos de precios. despu</a:t>
            </a:r>
            <a:r>
              <a:rPr lang="en-US" altLang="en-US" sz="1600" dirty="0">
                <a:latin typeface="Calibri" panose="020F0502020204030204"/>
                <a:ea typeface="Calibri" panose="020F0502020204030204"/>
                <a:cs typeface="Calibri" panose="020F0502020204030204"/>
              </a:rPr>
              <a:t>é</a:t>
            </a:r>
            <a:r>
              <a:rPr lang="en-US" altLang="zh-CN" sz="1600" dirty="0">
                <a:latin typeface="Calibri" panose="020F0502020204030204"/>
                <a:ea typeface="Calibri" panose="020F0502020204030204"/>
                <a:cs typeface="Calibri" panose="020F0502020204030204"/>
              </a:rPr>
              <a:t>s de una breve formaci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el uso de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para hacer an</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lisis puede ayudar a los inversores a mejorar sus estrategias de trading. el an</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lisis de velas est</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 relacionado con las tendencias de reversi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y continuaci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del mercado, pero tambi</a:t>
            </a:r>
            <a:r>
              <a:rPr lang="en-US" altLang="en-US" sz="1600" dirty="0">
                <a:latin typeface="Calibri" panose="020F0502020204030204"/>
                <a:ea typeface="Calibri" panose="020F0502020204030204"/>
                <a:cs typeface="Calibri" panose="020F0502020204030204"/>
              </a:rPr>
              <a:t>é</a:t>
            </a:r>
            <a:r>
              <a:rPr lang="en-US" altLang="zh-CN" sz="1600" dirty="0">
                <a:latin typeface="Calibri" panose="020F0502020204030204"/>
                <a:ea typeface="Calibri" panose="020F0502020204030204"/>
                <a:cs typeface="Calibri" panose="020F0502020204030204"/>
              </a:rPr>
              <a:t>n revela otro factor importante: la psicolog</a:t>
            </a:r>
            <a:r>
              <a:rPr lang="en-US" altLang="en-US" sz="1600" dirty="0">
                <a:latin typeface="Calibri" panose="020F0502020204030204"/>
                <a:ea typeface="Calibri" panose="020F0502020204030204"/>
                <a:cs typeface="Calibri" panose="020F0502020204030204"/>
              </a:rPr>
              <a:t>í</a:t>
            </a:r>
            <a:r>
              <a:rPr lang="en-US" altLang="zh-CN" sz="1600" dirty="0">
                <a:latin typeface="Calibri" panose="020F0502020204030204"/>
                <a:ea typeface="Calibri" panose="020F0502020204030204"/>
                <a:cs typeface="Calibri" panose="020F0502020204030204"/>
              </a:rPr>
              <a:t>a del mercado/inversor.</a:t>
            </a:r>
            <a:br>
              <a:rPr lang="en-US" altLang="zh-CN" sz="1600" dirty="0">
                <a:latin typeface="Calibri" panose="020F0502020204030204" charset="0"/>
                <a:ea typeface="Calibri" panose="020F0502020204030204" charset="0"/>
                <a:cs typeface="Calibri" panose="020F0502020204030204" charset="0"/>
              </a:rPr>
            </a:br>
            <a:endParaRPr lang="en-US" altLang="zh-CN" sz="1600" dirty="0">
              <a:latin typeface="Calibri" panose="020F0502020204030204"/>
              <a:ea typeface="Calibri" panose="020F0502020204030204"/>
              <a:cs typeface="Calibri" panose="020F0502020204030204"/>
            </a:endParaRPr>
          </a:p>
          <a:p>
            <a:pPr marL="40640" algn="l" rtl="0" eaLnBrk="0">
              <a:lnSpc>
                <a:spcPct val="95000"/>
              </a:lnSpc>
            </a:pPr>
            <a:r>
              <a:rPr lang="en-US" altLang="zh-CN" sz="1600" dirty="0">
                <a:latin typeface="Calibri" panose="020F0502020204030204"/>
                <a:ea typeface="Calibri" panose="020F0502020204030204"/>
                <a:cs typeface="Calibri" panose="020F0502020204030204"/>
              </a:rPr>
              <a:t>Los movimientos de precios no solo est</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n influenciados por fuerzas materiales como la geopol</a:t>
            </a:r>
            <a:r>
              <a:rPr lang="en-US" altLang="en-US" sz="1600" dirty="0">
                <a:latin typeface="Calibri" panose="020F0502020204030204"/>
                <a:ea typeface="Calibri" panose="020F0502020204030204"/>
                <a:cs typeface="Calibri" panose="020F0502020204030204"/>
              </a:rPr>
              <a:t>í</a:t>
            </a:r>
            <a:r>
              <a:rPr lang="en-US" altLang="zh-CN" sz="1600" dirty="0">
                <a:latin typeface="Calibri" panose="020F0502020204030204"/>
                <a:ea typeface="Calibri" panose="020F0502020204030204"/>
                <a:cs typeface="Calibri" panose="020F0502020204030204"/>
              </a:rPr>
              <a:t>tica y la econom</a:t>
            </a:r>
            <a:r>
              <a:rPr lang="en-US" altLang="en-US" sz="1600" dirty="0">
                <a:latin typeface="Calibri" panose="020F0502020204030204"/>
                <a:ea typeface="Calibri" panose="020F0502020204030204"/>
                <a:cs typeface="Calibri" panose="020F0502020204030204"/>
              </a:rPr>
              <a:t>í</a:t>
            </a:r>
            <a:r>
              <a:rPr lang="en-US" altLang="zh-CN" sz="1600" dirty="0">
                <a:latin typeface="Calibri" panose="020F0502020204030204"/>
                <a:ea typeface="Calibri" panose="020F0502020204030204"/>
                <a:cs typeface="Calibri" panose="020F0502020204030204"/>
              </a:rPr>
              <a:t>a, sino que tambi</a:t>
            </a:r>
            <a:r>
              <a:rPr lang="en-US" altLang="en-US" sz="1600" dirty="0">
                <a:latin typeface="Calibri" panose="020F0502020204030204"/>
                <a:ea typeface="Calibri" panose="020F0502020204030204"/>
                <a:cs typeface="Calibri" panose="020F0502020204030204"/>
              </a:rPr>
              <a:t>é</a:t>
            </a:r>
            <a:r>
              <a:rPr lang="en-US" altLang="zh-CN" sz="1600" dirty="0">
                <a:latin typeface="Calibri" panose="020F0502020204030204"/>
                <a:ea typeface="Calibri" panose="020F0502020204030204"/>
                <a:cs typeface="Calibri" panose="020F0502020204030204"/>
              </a:rPr>
              <a:t>n la esperanza, el miedo y la codicia juegan un papel en los movimientos del mercado. las velas, tambi</a:t>
            </a:r>
            <a:r>
              <a:rPr lang="en-US" altLang="en-US" sz="1600" dirty="0">
                <a:latin typeface="Calibri" panose="020F0502020204030204"/>
                <a:ea typeface="Calibri" panose="020F0502020204030204"/>
                <a:cs typeface="Calibri" panose="020F0502020204030204"/>
              </a:rPr>
              <a:t>é</a:t>
            </a:r>
            <a:r>
              <a:rPr lang="en-US" altLang="zh-CN" sz="1600" dirty="0">
                <a:latin typeface="Calibri" panose="020F0502020204030204"/>
                <a:ea typeface="Calibri" panose="020F0502020204030204"/>
                <a:cs typeface="Calibri" panose="020F0502020204030204"/>
              </a:rPr>
              <a:t>n conocidas como indicadores de la sensibilidad del inversor, permiten leer los cambios en la valoraci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del mercado.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muestran la interacci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entre compradores y vendedores, y esto se refleja en los movimientos de precios. esta sensibilidad del mercado es una caracter</a:t>
            </a:r>
            <a:r>
              <a:rPr lang="en-US" altLang="en-US" sz="1600" dirty="0">
                <a:latin typeface="Calibri" panose="020F0502020204030204"/>
                <a:ea typeface="Calibri" panose="020F0502020204030204"/>
                <a:cs typeface="Calibri" panose="020F0502020204030204"/>
              </a:rPr>
              <a:t>í</a:t>
            </a:r>
            <a:r>
              <a:rPr lang="en-US" altLang="zh-CN" sz="1600" dirty="0">
                <a:latin typeface="Calibri" panose="020F0502020204030204"/>
                <a:ea typeface="Calibri" panose="020F0502020204030204"/>
                <a:cs typeface="Calibri" panose="020F0502020204030204"/>
              </a:rPr>
              <a:t>stica </a:t>
            </a:r>
            <a:r>
              <a:rPr lang="en-US" altLang="en-US" sz="1600" dirty="0">
                <a:latin typeface="Calibri" panose="020F0502020204030204"/>
                <a:ea typeface="Calibri" panose="020F0502020204030204"/>
                <a:cs typeface="Calibri" panose="020F0502020204030204"/>
              </a:rPr>
              <a:t>ú</a:t>
            </a:r>
            <a:r>
              <a:rPr lang="en-US" altLang="zh-CN" sz="1600" dirty="0">
                <a:latin typeface="Calibri" panose="020F0502020204030204"/>
                <a:ea typeface="Calibri" panose="020F0502020204030204"/>
                <a:cs typeface="Calibri" panose="020F0502020204030204"/>
              </a:rPr>
              <a:t>nica de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velas en comparaci</a:t>
            </a:r>
            <a:r>
              <a:rPr lang="en-US" altLang="en-US" sz="1600" dirty="0">
                <a:latin typeface="Calibri" panose="020F0502020204030204"/>
                <a:ea typeface="Calibri" panose="020F0502020204030204"/>
                <a:cs typeface="Calibri" panose="020F0502020204030204"/>
              </a:rPr>
              <a:t>ó</a:t>
            </a:r>
            <a:r>
              <a:rPr lang="en-US" altLang="zh-CN" sz="1600" dirty="0">
                <a:latin typeface="Calibri" panose="020F0502020204030204"/>
                <a:ea typeface="Calibri" panose="020F0502020204030204"/>
                <a:cs typeface="Calibri" panose="020F0502020204030204"/>
              </a:rPr>
              <a:t>n con los gr</a:t>
            </a:r>
            <a:r>
              <a:rPr lang="en-US" altLang="en-US" sz="1600" dirty="0">
                <a:latin typeface="Calibri" panose="020F0502020204030204"/>
                <a:ea typeface="Calibri" panose="020F0502020204030204"/>
                <a:cs typeface="Calibri" panose="020F0502020204030204"/>
              </a:rPr>
              <a:t>á</a:t>
            </a:r>
            <a:r>
              <a:rPr lang="en-US" altLang="zh-CN" sz="1600" dirty="0">
                <a:latin typeface="Calibri" panose="020F0502020204030204"/>
                <a:ea typeface="Calibri" panose="020F0502020204030204"/>
                <a:cs typeface="Calibri" panose="020F0502020204030204"/>
              </a:rPr>
              <a:t>ficos de barras o l</a:t>
            </a:r>
            <a:r>
              <a:rPr lang="en-US" altLang="en-US" sz="1600" dirty="0">
                <a:latin typeface="Calibri" panose="020F0502020204030204"/>
                <a:ea typeface="Calibri" panose="020F0502020204030204"/>
                <a:cs typeface="Calibri" panose="020F0502020204030204"/>
              </a:rPr>
              <a:t>í</a:t>
            </a:r>
            <a:r>
              <a:rPr lang="en-US" altLang="zh-CN" sz="1600" dirty="0">
                <a:latin typeface="Calibri" panose="020F0502020204030204"/>
                <a:ea typeface="Calibri" panose="020F0502020204030204"/>
                <a:cs typeface="Calibri" panose="020F0502020204030204"/>
              </a:rPr>
              <a:t>neas.</a:t>
            </a:r>
            <a:endParaRPr lang="en-US" altLang="zh-CN" sz="1600" dirty="0">
              <a:latin typeface="Calibri" panose="020F0502020204030204"/>
              <a:ea typeface="Calibri" panose="020F0502020204030204"/>
              <a:cs typeface="Calibri" panose="020F0502020204030204"/>
            </a:endParaRPr>
          </a:p>
        </p:txBody>
      </p:sp>
      <p:graphicFrame>
        <p:nvGraphicFramePr>
          <p:cNvPr id="76" name="table 76"/>
          <p:cNvGraphicFramePr>
            <a:graphicFrameLocks noGrp="1"/>
          </p:cNvGraphicFramePr>
          <p:nvPr/>
        </p:nvGraphicFramePr>
        <p:xfrm>
          <a:off x="38252" y="1049578"/>
          <a:ext cx="7785735" cy="610235"/>
        </p:xfrm>
        <a:graphic>
          <a:graphicData uri="http://schemas.openxmlformats.org/drawingml/2006/table">
            <a:tbl>
              <a:tblPr>
                <a:solidFill>
                  <a:srgbClr val="FFC000"/>
                </a:solidFill>
              </a:tblPr>
              <a:tblGrid>
                <a:gridCol w="7785735"/>
              </a:tblGrid>
              <a:tr h="610234">
                <a:tc>
                  <a:txBody>
                    <a:bodyPr/>
                    <a:lstStyle/>
                    <a:p>
                      <a:pPr algn="l" rtl="0" eaLnBrk="0">
                        <a:lnSpc>
                          <a:spcPct val="139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14935" algn="l" rtl="0" eaLnBrk="0">
                        <a:lnSpc>
                          <a:spcPct val="63000"/>
                        </a:lnSpc>
                      </a:pPr>
                      <a:r>
                        <a:rPr lang="en-US" altLang="en-US" sz="2800" dirty="0">
                          <a:solidFill>
                            <a:schemeClr val="bg1"/>
                          </a:solidFill>
                          <a:latin typeface="Calibri" panose="020F0502020204030204"/>
                          <a:ea typeface="Calibri" panose="020F0502020204030204"/>
                          <a:cs typeface="Calibri" panose="020F0502020204030204"/>
                        </a:rPr>
                        <a:t>Introducción</a:t>
                      </a:r>
                      <a:endParaRPr lang="en-US" altLang="zh-CN" sz="1900" dirty="0">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78" name="textbox 78"/>
          <p:cNvSpPr/>
          <p:nvPr/>
        </p:nvSpPr>
        <p:spPr>
          <a:xfrm>
            <a:off x="106680" y="439420"/>
            <a:ext cx="3490595" cy="431165"/>
          </a:xfrm>
          <a:prstGeom prst="rect">
            <a:avLst/>
          </a:prstGeom>
          <a:noFill/>
          <a:ln w="0" cap="flat">
            <a:noFill/>
            <a:prstDash val="solid"/>
            <a:miter lim="0"/>
          </a:ln>
        </p:spPr>
        <p:txBody>
          <a:bodyPr vert="horz" wrap="square" lIns="0" tIns="0" rIns="0" bIns="0"/>
          <a:lstStyle/>
          <a:p>
            <a:pPr algn="l" rtl="0" eaLnBrk="0">
              <a:lnSpc>
                <a:spcPct val="82000"/>
              </a:lnSpc>
            </a:pPr>
            <a:endParaRPr lang="en-US" altLang="zh-CN" dirty="0">
              <a:solidFill>
                <a:schemeClr val="tx1"/>
              </a:solidFill>
              <a:effectLst>
                <a:outerShdw blurRad="38100" dist="19050" dir="2700000" algn="tl" rotWithShape="0">
                  <a:schemeClr val="dk1">
                    <a:alpha val="40000"/>
                  </a:schemeClr>
                </a:outerShdw>
              </a:effectLst>
              <a:latin typeface="Calibri" panose="020F0502020204030204"/>
              <a:ea typeface="Calibri" panose="020F0502020204030204"/>
              <a:cs typeface="Calibri" panose="020F0502020204030204"/>
            </a:endParaRPr>
          </a:p>
        </p:txBody>
      </p:sp>
      <p:graphicFrame>
        <p:nvGraphicFramePr>
          <p:cNvPr id="80" name="table 8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82" name="textbox 82"/>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84" name="path 84"/>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6" name="textbox 86"/>
          <p:cNvSpPr/>
          <p:nvPr/>
        </p:nvSpPr>
        <p:spPr>
          <a:xfrm>
            <a:off x="9698053" y="5538344"/>
            <a:ext cx="100964" cy="16637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ct val="77000"/>
              </a:lnSpc>
            </a:pPr>
            <a:endParaRPr sz="1200" dirty="0">
              <a:latin typeface="Calibri" panose="020F0502020204030204"/>
              <a:ea typeface="Calibri" panose="020F0502020204030204"/>
              <a:cs typeface="Calibri" panose="020F0502020204030204"/>
            </a:endParaRPr>
          </a:p>
        </p:txBody>
      </p:sp>
      <p:pic>
        <p:nvPicPr>
          <p:cNvPr id="6" name="图片 5" descr="BlackRock-logo"/>
          <p:cNvPicPr>
            <a:picLocks noChangeAspect="1"/>
          </p:cNvPicPr>
          <p:nvPr/>
        </p:nvPicPr>
        <p:blipFill>
          <a:blip r:embed="rId1"/>
          <a:stretch>
            <a:fillRect/>
          </a:stretch>
        </p:blipFill>
        <p:spPr>
          <a:xfrm>
            <a:off x="7481570" y="338455"/>
            <a:ext cx="2494280" cy="541655"/>
          </a:xfrm>
          <a:prstGeom prst="rect">
            <a:avLst/>
          </a:prstGeom>
        </p:spPr>
      </p:pic>
      <p:pic>
        <p:nvPicPr>
          <p:cNvPr id="2" name="图片 1"/>
          <p:cNvPicPr/>
          <p:nvPr/>
        </p:nvPicPr>
        <p:blipFill>
          <a:blip r:embed="rId2"/>
          <a:stretch>
            <a:fillRect/>
          </a:stretch>
        </p:blipFill>
        <p:spPr>
          <a:xfrm>
            <a:off x="4279265" y="0"/>
            <a:ext cx="1313815" cy="8705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extbox 620"/>
          <p:cNvSpPr/>
          <p:nvPr/>
        </p:nvSpPr>
        <p:spPr>
          <a:xfrm>
            <a:off x="97530" y="1899610"/>
            <a:ext cx="4805679" cy="3181350"/>
          </a:xfrm>
          <a:prstGeom prst="rect">
            <a:avLst/>
          </a:prstGeom>
          <a:noFill/>
          <a:ln w="0" cap="flat">
            <a:noFill/>
            <a:prstDash val="solid"/>
            <a:miter lim="0"/>
          </a:ln>
        </p:spPr>
        <p:txBody>
          <a:bodyPr vert="horz" wrap="square" lIns="0" tIns="0" rIns="0" bIns="0"/>
          <a:lstStyle/>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Toro tragador</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6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Significado</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Esta formación se define por una vela roja grande que engloba completamente una pequeña vela verde anterior, y ocurre mientras el mercado está en una tendencia alcista</a:t>
            </a:r>
            <a:endParaRPr lang="en-US" altLang="zh-CN" sz="16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6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El mercado está en una tendencia alcista.</a:t>
            </a:r>
            <a:endParaRPr lang="en-US" altLang="zh-CN" sz="16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Primero se observa una pequeña vela verde.</a:t>
            </a:r>
            <a:endParaRPr lang="en-US" altLang="zh-CN" sz="16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luego, aparece una vela roja que cubre completamente la vela verde anterior</a:t>
            </a:r>
            <a:endParaRPr lang="en-US" altLang="zh-CN" sz="16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endParaRPr lang="en-US" altLang="zh-CN" sz="1600"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b="1" dirty="0">
                <a:solidFill>
                  <a:schemeClr val="tx1"/>
                </a:solidFill>
                <a:latin typeface="Calibri" panose="020F0502020204030204" charset="0"/>
                <a:ea typeface="Calibri" panose="020F0502020204030204" charset="0"/>
                <a:cs typeface="Calibri" panose="020F0502020204030204" charset="0"/>
              </a:rPr>
              <a:t>Psicología</a:t>
            </a:r>
            <a:endParaRPr lang="en-US" altLang="zh-CN" b="1"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La presión de venta supera la presión de compra, y como resultado, el mercado cierra por debajo del nivel de apertura anterior</a:t>
            </a:r>
            <a:endParaRPr lang="en-US" altLang="zh-CN" sz="1600" dirty="0">
              <a:solidFill>
                <a:schemeClr val="tx1"/>
              </a:solidFill>
              <a:latin typeface="Calibri" panose="020F0502020204030204" charset="0"/>
              <a:ea typeface="Calibri" panose="020F0502020204030204" charset="0"/>
              <a:cs typeface="Calibri" panose="020F0502020204030204" charset="0"/>
            </a:endParaRPr>
          </a:p>
          <a:p>
            <a:pPr algn="l" rtl="0" eaLnBrk="0">
              <a:lnSpc>
                <a:spcPct val="80000"/>
              </a:lnSpc>
            </a:pPr>
            <a:r>
              <a:rPr lang="en-US" altLang="zh-CN" sz="1600" dirty="0">
                <a:solidFill>
                  <a:schemeClr val="tx1"/>
                </a:solidFill>
                <a:latin typeface="Calibri" panose="020F0502020204030204" charset="0"/>
                <a:ea typeface="Calibri" panose="020F0502020204030204" charset="0"/>
                <a:cs typeface="Calibri" panose="020F0502020204030204" charset="0"/>
              </a:rPr>
              <a:t>La tendencia alcista se ha roto</a:t>
            </a:r>
            <a:endParaRPr lang="en-US" altLang="zh-CN">
              <a:latin typeface="Calibri" panose="020F0502020204030204"/>
              <a:ea typeface="Calibri" panose="020F0502020204030204"/>
              <a:cs typeface="Calibri" panose="020F0502020204030204"/>
            </a:endParaRPr>
          </a:p>
        </p:txBody>
      </p:sp>
      <p:grpSp>
        <p:nvGrpSpPr>
          <p:cNvPr id="80" name="group 80"/>
          <p:cNvGrpSpPr/>
          <p:nvPr/>
        </p:nvGrpSpPr>
        <p:grpSpPr>
          <a:xfrm rot="21600000">
            <a:off x="6375777" y="1798601"/>
            <a:ext cx="3840155" cy="2797211"/>
            <a:chOff x="0" y="0"/>
            <a:chExt cx="3840155" cy="2797211"/>
          </a:xfrm>
        </p:grpSpPr>
        <p:pic>
          <p:nvPicPr>
            <p:cNvPr id="622" name="picture 622"/>
            <p:cNvPicPr>
              <a:picLocks noChangeAspect="1"/>
            </p:cNvPicPr>
            <p:nvPr/>
          </p:nvPicPr>
          <p:blipFill>
            <a:blip r:embed="rId1"/>
            <a:stretch>
              <a:fillRect/>
            </a:stretch>
          </p:blipFill>
          <p:spPr>
            <a:xfrm rot="21600000">
              <a:off x="0" y="0"/>
              <a:ext cx="3840155" cy="2797211"/>
            </a:xfrm>
            <a:prstGeom prst="rect">
              <a:avLst/>
            </a:prstGeom>
          </p:spPr>
        </p:pic>
        <p:sp>
          <p:nvSpPr>
            <p:cNvPr id="624" name="textbox 624"/>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1500" dirty="0">
                <a:latin typeface="Calibri" panose="020F0502020204030204"/>
                <a:ea typeface="Calibri" panose="020F0502020204030204"/>
                <a:cs typeface="Calibri" panose="020F0502020204030204"/>
              </a:endParaRPr>
            </a:p>
          </p:txBody>
        </p:sp>
      </p:grpSp>
      <p:graphicFrame>
        <p:nvGraphicFramePr>
          <p:cNvPr id="626" name="table 626"/>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r>
                        <a:rPr lang="en-US" altLang="zh-CN" sz="1900" dirty="0">
                          <a:solidFill>
                            <a:schemeClr val="bg1"/>
                          </a:solidFill>
                          <a:latin typeface="Calibri" panose="020F0502020204030204"/>
                          <a:ea typeface="Calibri" panose="020F0502020204030204"/>
                          <a:cs typeface="Calibri" panose="020F0502020204030204"/>
                        </a:rPr>
                        <a:t>Formaciones de velas alcistas</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82" name="group 82"/>
          <p:cNvGrpSpPr/>
          <p:nvPr/>
        </p:nvGrpSpPr>
        <p:grpSpPr>
          <a:xfrm rot="21600000">
            <a:off x="6375777" y="4665736"/>
            <a:ext cx="3840155" cy="746425"/>
            <a:chOff x="0" y="0"/>
            <a:chExt cx="3840155" cy="746425"/>
          </a:xfrm>
        </p:grpSpPr>
        <p:pic>
          <p:nvPicPr>
            <p:cNvPr id="628" name="picture 628"/>
            <p:cNvPicPr>
              <a:picLocks noChangeAspect="1"/>
            </p:cNvPicPr>
            <p:nvPr/>
          </p:nvPicPr>
          <p:blipFill>
            <a:blip r:embed="rId2"/>
            <a:stretch>
              <a:fillRect/>
            </a:stretch>
          </p:blipFill>
          <p:spPr>
            <a:xfrm rot="21600000">
              <a:off x="0" y="0"/>
              <a:ext cx="3840155" cy="746425"/>
            </a:xfrm>
            <a:prstGeom prst="rect">
              <a:avLst/>
            </a:prstGeom>
          </p:spPr>
        </p:pic>
        <p:sp>
          <p:nvSpPr>
            <p:cNvPr id="630" name="textbox 630"/>
            <p:cNvSpPr/>
            <p:nvPr/>
          </p:nvSpPr>
          <p:spPr>
            <a:xfrm>
              <a:off x="-12700" y="-12700"/>
              <a:ext cx="3865879" cy="784225"/>
            </a:xfrm>
            <a:prstGeom prst="rect">
              <a:avLst/>
            </a:prstGeom>
            <a:noFill/>
            <a:ln w="0" cap="flat">
              <a:noFill/>
              <a:prstDash val="solid"/>
              <a:miter lim="0"/>
            </a:ln>
          </p:spPr>
          <p:txBody>
            <a:bodyPr vert="horz" wrap="square" lIns="0" tIns="0" rIns="0" bIns="0"/>
            <a:lstStyle/>
            <a:p>
              <a:pPr algn="l" rtl="0" eaLnBrk="0">
                <a:lnSpc>
                  <a:spcPct val="131000"/>
                </a:lnSpc>
              </a:pPr>
              <a:endParaRPr sz="1500" dirty="0">
                <a:latin typeface="Calibri" panose="020F0502020204030204"/>
                <a:ea typeface="Calibri" panose="020F0502020204030204"/>
                <a:cs typeface="Calibri" panose="020F0502020204030204"/>
              </a:endParaRPr>
            </a:p>
          </p:txBody>
        </p:sp>
      </p:grpSp>
      <p:sp>
        <p:nvSpPr>
          <p:cNvPr id="632" name="textbox 632"/>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634" name="table 634"/>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solidFill>
                          <a:schemeClr val="bg1"/>
                        </a:solidFill>
                        <a:latin typeface="Arial" panose="020B0604020202020204"/>
                        <a:ea typeface="Arial" panose="020B0604020202020204"/>
                        <a:cs typeface="Arial" panose="020B0604020202020204"/>
                      </a:endParaRPr>
                    </a:p>
                    <a:p>
                      <a:pPr marL="110490" algn="l" rtl="0" eaLnBrk="0">
                        <a:lnSpc>
                          <a:spcPct val="75000"/>
                        </a:lnSpc>
                        <a:spcBef>
                          <a:spcPts val="5"/>
                        </a:spcBef>
                      </a:pPr>
                      <a:r>
                        <a:rPr lang="en-US" altLang="zh-CN" sz="1900" dirty="0">
                          <a:solidFill>
                            <a:schemeClr val="bg1"/>
                          </a:solidFill>
                          <a:latin typeface="Calibri" panose="020F0502020204030204"/>
                          <a:ea typeface="Calibri" panose="020F0502020204030204"/>
                          <a:cs typeface="Calibri" panose="020F0502020204030204"/>
                        </a:rPr>
                        <a:t>Vela alcista</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636" name="picture 636"/>
          <p:cNvPicPr>
            <a:picLocks noChangeAspect="1"/>
          </p:cNvPicPr>
          <p:nvPr/>
        </p:nvPicPr>
        <p:blipFill>
          <a:blip r:embed="rId3"/>
          <a:stretch>
            <a:fillRect/>
          </a:stretch>
        </p:blipFill>
        <p:spPr>
          <a:xfrm rot="21600000">
            <a:off x="5731071" y="2361311"/>
            <a:ext cx="349134" cy="1825421"/>
          </a:xfrm>
          <a:prstGeom prst="rect">
            <a:avLst/>
          </a:prstGeom>
        </p:spPr>
      </p:pic>
      <p:pic>
        <p:nvPicPr>
          <p:cNvPr id="638" name="picture 638"/>
          <p:cNvPicPr>
            <a:picLocks noChangeAspect="1"/>
          </p:cNvPicPr>
          <p:nvPr/>
        </p:nvPicPr>
        <p:blipFill>
          <a:blip r:embed="rId4"/>
          <a:stretch>
            <a:fillRect/>
          </a:stretch>
        </p:blipFill>
        <p:spPr>
          <a:xfrm rot="21600000">
            <a:off x="5271100" y="2577257"/>
            <a:ext cx="351720" cy="1319971"/>
          </a:xfrm>
          <a:prstGeom prst="rect">
            <a:avLst/>
          </a:prstGeom>
        </p:spPr>
      </p:pic>
      <p:sp>
        <p:nvSpPr>
          <p:cNvPr id="640" name="textbox 640"/>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84" name="group 84"/>
          <p:cNvGrpSpPr/>
          <p:nvPr/>
        </p:nvGrpSpPr>
        <p:grpSpPr>
          <a:xfrm rot="21600000">
            <a:off x="5744507" y="4514805"/>
            <a:ext cx="336188" cy="445366"/>
            <a:chOff x="0" y="0"/>
            <a:chExt cx="336188" cy="445366"/>
          </a:xfrm>
        </p:grpSpPr>
        <p:pic>
          <p:nvPicPr>
            <p:cNvPr id="642" name="picture 642"/>
            <p:cNvPicPr>
              <a:picLocks noChangeAspect="1"/>
            </p:cNvPicPr>
            <p:nvPr/>
          </p:nvPicPr>
          <p:blipFill>
            <a:blip r:embed="rId5"/>
            <a:stretch>
              <a:fillRect/>
            </a:stretch>
          </p:blipFill>
          <p:spPr>
            <a:xfrm rot="21600000">
              <a:off x="0" y="0"/>
              <a:ext cx="336188" cy="445366"/>
            </a:xfrm>
            <a:prstGeom prst="rect">
              <a:avLst/>
            </a:prstGeom>
          </p:spPr>
        </p:pic>
        <p:sp>
          <p:nvSpPr>
            <p:cNvPr id="644" name="textbox 644"/>
            <p:cNvSpPr/>
            <p:nvPr/>
          </p:nvSpPr>
          <p:spPr>
            <a:xfrm>
              <a:off x="-12700" y="-12700"/>
              <a:ext cx="361950" cy="528955"/>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954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86" name="group 86"/>
          <p:cNvGrpSpPr/>
          <p:nvPr/>
        </p:nvGrpSpPr>
        <p:grpSpPr>
          <a:xfrm rot="21600000">
            <a:off x="5287307" y="4517614"/>
            <a:ext cx="336188" cy="443215"/>
            <a:chOff x="0" y="0"/>
            <a:chExt cx="336188" cy="443215"/>
          </a:xfrm>
        </p:grpSpPr>
        <p:pic>
          <p:nvPicPr>
            <p:cNvPr id="646" name="picture 646"/>
            <p:cNvPicPr>
              <a:picLocks noChangeAspect="1"/>
            </p:cNvPicPr>
            <p:nvPr/>
          </p:nvPicPr>
          <p:blipFill>
            <a:blip r:embed="rId6"/>
            <a:stretch>
              <a:fillRect/>
            </a:stretch>
          </p:blipFill>
          <p:spPr>
            <a:xfrm rot="21600000">
              <a:off x="0" y="0"/>
              <a:ext cx="336188" cy="443215"/>
            </a:xfrm>
            <a:prstGeom prst="rect">
              <a:avLst/>
            </a:prstGeom>
          </p:spPr>
        </p:pic>
        <p:sp>
          <p:nvSpPr>
            <p:cNvPr id="648" name="textbox 648"/>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589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650" name="path 65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652" name="textbox 652"/>
          <p:cNvSpPr/>
          <p:nvPr/>
        </p:nvSpPr>
        <p:spPr>
          <a:xfrm>
            <a:off x="9616911" y="5536860"/>
            <a:ext cx="182245"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23</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
        <p:nvSpPr>
          <p:cNvPr id="2" name="文本框 1"/>
          <p:cNvSpPr txBox="1"/>
          <p:nvPr/>
        </p:nvSpPr>
        <p:spPr>
          <a:xfrm>
            <a:off x="6677660" y="1908810"/>
            <a:ext cx="3068320" cy="521970"/>
          </a:xfrm>
          <a:prstGeom prst="rect">
            <a:avLst/>
          </a:prstGeom>
        </p:spPr>
        <p:txBody>
          <a:bodyPr wrap="square">
            <a:spAutoFit/>
          </a:bodyPr>
          <a:p>
            <a:r>
              <a:rPr lang="en-US" altLang="zh-CN" sz="1400">
                <a:solidFill>
                  <a:schemeClr val="bg1"/>
                </a:solidFill>
              </a:rPr>
              <a:t>Cuerpo 1: verde</a:t>
            </a:r>
            <a:endParaRPr lang="en-US" altLang="zh-CN" sz="1400">
              <a:solidFill>
                <a:schemeClr val="bg1"/>
              </a:solidFill>
            </a:endParaRPr>
          </a:p>
          <a:p>
            <a:r>
              <a:rPr lang="en-US" altLang="zh-CN" sz="1400">
                <a:solidFill>
                  <a:schemeClr val="bg1"/>
                </a:solidFill>
              </a:rPr>
              <a:t>Cuerpo 2: Rojo y corto</a:t>
            </a:r>
            <a:endParaRPr lang="en-US" altLang="zh-CN" sz="1400">
              <a:solidFill>
                <a:schemeClr val="bg1"/>
              </a:solidFill>
            </a:endParaRPr>
          </a:p>
        </p:txBody>
      </p:sp>
      <p:sp>
        <p:nvSpPr>
          <p:cNvPr id="4" name="文本框 3"/>
          <p:cNvSpPr txBox="1"/>
          <p:nvPr/>
        </p:nvSpPr>
        <p:spPr>
          <a:xfrm>
            <a:off x="6677660" y="2577465"/>
            <a:ext cx="3537585" cy="737235"/>
          </a:xfrm>
          <a:prstGeom prst="rect">
            <a:avLst/>
          </a:prstGeom>
        </p:spPr>
        <p:txBody>
          <a:bodyPr wrap="square">
            <a:spAutoFit/>
          </a:bodyPr>
          <a:p>
            <a:r>
              <a:rPr lang="en-US" altLang="zh-CN" sz="1400">
                <a:solidFill>
                  <a:schemeClr val="bg1"/>
                </a:solidFill>
              </a:rPr>
              <a:t>Sombra superior 1 y 2: Cortas</a:t>
            </a:r>
            <a:endParaRPr lang="en-US" altLang="zh-CN" sz="1400">
              <a:solidFill>
                <a:schemeClr val="bg1"/>
              </a:solidFill>
            </a:endParaRPr>
          </a:p>
          <a:p>
            <a:r>
              <a:rPr lang="en-US" altLang="zh-CN" sz="1400">
                <a:solidFill>
                  <a:schemeClr val="bg1"/>
                </a:solidFill>
              </a:rPr>
              <a:t>Sombra inferior 1: Más corta que el cuerpo 2</a:t>
            </a:r>
            <a:endParaRPr lang="en-US" altLang="zh-CN" sz="1400"/>
          </a:p>
        </p:txBody>
      </p:sp>
      <p:sp>
        <p:nvSpPr>
          <p:cNvPr id="6" name="文本框 5"/>
          <p:cNvSpPr txBox="1"/>
          <p:nvPr/>
        </p:nvSpPr>
        <p:spPr>
          <a:xfrm>
            <a:off x="6678295" y="3350260"/>
            <a:ext cx="3067685" cy="349250"/>
          </a:xfrm>
          <a:prstGeom prst="rect">
            <a:avLst/>
          </a:prstGeom>
        </p:spPr>
        <p:txBody>
          <a:bodyPr wrap="square">
            <a:spAutoFit/>
          </a:bodyPr>
          <a:p>
            <a:pPr>
              <a:lnSpc>
                <a:spcPct val="120000"/>
              </a:lnSpc>
            </a:pPr>
            <a:r>
              <a:rPr lang="en-US" altLang="zh-CN" sz="1400">
                <a:solidFill>
                  <a:schemeClr val="bg1"/>
                </a:solidFill>
              </a:rPr>
              <a:t>Sombra inferior 2: Corta</a:t>
            </a:r>
            <a:endParaRPr lang="en-US" altLang="zh-CN" sz="1400"/>
          </a:p>
        </p:txBody>
      </p:sp>
      <p:sp>
        <p:nvSpPr>
          <p:cNvPr id="7" name="文本框 6"/>
          <p:cNvSpPr txBox="1"/>
          <p:nvPr/>
        </p:nvSpPr>
        <p:spPr>
          <a:xfrm>
            <a:off x="6677660" y="3970655"/>
            <a:ext cx="3280410" cy="570865"/>
          </a:xfrm>
          <a:prstGeom prst="rect">
            <a:avLst/>
          </a:prstGeom>
        </p:spPr>
        <p:txBody>
          <a:bodyPr wrap="square">
            <a:noAutofit/>
          </a:bodyPr>
          <a:p>
            <a:r>
              <a:rPr lang="en-US" altLang="zh-CN" sz="1400">
                <a:solidFill>
                  <a:schemeClr val="bg1"/>
                </a:solidFill>
              </a:rPr>
              <a:t>Tendencia: Fin de la tendencia alcista / bajista</a:t>
            </a:r>
            <a:endParaRPr lang="en-US" altLang="zh-CN" sz="1400"/>
          </a:p>
        </p:txBody>
      </p:sp>
      <p:sp>
        <p:nvSpPr>
          <p:cNvPr id="8" name="文本框 7"/>
          <p:cNvSpPr txBox="1"/>
          <p:nvPr/>
        </p:nvSpPr>
        <p:spPr>
          <a:xfrm>
            <a:off x="6573520" y="4775835"/>
            <a:ext cx="3430905" cy="523240"/>
          </a:xfrm>
          <a:prstGeom prst="rect">
            <a:avLst/>
          </a:prstGeom>
        </p:spPr>
        <p:txBody>
          <a:bodyPr wrap="square">
            <a:noAutofit/>
          </a:bodyPr>
          <a:p>
            <a:pPr>
              <a:lnSpc>
                <a:spcPct val="80000"/>
              </a:lnSpc>
            </a:pPr>
            <a:r>
              <a:rPr lang="en-US" altLang="zh-CN" sz="1400">
                <a:solidFill>
                  <a:schemeClr val="bg1"/>
                </a:solidFill>
              </a:rPr>
              <a:t>MMovimiento: Si la próxima vela es roja y cierra por debajo del cuerpo, considere vender.</a:t>
            </a:r>
            <a:endParaRPr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textbox 656"/>
          <p:cNvSpPr/>
          <p:nvPr/>
        </p:nvSpPr>
        <p:spPr>
          <a:xfrm>
            <a:off x="97155" y="1866900"/>
            <a:ext cx="4805045" cy="367855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23495" algn="l" rtl="0" eaLnBrk="0">
              <a:lnSpc>
                <a:spcPct val="100000"/>
              </a:lnSpc>
            </a:pPr>
            <a:r>
              <a:rPr lang="en-US" altLang="zh-CN" sz="1300" b="1" dirty="0">
                <a:latin typeface="Calibri" panose="020F0502020204030204"/>
                <a:ea typeface="Calibri" panose="020F0502020204030204"/>
                <a:cs typeface="Calibri" panose="020F0502020204030204"/>
              </a:rPr>
              <a:t>Patr</a:t>
            </a:r>
            <a:r>
              <a:rPr lang="en-US" altLang="en-US" sz="1300" b="1" dirty="0">
                <a:latin typeface="Calibri" panose="020F0502020204030204"/>
                <a:ea typeface="Calibri" panose="020F0502020204030204"/>
                <a:cs typeface="Calibri" panose="020F0502020204030204"/>
              </a:rPr>
              <a:t>ó</a:t>
            </a:r>
            <a:r>
              <a:rPr lang="en-US" altLang="zh-CN" sz="1300" b="1" dirty="0">
                <a:latin typeface="Calibri" panose="020F0502020204030204"/>
                <a:ea typeface="Calibri" panose="020F0502020204030204"/>
                <a:cs typeface="Calibri" panose="020F0502020204030204"/>
              </a:rPr>
              <a:t>n de Harami Bajista</a:t>
            </a:r>
            <a:r>
              <a:rPr lang="zh-CN" altLang="en-US" sz="1300" b="1" dirty="0">
                <a:latin typeface="Calibri" panose="020F0502020204030204"/>
                <a:ea typeface="宋体" panose="02010600030101010101" pitchFamily="2" charset="-122"/>
                <a:cs typeface="Calibri" panose="020F0502020204030204"/>
              </a:rPr>
              <a:t>：</a:t>
            </a:r>
            <a:r>
              <a:rPr lang="en-US" altLang="zh-CN" sz="1300" b="1" dirty="0">
                <a:latin typeface="Calibri" panose="020F0502020204030204"/>
                <a:ea typeface="Calibri" panose="020F0502020204030204"/>
                <a:cs typeface="Calibri" panose="020F0502020204030204"/>
              </a:rPr>
              <a:t>Significado</a:t>
            </a:r>
            <a:br>
              <a:rPr lang="en-US" altLang="zh-CN" sz="1300" dirty="0">
                <a:latin typeface="Calibri" panose="020F0502020204030204"/>
                <a:ea typeface="Calibri" panose="020F0502020204030204"/>
                <a:cs typeface="Calibri" panose="020F0502020204030204"/>
              </a:rPr>
            </a:b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r>
              <a:rPr lang="en-US" altLang="zh-CN" sz="1300" dirty="0">
                <a:latin typeface="Calibri" panose="020F0502020204030204"/>
                <a:ea typeface="Calibri" panose="020F0502020204030204"/>
                <a:cs typeface="Calibri" panose="020F0502020204030204"/>
              </a:rPr>
              <a:t>Esta formaci</a:t>
            </a:r>
            <a:r>
              <a:rPr lang="en-US" altLang="en-US" sz="1300" dirty="0">
                <a:latin typeface="Calibri" panose="020F0502020204030204"/>
                <a:ea typeface="Calibri" panose="020F0502020204030204"/>
                <a:cs typeface="Calibri" panose="020F0502020204030204"/>
              </a:rPr>
              <a:t>ó</a:t>
            </a:r>
            <a:r>
              <a:rPr lang="en-US" altLang="zh-CN" sz="1300" dirty="0">
                <a:latin typeface="Calibri" panose="020F0502020204030204"/>
                <a:ea typeface="Calibri" panose="020F0502020204030204"/>
                <a:cs typeface="Calibri" panose="020F0502020204030204"/>
              </a:rPr>
              <a:t>n consta de un cuerpo verde y un cuerpo rojo completamente contenido dentro del cuerpo verde. La forma general recuerda a una mujer embarazada. </a:t>
            </a: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br>
              <a:rPr lang="en-US" altLang="zh-CN" sz="1300" dirty="0">
                <a:latin typeface="Calibri" panose="020F0502020204030204"/>
                <a:ea typeface="Calibri" panose="020F0502020204030204"/>
                <a:cs typeface="Calibri" panose="020F0502020204030204"/>
              </a:rPr>
            </a:br>
            <a:r>
              <a:rPr lang="en-US" altLang="zh-CN" sz="1300" b="1" dirty="0">
                <a:latin typeface="Calibri" panose="020F0502020204030204"/>
                <a:ea typeface="Calibri" panose="020F0502020204030204"/>
                <a:cs typeface="Calibri" panose="020F0502020204030204"/>
              </a:rPr>
              <a:t>C</a:t>
            </a:r>
            <a:r>
              <a:rPr lang="en-US" altLang="en-US" sz="1300" b="1" dirty="0">
                <a:latin typeface="Calibri" panose="020F0502020204030204"/>
                <a:ea typeface="Calibri" panose="020F0502020204030204"/>
                <a:cs typeface="Calibri" panose="020F0502020204030204"/>
              </a:rPr>
              <a:t>ó</a:t>
            </a:r>
            <a:r>
              <a:rPr lang="en-US" altLang="zh-CN" sz="1300" b="1" dirty="0">
                <a:latin typeface="Calibri" panose="020F0502020204030204"/>
                <a:ea typeface="Calibri" panose="020F0502020204030204"/>
                <a:cs typeface="Calibri" panose="020F0502020204030204"/>
              </a:rPr>
              <a:t>mo identificarlo </a:t>
            </a:r>
            <a:endParaRPr lang="en-US" altLang="zh-CN" sz="1300" b="1" dirty="0">
              <a:latin typeface="Calibri" panose="020F0502020204030204"/>
              <a:ea typeface="Calibri" panose="020F0502020204030204"/>
              <a:cs typeface="Calibri" panose="020F0502020204030204"/>
            </a:endParaRPr>
          </a:p>
          <a:p>
            <a:pPr marL="23495" algn="l" rtl="0" eaLnBrk="0">
              <a:lnSpc>
                <a:spcPct val="100000"/>
              </a:lnSpc>
            </a:pP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r>
              <a:rPr lang="en-US" altLang="zh-CN" sz="1300" b="1" dirty="0">
                <a:latin typeface="微软雅黑" panose="020B0503020204020204" charset="-122"/>
                <a:ea typeface="微软雅黑" panose="020B0503020204020204" charset="-122"/>
                <a:cs typeface="微软雅黑" panose="020B0503020204020204" charset="-122"/>
                <a:sym typeface="+mn-ea"/>
              </a:rPr>
              <a:t>· </a:t>
            </a:r>
            <a:r>
              <a:rPr lang="en-US" altLang="zh-CN" sz="1300" dirty="0">
                <a:latin typeface="Calibri" panose="020F0502020204030204"/>
                <a:ea typeface="Calibri" panose="020F0502020204030204"/>
                <a:cs typeface="Calibri" panose="020F0502020204030204"/>
              </a:rPr>
              <a:t>Aparece en una tendencia alcista.</a:t>
            </a: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r>
              <a:rPr lang="en-US" altLang="zh-CN" sz="1300" b="1" dirty="0">
                <a:latin typeface="微软雅黑" panose="020B0503020204020204" charset="-122"/>
                <a:ea typeface="微软雅黑" panose="020B0503020204020204" charset="-122"/>
                <a:cs typeface="微软雅黑" panose="020B0503020204020204" charset="-122"/>
                <a:sym typeface="+mn-ea"/>
              </a:rPr>
              <a:t>· </a:t>
            </a:r>
            <a:r>
              <a:rPr lang="en-US" altLang="zh-CN" sz="1300" dirty="0">
                <a:latin typeface="Calibri" panose="020F0502020204030204"/>
                <a:ea typeface="Calibri" panose="020F0502020204030204"/>
                <a:cs typeface="Calibri" panose="020F0502020204030204"/>
              </a:rPr>
              <a:t>Primero, se observa una vela verde (alcista).</a:t>
            </a: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r>
              <a:rPr lang="en-US" altLang="zh-CN" sz="1300" b="1" dirty="0">
                <a:latin typeface="微软雅黑" panose="020B0503020204020204" charset="-122"/>
                <a:ea typeface="微软雅黑" panose="020B0503020204020204" charset="-122"/>
                <a:cs typeface="微软雅黑" panose="020B0503020204020204" charset="-122"/>
                <a:sym typeface="+mn-ea"/>
              </a:rPr>
              <a:t>· </a:t>
            </a:r>
            <a:r>
              <a:rPr lang="en-US" altLang="zh-CN" sz="1300" dirty="0">
                <a:latin typeface="Calibri" panose="020F0502020204030204"/>
                <a:ea typeface="Calibri" panose="020F0502020204030204"/>
                <a:cs typeface="Calibri" panose="020F0502020204030204"/>
              </a:rPr>
              <a:t>Luego, aparece una vela roja (bajista) completamente contenida dentro del cuerpo de la vela verde anterior.</a:t>
            </a:r>
            <a:br>
              <a:rPr lang="en-US" altLang="zh-CN" sz="1300" dirty="0">
                <a:latin typeface="Calibri" panose="020F0502020204030204"/>
                <a:ea typeface="Calibri" panose="020F0502020204030204"/>
                <a:cs typeface="Calibri" panose="020F0502020204030204"/>
              </a:rPr>
            </a:br>
            <a:br>
              <a:rPr lang="en-US" altLang="zh-CN" sz="1300" dirty="0">
                <a:latin typeface="Calibri" panose="020F0502020204030204"/>
                <a:ea typeface="Calibri" panose="020F0502020204030204"/>
                <a:cs typeface="Calibri" panose="020F0502020204030204"/>
              </a:rPr>
            </a:br>
            <a:r>
              <a:rPr lang="en-US" altLang="zh-CN" sz="1300" b="1" dirty="0">
                <a:latin typeface="Calibri" panose="020F0502020204030204"/>
                <a:ea typeface="Calibri" panose="020F0502020204030204"/>
                <a:cs typeface="Calibri" panose="020F0502020204030204"/>
              </a:rPr>
              <a:t>Psicolog</a:t>
            </a:r>
            <a:r>
              <a:rPr lang="en-US" altLang="en-US" sz="1300" b="1" dirty="0">
                <a:latin typeface="Calibri" panose="020F0502020204030204"/>
                <a:ea typeface="Calibri" panose="020F0502020204030204"/>
                <a:cs typeface="Calibri" panose="020F0502020204030204"/>
              </a:rPr>
              <a:t>í</a:t>
            </a:r>
            <a:r>
              <a:rPr lang="en-US" altLang="zh-CN" sz="1300" b="1" dirty="0">
                <a:latin typeface="Calibri" panose="020F0502020204030204"/>
                <a:ea typeface="Calibri" panose="020F0502020204030204"/>
                <a:cs typeface="Calibri" panose="020F0502020204030204"/>
              </a:rPr>
              <a:t>a del mercado</a:t>
            </a: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endParaRPr lang="en-US" altLang="zh-CN" sz="1300" dirty="0">
              <a:latin typeface="Calibri" panose="020F0502020204030204"/>
              <a:ea typeface="Calibri" panose="020F0502020204030204"/>
              <a:cs typeface="Calibri" panose="020F0502020204030204"/>
            </a:endParaRPr>
          </a:p>
          <a:p>
            <a:pPr marL="23495" algn="l" rtl="0" eaLnBrk="0">
              <a:lnSpc>
                <a:spcPct val="100000"/>
              </a:lnSpc>
            </a:pPr>
            <a:r>
              <a:rPr lang="en-US" altLang="zh-CN" sz="1300" b="1" dirty="0">
                <a:latin typeface="微软雅黑" panose="020B0503020204020204" charset="-122"/>
                <a:ea typeface="微软雅黑" panose="020B0503020204020204" charset="-122"/>
                <a:cs typeface="微软雅黑" panose="020B0503020204020204" charset="-122"/>
                <a:sym typeface="+mn-ea"/>
              </a:rPr>
              <a:t>· </a:t>
            </a:r>
            <a:r>
              <a:rPr lang="en-US" altLang="zh-CN" sz="1300" dirty="0">
                <a:latin typeface="Calibri" panose="020F0502020204030204"/>
                <a:ea typeface="Calibri" panose="020F0502020204030204"/>
                <a:cs typeface="Calibri" panose="020F0502020204030204"/>
              </a:rPr>
              <a:t>Debido a la alteraci</a:t>
            </a:r>
            <a:r>
              <a:rPr lang="en-US" altLang="en-US" sz="1300" dirty="0">
                <a:latin typeface="Calibri" panose="020F0502020204030204"/>
                <a:ea typeface="Calibri" panose="020F0502020204030204"/>
                <a:cs typeface="Calibri" panose="020F0502020204030204"/>
              </a:rPr>
              <a:t>ó</a:t>
            </a:r>
            <a:r>
              <a:rPr lang="en-US" altLang="zh-CN" sz="1300" dirty="0">
                <a:latin typeface="Calibri" panose="020F0502020204030204"/>
                <a:ea typeface="Calibri" panose="020F0502020204030204"/>
                <a:cs typeface="Calibri" panose="020F0502020204030204"/>
              </a:rPr>
              <a:t>n en la tendencia, los inversores comienzan a sentirse preocupados por si el mercado continuar</a:t>
            </a:r>
            <a:r>
              <a:rPr lang="en-US" altLang="en-US" sz="1300" dirty="0">
                <a:latin typeface="Calibri" panose="020F0502020204030204"/>
                <a:ea typeface="Calibri" panose="020F0502020204030204"/>
                <a:cs typeface="Calibri" panose="020F0502020204030204"/>
              </a:rPr>
              <a:t>á</a:t>
            </a:r>
            <a:r>
              <a:rPr lang="en-US" altLang="zh-CN" sz="1300" dirty="0">
                <a:latin typeface="Calibri" panose="020F0502020204030204"/>
                <a:ea typeface="Calibri" panose="020F0502020204030204"/>
                <a:cs typeface="Calibri" panose="020F0502020204030204"/>
              </a:rPr>
              <a:t> subiendo o no.</a:t>
            </a:r>
            <a:endParaRPr lang="en-US" altLang="zh-CN" sz="1300" dirty="0">
              <a:latin typeface="Calibri" panose="020F0502020204030204"/>
              <a:ea typeface="Calibri" panose="020F0502020204030204"/>
              <a:cs typeface="Calibri" panose="020F0502020204030204"/>
            </a:endParaRPr>
          </a:p>
        </p:txBody>
      </p:sp>
      <p:grpSp>
        <p:nvGrpSpPr>
          <p:cNvPr id="88" name="group 88"/>
          <p:cNvGrpSpPr/>
          <p:nvPr/>
        </p:nvGrpSpPr>
        <p:grpSpPr>
          <a:xfrm rot="21600000">
            <a:off x="6375777" y="1798601"/>
            <a:ext cx="3840155" cy="2797211"/>
            <a:chOff x="0" y="0"/>
            <a:chExt cx="3840155" cy="2797211"/>
          </a:xfrm>
        </p:grpSpPr>
        <p:pic>
          <p:nvPicPr>
            <p:cNvPr id="658" name="picture 658"/>
            <p:cNvPicPr>
              <a:picLocks noChangeAspect="1"/>
            </p:cNvPicPr>
            <p:nvPr/>
          </p:nvPicPr>
          <p:blipFill>
            <a:blip r:embed="rId1"/>
            <a:stretch>
              <a:fillRect/>
            </a:stretch>
          </p:blipFill>
          <p:spPr>
            <a:xfrm rot="21600000">
              <a:off x="0" y="0"/>
              <a:ext cx="3840155" cy="2797211"/>
            </a:xfrm>
            <a:prstGeom prst="rect">
              <a:avLst/>
            </a:prstGeom>
          </p:spPr>
        </p:pic>
        <p:sp>
          <p:nvSpPr>
            <p:cNvPr id="660" name="textbox 660"/>
            <p:cNvSpPr/>
            <p:nvPr/>
          </p:nvSpPr>
          <p:spPr>
            <a:xfrm>
              <a:off x="-12700" y="-12700"/>
              <a:ext cx="3865879" cy="2856864"/>
            </a:xfrm>
            <a:prstGeom prst="rect">
              <a:avLst/>
            </a:prstGeom>
            <a:noFill/>
            <a:ln w="0" cap="flat">
              <a:noFill/>
              <a:prstDash val="solid"/>
              <a:miter lim="0"/>
            </a:ln>
          </p:spPr>
          <p:txBody>
            <a:bodyPr vert="horz" wrap="square" lIns="0" tIns="0" rIns="0" bIns="0"/>
            <a:lstStyle/>
            <a:p>
              <a:pPr algn="l" rtl="0" eaLnBrk="0">
                <a:lnSpc>
                  <a:spcPct val="104000"/>
                </a:lnSpc>
              </a:pPr>
              <a:endParaRPr sz="800" dirty="0">
                <a:latin typeface="Arial" panose="020B0604020202020204"/>
                <a:ea typeface="Arial" panose="020B0604020202020204"/>
                <a:cs typeface="Arial" panose="020B0604020202020204"/>
              </a:endParaRPr>
            </a:p>
            <a:p>
              <a:pPr marL="120650" algn="l" rtl="0" eaLnBrk="0">
                <a:lnSpc>
                  <a:spcPts val="1620"/>
                </a:lnSpc>
                <a:spcBef>
                  <a:spcPts val="5"/>
                </a:spcBef>
              </a:pPr>
              <a: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Cuerpo 1: Verde y largo</a:t>
              </a:r>
              <a:b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br>
              <a: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Cuerpo 2: Rojo y corto</a:t>
              </a:r>
              <a:endParaRPr lang="en-US" altLang="zh-CN" sz="1300" dirty="0">
                <a:latin typeface="微软雅黑" panose="020B0503020204020204" charset="-122"/>
                <a:ea typeface="微软雅黑" panose="020B0503020204020204" charset="-122"/>
                <a:cs typeface="微软雅黑" panose="020B0503020204020204" charset="-122"/>
              </a:endParaRPr>
            </a:p>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0000"/>
                </a:lnSpc>
              </a:pPr>
              <a:endParaRPr sz="1000" dirty="0">
                <a:latin typeface="Arial" panose="020B0604020202020204"/>
                <a:ea typeface="Arial" panose="020B0604020202020204"/>
                <a:cs typeface="Arial" panose="020B0604020202020204"/>
              </a:endParaRPr>
            </a:p>
            <a:p>
              <a:pPr marL="127000" algn="l" rtl="0" eaLnBrk="0">
                <a:lnSpc>
                  <a:spcPts val="1620"/>
                </a:lnSpc>
                <a:spcBef>
                  <a:spcPts val="400"/>
                </a:spcBef>
              </a:pPr>
              <a: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Sombra superior 1 y 2: Corta</a:t>
              </a:r>
              <a:endPar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marL="116205" algn="l" rtl="0" eaLnBrk="0">
                <a:lnSpc>
                  <a:spcPts val="1620"/>
                </a:lnSpc>
                <a:spcBef>
                  <a:spcPts val="400"/>
                </a:spcBef>
              </a:pPr>
              <a:br>
                <a:rPr sz="13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br>
              <a:r>
                <a:rPr sz="13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ALT GδLGE 1 ve 2</a:t>
              </a:r>
              <a:r>
                <a:rPr sz="1300" b="1" kern="0" spc="70" dirty="0">
                  <a:solidFill>
                    <a:srgbClr val="FFFFFF">
                      <a:alpha val="100000"/>
                    </a:srgbClr>
                  </a:solidFill>
                  <a:latin typeface="微软雅黑" panose="020B0503020204020204" charset="-122"/>
                  <a:ea typeface="微软雅黑" panose="020B0503020204020204" charset="-122"/>
                  <a:cs typeface="微软雅黑" panose="020B0503020204020204" charset="-122"/>
                </a:rPr>
                <a:t> </a:t>
              </a:r>
              <a:r>
                <a:rPr sz="1300" b="1" kern="0" spc="-40" dirty="0">
                  <a:solidFill>
                    <a:srgbClr val="FFFFFF">
                      <a:alpha val="100000"/>
                    </a:srgbClr>
                  </a:solidFill>
                  <a:latin typeface="微软雅黑" panose="020B0503020204020204" charset="-122"/>
                  <a:ea typeface="微软雅黑" panose="020B0503020204020204" charset="-122"/>
                  <a:cs typeface="微软雅黑" panose="020B0503020204020204" charset="-122"/>
                </a:rPr>
                <a:t>: KlSA</a:t>
              </a:r>
              <a:endParaRPr sz="1300" dirty="0">
                <a:latin typeface="微软雅黑" panose="020B0503020204020204" charset="-122"/>
                <a:ea typeface="微软雅黑" panose="020B0503020204020204" charset="-122"/>
                <a:cs typeface="微软雅黑" panose="020B0503020204020204" charset="-122"/>
              </a:endParaRPr>
            </a:p>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10000"/>
                </a:lnSpc>
              </a:pPr>
              <a:endParaRPr sz="300" dirty="0">
                <a:latin typeface="Arial" panose="020B0604020202020204"/>
                <a:ea typeface="Arial" panose="020B0604020202020204"/>
                <a:cs typeface="Arial" panose="020B0604020202020204"/>
              </a:endParaRPr>
            </a:p>
            <a:p>
              <a:pPr marL="114935" algn="l" rtl="0" eaLnBrk="0">
                <a:lnSpc>
                  <a:spcPts val="1780"/>
                </a:lnSpc>
                <a:spcBef>
                  <a:spcPts val="5"/>
                </a:spcBef>
              </a:pPr>
              <a: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Tendencia: Fin de la subida</a:t>
              </a:r>
              <a:endPar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graphicFrame>
        <p:nvGraphicFramePr>
          <p:cNvPr id="662" name="table 662"/>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10490" algn="l" rtl="0" eaLnBrk="0">
                        <a:lnSpc>
                          <a:spcPct val="75000"/>
                        </a:lnSpc>
                        <a:spcBef>
                          <a:spcPts val="5"/>
                        </a:spcBef>
                        <a:buClrTx/>
                        <a:buSzTx/>
                        <a:buFontTx/>
                      </a:pPr>
                      <a:r>
                        <a:rPr sz="1900" kern="0" spc="-30" dirty="0">
                          <a:solidFill>
                            <a:srgbClr val="FFFFFF">
                              <a:alpha val="100000"/>
                            </a:srgbClr>
                          </a:solidFill>
                          <a:latin typeface="Calibri" panose="020F0502020204030204"/>
                          <a:ea typeface="Calibri" panose="020F0502020204030204"/>
                          <a:cs typeface="Calibri" panose="020F0502020204030204"/>
                        </a:rPr>
                        <a:t>Formaciones de velas bajistas</a:t>
                      </a:r>
                      <a:endParaRPr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90" name="group 90"/>
          <p:cNvGrpSpPr/>
          <p:nvPr/>
        </p:nvGrpSpPr>
        <p:grpSpPr>
          <a:xfrm rot="21600000">
            <a:off x="6375777" y="4665736"/>
            <a:ext cx="3840155" cy="746425"/>
            <a:chOff x="0" y="0"/>
            <a:chExt cx="3840155" cy="746425"/>
          </a:xfrm>
        </p:grpSpPr>
        <p:pic>
          <p:nvPicPr>
            <p:cNvPr id="664" name="picture 664"/>
            <p:cNvPicPr>
              <a:picLocks noChangeAspect="1"/>
            </p:cNvPicPr>
            <p:nvPr/>
          </p:nvPicPr>
          <p:blipFill>
            <a:blip r:embed="rId2"/>
            <a:stretch>
              <a:fillRect/>
            </a:stretch>
          </p:blipFill>
          <p:spPr>
            <a:xfrm rot="21600000">
              <a:off x="0" y="0"/>
              <a:ext cx="3840155" cy="746425"/>
            </a:xfrm>
            <a:prstGeom prst="rect">
              <a:avLst/>
            </a:prstGeom>
          </p:spPr>
        </p:pic>
        <p:sp>
          <p:nvSpPr>
            <p:cNvPr id="666" name="textbox 666"/>
            <p:cNvSpPr/>
            <p:nvPr/>
          </p:nvSpPr>
          <p:spPr>
            <a:xfrm>
              <a:off x="-12700" y="-12700"/>
              <a:ext cx="3865879" cy="805815"/>
            </a:xfrm>
            <a:prstGeom prst="rect">
              <a:avLst/>
            </a:prstGeom>
            <a:noFill/>
            <a:ln w="0" cap="flat">
              <a:noFill/>
              <a:prstDash val="solid"/>
              <a:miter lim="0"/>
            </a:ln>
          </p:spPr>
          <p:txBody>
            <a:bodyPr vert="horz" wrap="square" lIns="0" tIns="0" rIns="0" bIns="0"/>
            <a:lstStyle/>
            <a:p>
              <a:pPr algn="l" rtl="0" eaLnBrk="0">
                <a:lnSpc>
                  <a:spcPct val="131000"/>
                </a:lnSpc>
              </a:pPr>
              <a:endParaRPr sz="300" dirty="0">
                <a:latin typeface="Arial" panose="020B0604020202020204"/>
                <a:ea typeface="Arial" panose="020B0604020202020204"/>
                <a:cs typeface="Arial" panose="020B0604020202020204"/>
              </a:endParaRPr>
            </a:p>
            <a:p>
              <a:pPr marL="127000" algn="l" rtl="0" eaLnBrk="0">
                <a:lnSpc>
                  <a:spcPct val="109000"/>
                </a:lnSpc>
                <a:spcBef>
                  <a:spcPts val="5"/>
                </a:spcBef>
              </a:pPr>
              <a:r>
                <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Movimiento: Si la siguiente vela cae por debajo del mínimo de la vela verde larga, considera vender.</a:t>
              </a:r>
              <a:endParaRPr lang="en-US" altLang="zh-CN" sz="1300" b="1"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sp>
        <p:nvSpPr>
          <p:cNvPr id="668" name="textbox 668"/>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670" name="table 67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10490" algn="l" rtl="0" eaLnBrk="0">
                        <a:lnSpc>
                          <a:spcPct val="75000"/>
                        </a:lnSpc>
                        <a:spcBef>
                          <a:spcPts val="5"/>
                        </a:spcBef>
                      </a:pPr>
                      <a:r>
                        <a:rPr lang="en-US" sz="1900" kern="0" spc="-30" dirty="0">
                          <a:solidFill>
                            <a:srgbClr val="FFFFFF">
                              <a:alpha val="100000"/>
                            </a:srgbClr>
                          </a:solidFill>
                          <a:latin typeface="Calibri" panose="020F0502020204030204"/>
                          <a:ea typeface="Calibri" panose="020F0502020204030204"/>
                          <a:cs typeface="Calibri" panose="020F0502020204030204"/>
                        </a:rPr>
                        <a:t>Oso</a:t>
                      </a:r>
                      <a:endParaRPr lang="en-US"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672" name="picture 672"/>
          <p:cNvPicPr>
            <a:picLocks noChangeAspect="1"/>
          </p:cNvPicPr>
          <p:nvPr/>
        </p:nvPicPr>
        <p:blipFill>
          <a:blip r:embed="rId3"/>
          <a:stretch>
            <a:fillRect/>
          </a:stretch>
        </p:blipFill>
        <p:spPr>
          <a:xfrm rot="21600000">
            <a:off x="5271100" y="2646426"/>
            <a:ext cx="351720" cy="1683390"/>
          </a:xfrm>
          <a:prstGeom prst="rect">
            <a:avLst/>
          </a:prstGeom>
        </p:spPr>
      </p:pic>
      <p:pic>
        <p:nvPicPr>
          <p:cNvPr id="674" name="picture 674"/>
          <p:cNvPicPr>
            <a:picLocks noChangeAspect="1"/>
          </p:cNvPicPr>
          <p:nvPr/>
        </p:nvPicPr>
        <p:blipFill>
          <a:blip r:embed="rId4"/>
          <a:stretch>
            <a:fillRect/>
          </a:stretch>
        </p:blipFill>
        <p:spPr>
          <a:xfrm rot="21600000">
            <a:off x="5731071" y="2863977"/>
            <a:ext cx="349134" cy="1106387"/>
          </a:xfrm>
          <a:prstGeom prst="rect">
            <a:avLst/>
          </a:prstGeom>
        </p:spPr>
      </p:pic>
      <p:sp>
        <p:nvSpPr>
          <p:cNvPr id="676" name="textbox 676"/>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92" name="group 92"/>
          <p:cNvGrpSpPr/>
          <p:nvPr/>
        </p:nvGrpSpPr>
        <p:grpSpPr>
          <a:xfrm rot="21600000">
            <a:off x="5744507" y="4514805"/>
            <a:ext cx="336188" cy="445366"/>
            <a:chOff x="0" y="0"/>
            <a:chExt cx="336188" cy="445366"/>
          </a:xfrm>
        </p:grpSpPr>
        <p:pic>
          <p:nvPicPr>
            <p:cNvPr id="678" name="picture 678"/>
            <p:cNvPicPr>
              <a:picLocks noChangeAspect="1"/>
            </p:cNvPicPr>
            <p:nvPr/>
          </p:nvPicPr>
          <p:blipFill>
            <a:blip r:embed="rId5"/>
            <a:stretch>
              <a:fillRect/>
            </a:stretch>
          </p:blipFill>
          <p:spPr>
            <a:xfrm rot="21600000">
              <a:off x="0" y="0"/>
              <a:ext cx="336188" cy="445366"/>
            </a:xfrm>
            <a:prstGeom prst="rect">
              <a:avLst/>
            </a:prstGeom>
          </p:spPr>
        </p:pic>
        <p:sp>
          <p:nvSpPr>
            <p:cNvPr id="680" name="textbox 680"/>
            <p:cNvSpPr/>
            <p:nvPr/>
          </p:nvSpPr>
          <p:spPr>
            <a:xfrm>
              <a:off x="-12700" y="-12700"/>
              <a:ext cx="361950" cy="528955"/>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954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94" name="group 94"/>
          <p:cNvGrpSpPr/>
          <p:nvPr/>
        </p:nvGrpSpPr>
        <p:grpSpPr>
          <a:xfrm rot="21600000">
            <a:off x="5287307" y="4517614"/>
            <a:ext cx="336188" cy="443215"/>
            <a:chOff x="0" y="0"/>
            <a:chExt cx="336188" cy="443215"/>
          </a:xfrm>
        </p:grpSpPr>
        <p:pic>
          <p:nvPicPr>
            <p:cNvPr id="682" name="picture 682"/>
            <p:cNvPicPr>
              <a:picLocks noChangeAspect="1"/>
            </p:cNvPicPr>
            <p:nvPr/>
          </p:nvPicPr>
          <p:blipFill>
            <a:blip r:embed="rId6"/>
            <a:stretch>
              <a:fillRect/>
            </a:stretch>
          </p:blipFill>
          <p:spPr>
            <a:xfrm rot="21600000">
              <a:off x="0" y="0"/>
              <a:ext cx="336188" cy="443215"/>
            </a:xfrm>
            <a:prstGeom prst="rect">
              <a:avLst/>
            </a:prstGeom>
          </p:spPr>
        </p:pic>
        <p:sp>
          <p:nvSpPr>
            <p:cNvPr id="684" name="textbox 684"/>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589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686" name="path 68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688" name="textbox 688"/>
          <p:cNvSpPr/>
          <p:nvPr/>
        </p:nvSpPr>
        <p:spPr>
          <a:xfrm>
            <a:off x="9616911" y="5536860"/>
            <a:ext cx="182245"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24</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7"/>
          <a:stretch>
            <a:fillRect/>
          </a:stretch>
        </p:blipFill>
        <p:spPr>
          <a:xfrm>
            <a:off x="4445" y="0"/>
            <a:ext cx="10220325" cy="981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textbox 692"/>
          <p:cNvSpPr/>
          <p:nvPr/>
        </p:nvSpPr>
        <p:spPr>
          <a:xfrm>
            <a:off x="179299" y="1798604"/>
            <a:ext cx="4803775" cy="3181350"/>
          </a:xfrm>
          <a:prstGeom prst="rect">
            <a:avLst/>
          </a:prstGeom>
          <a:noFill/>
          <a:ln w="0" cap="flat">
            <a:noFill/>
            <a:prstDash val="solid"/>
            <a:miter lim="0"/>
          </a:ln>
        </p:spPr>
        <p:txBody>
          <a:bodyPr vert="horz" wrap="square" lIns="0" tIns="0" rIns="0" bIns="0"/>
          <a:lstStyle/>
          <a:p>
            <a:pPr algn="l" rtl="0" eaLnBrk="0">
              <a:lnSpc>
                <a:spcPct val="80000"/>
              </a:lnSpc>
            </a:pPr>
            <a:endParaRPr sz="100" b="1" dirty="0">
              <a:latin typeface="Arial" panose="020B0604020202020204"/>
              <a:ea typeface="Arial" panose="020B0604020202020204"/>
              <a:cs typeface="Arial" panose="020B0604020202020204"/>
            </a:endParaRPr>
          </a:p>
          <a:p>
            <a:pPr marL="22860" algn="l" rtl="0" eaLnBrk="0">
              <a:lnSpc>
                <a:spcPct val="77000"/>
              </a:lnSpc>
            </a:pPr>
            <a:r>
              <a:rPr lang="en-US" altLang="zh-CN" sz="1400" b="1" dirty="0">
                <a:latin typeface="Calibri" panose="020F0502020204030204"/>
                <a:ea typeface="Calibri" panose="020F0502020204030204"/>
                <a:cs typeface="Calibri" panose="020F0502020204030204"/>
              </a:rPr>
              <a:t>Nube Negra Bajista</a:t>
            </a:r>
            <a:r>
              <a:rPr lang="zh-CN" altLang="en-US" sz="1400" b="1" dirty="0">
                <a:latin typeface="Calibri" panose="020F0502020204030204"/>
                <a:ea typeface="宋体" panose="02010600030101010101" pitchFamily="2" charset="-122"/>
                <a:cs typeface="Calibri" panose="020F0502020204030204"/>
              </a:rPr>
              <a:t>：</a:t>
            </a:r>
            <a:r>
              <a:rPr lang="en-US" altLang="zh-CN" sz="1400" b="1" dirty="0">
                <a:latin typeface="Calibri" panose="020F0502020204030204"/>
                <a:ea typeface="Calibri" panose="020F0502020204030204"/>
                <a:cs typeface="Calibri" panose="020F0502020204030204"/>
              </a:rPr>
              <a:t>Significado</a:t>
            </a:r>
            <a:br>
              <a:rPr lang="en-US" altLang="zh-CN" sz="1400" dirty="0">
                <a:latin typeface="Calibri" panose="020F0502020204030204"/>
                <a:ea typeface="Calibri" panose="020F0502020204030204"/>
                <a:cs typeface="Calibri" panose="020F0502020204030204"/>
              </a:rPr>
            </a:b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dirty="0">
                <a:latin typeface="Calibri" panose="020F0502020204030204"/>
                <a:ea typeface="Calibri" panose="020F0502020204030204"/>
                <a:cs typeface="Calibri" panose="020F0502020204030204"/>
              </a:rPr>
              <a:t>Es una formaci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de reversi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de techo compuesta por dos velas.</a:t>
            </a:r>
            <a:br>
              <a:rPr lang="en-US" altLang="zh-CN" sz="1400" dirty="0">
                <a:latin typeface="Calibri" panose="020F0502020204030204"/>
                <a:ea typeface="Calibri" panose="020F0502020204030204"/>
                <a:cs typeface="Calibri" panose="020F0502020204030204"/>
              </a:rPr>
            </a:br>
            <a:br>
              <a:rPr lang="en-US" altLang="zh-CN" sz="1400" dirty="0">
                <a:latin typeface="Calibri" panose="020F0502020204030204"/>
                <a:ea typeface="Calibri" panose="020F0502020204030204"/>
                <a:cs typeface="Calibri" panose="020F0502020204030204"/>
              </a:rPr>
            </a:br>
            <a:r>
              <a:rPr lang="en-US" altLang="zh-CN" sz="1400" b="1" dirty="0">
                <a:latin typeface="Calibri" panose="020F0502020204030204"/>
                <a:ea typeface="Calibri" panose="020F0502020204030204"/>
                <a:cs typeface="Calibri" panose="020F0502020204030204"/>
              </a:rPr>
              <a:t>C</a:t>
            </a:r>
            <a:r>
              <a:rPr lang="en-US" altLang="en-US" sz="1400" b="1" dirty="0">
                <a:latin typeface="Calibri" panose="020F0502020204030204"/>
                <a:ea typeface="Calibri" panose="020F0502020204030204"/>
                <a:cs typeface="Calibri" panose="020F0502020204030204"/>
              </a:rPr>
              <a:t>ó</a:t>
            </a:r>
            <a:r>
              <a:rPr lang="en-US" altLang="zh-CN" sz="1400" b="1" dirty="0">
                <a:latin typeface="Calibri" panose="020F0502020204030204"/>
                <a:ea typeface="Calibri" panose="020F0502020204030204"/>
                <a:cs typeface="Calibri" panose="020F0502020204030204"/>
              </a:rPr>
              <a:t>mo identificarla </a:t>
            </a:r>
            <a:endParaRPr lang="en-US" altLang="zh-CN" sz="1400" b="1" dirty="0">
              <a:latin typeface="Calibri" panose="020F0502020204030204"/>
              <a:ea typeface="Calibri" panose="020F0502020204030204"/>
              <a:cs typeface="Calibri" panose="020F0502020204030204"/>
            </a:endParaRPr>
          </a:p>
          <a:p>
            <a:pPr marL="22860" algn="l" rtl="0" eaLnBrk="0">
              <a:lnSpc>
                <a:spcPct val="77000"/>
              </a:lnSpc>
            </a:pP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Aparece en una tendencia alcista.</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Primero, aparece una vela verde (alcista).</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Luego, aparece una vela roja (bajista) que se abre con un gap alcista y cierra en la mitad inferior del cuerpo de la primera vela.</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La segunda vela no cierra por debajo del cuerpo de la primera vela. </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br>
              <a:rPr lang="en-US" altLang="zh-CN" sz="1400" dirty="0">
                <a:latin typeface="Calibri" panose="020F0502020204030204"/>
                <a:ea typeface="Calibri" panose="020F0502020204030204"/>
                <a:cs typeface="Calibri" panose="020F0502020204030204"/>
              </a:rPr>
            </a:br>
            <a:r>
              <a:rPr lang="en-US" altLang="zh-CN" sz="1400" b="1" dirty="0">
                <a:latin typeface="Calibri" panose="020F0502020204030204"/>
                <a:ea typeface="Calibri" panose="020F0502020204030204"/>
                <a:cs typeface="Calibri" panose="020F0502020204030204"/>
              </a:rPr>
              <a:t>Psicolog</a:t>
            </a:r>
            <a:r>
              <a:rPr lang="en-US" altLang="en-US" sz="1400" b="1" dirty="0">
                <a:latin typeface="Calibri" panose="020F0502020204030204"/>
                <a:ea typeface="Calibri" panose="020F0502020204030204"/>
                <a:cs typeface="Calibri" panose="020F0502020204030204"/>
              </a:rPr>
              <a:t>í</a:t>
            </a:r>
            <a:r>
              <a:rPr lang="en-US" altLang="zh-CN" sz="1400" b="1" dirty="0">
                <a:latin typeface="Calibri" panose="020F0502020204030204"/>
                <a:ea typeface="Calibri" panose="020F0502020204030204"/>
                <a:cs typeface="Calibri" panose="020F0502020204030204"/>
              </a:rPr>
              <a:t>a del mercado </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Despu</a:t>
            </a:r>
            <a:r>
              <a:rPr lang="en-US" altLang="en-US" sz="1400" dirty="0">
                <a:latin typeface="Calibri" panose="020F0502020204030204"/>
                <a:ea typeface="Calibri" panose="020F0502020204030204"/>
                <a:cs typeface="Calibri" panose="020F0502020204030204"/>
              </a:rPr>
              <a:t>é</a:t>
            </a:r>
            <a:r>
              <a:rPr lang="en-US" altLang="zh-CN" sz="1400" dirty="0">
                <a:latin typeface="Calibri" panose="020F0502020204030204"/>
                <a:ea typeface="Calibri" panose="020F0502020204030204"/>
                <a:cs typeface="Calibri" panose="020F0502020204030204"/>
              </a:rPr>
              <a:t>s de la apertura alcista, los osos deciden actuar.</a:t>
            </a:r>
            <a:endParaRPr lang="en-US" altLang="zh-CN" sz="1400" dirty="0">
              <a:latin typeface="Calibri" panose="020F0502020204030204"/>
              <a:ea typeface="Calibri" panose="020F0502020204030204"/>
              <a:cs typeface="Calibri" panose="020F0502020204030204"/>
            </a:endParaRPr>
          </a:p>
          <a:p>
            <a:pPr marL="22860" algn="l" rtl="0" eaLnBrk="0">
              <a:lnSpc>
                <a:spcPct val="770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A medida que se acerca el cierre, el mercado se activa, los precios caen y el cierre se realiza a un nivel mucho m</a:t>
            </a:r>
            <a:r>
              <a:rPr lang="en-US" altLang="en-US" sz="1400" dirty="0">
                <a:latin typeface="Calibri" panose="020F0502020204030204"/>
                <a:ea typeface="Calibri" panose="020F0502020204030204"/>
                <a:cs typeface="Calibri" panose="020F0502020204030204"/>
              </a:rPr>
              <a:t>á</a:t>
            </a:r>
            <a:r>
              <a:rPr lang="en-US" altLang="zh-CN" sz="1400" dirty="0">
                <a:latin typeface="Calibri" panose="020F0502020204030204"/>
                <a:ea typeface="Calibri" panose="020F0502020204030204"/>
                <a:cs typeface="Calibri" panose="020F0502020204030204"/>
              </a:rPr>
              <a:t>s bajo que el cierre de la vela anterior, indicando que los osos han tomado el control del mercado.</a:t>
            </a:r>
            <a:endParaRPr lang="en-US" altLang="zh-CN" sz="1400" dirty="0">
              <a:latin typeface="Calibri" panose="020F0502020204030204"/>
              <a:ea typeface="Calibri" panose="020F0502020204030204"/>
              <a:cs typeface="Calibri" panose="020F0502020204030204"/>
            </a:endParaRPr>
          </a:p>
        </p:txBody>
      </p:sp>
      <p:grpSp>
        <p:nvGrpSpPr>
          <p:cNvPr id="96" name="group 96"/>
          <p:cNvGrpSpPr/>
          <p:nvPr/>
        </p:nvGrpSpPr>
        <p:grpSpPr>
          <a:xfrm rot="21600000">
            <a:off x="6375777" y="1798601"/>
            <a:ext cx="3840155" cy="2797211"/>
            <a:chOff x="0" y="0"/>
            <a:chExt cx="3840155" cy="2797211"/>
          </a:xfrm>
        </p:grpSpPr>
        <p:pic>
          <p:nvPicPr>
            <p:cNvPr id="694" name="picture 694"/>
            <p:cNvPicPr>
              <a:picLocks noChangeAspect="1"/>
            </p:cNvPicPr>
            <p:nvPr/>
          </p:nvPicPr>
          <p:blipFill>
            <a:blip r:embed="rId1"/>
            <a:stretch>
              <a:fillRect/>
            </a:stretch>
          </p:blipFill>
          <p:spPr>
            <a:xfrm rot="21600000">
              <a:off x="0" y="0"/>
              <a:ext cx="3840155" cy="2797211"/>
            </a:xfrm>
            <a:prstGeom prst="rect">
              <a:avLst/>
            </a:prstGeom>
          </p:spPr>
        </p:pic>
        <p:sp>
          <p:nvSpPr>
            <p:cNvPr id="696" name="textbox 696"/>
            <p:cNvSpPr/>
            <p:nvPr/>
          </p:nvSpPr>
          <p:spPr>
            <a:xfrm>
              <a:off x="-12700" y="-12700"/>
              <a:ext cx="3865879" cy="2834639"/>
            </a:xfrm>
            <a:prstGeom prst="rect">
              <a:avLst/>
            </a:prstGeom>
            <a:noFill/>
            <a:ln w="0" cap="flat">
              <a:noFill/>
              <a:prstDash val="solid"/>
              <a:miter lim="0"/>
            </a:ln>
          </p:spPr>
          <p:txBody>
            <a:bodyPr vert="horz" wrap="square" lIns="0" tIns="0" rIns="0" bIns="0"/>
            <a:lstStyle/>
            <a:p>
              <a:pPr algn="l" rtl="0" eaLnBrk="0">
                <a:lnSpc>
                  <a:spcPct val="104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20650" algn="l" rtl="0" eaLnBrk="0">
                <a:lnSpc>
                  <a:spcPct val="95000"/>
                </a:lnSpc>
              </a:pPr>
              <a:r>
                <a:rPr lang="en-US" altLang="zh-CN" sz="1500" b="1" kern="0" spc="0" dirty="0">
                  <a:solidFill>
                    <a:srgbClr val="FFFFFF">
                      <a:alpha val="100000"/>
                    </a:srgbClr>
                  </a:solidFill>
                  <a:latin typeface="Calibri" panose="020F0502020204030204"/>
                  <a:ea typeface="Calibri" panose="020F0502020204030204"/>
                  <a:cs typeface="Calibri" panose="020F0502020204030204"/>
                </a:rPr>
                <a:t>Cuerpo 1: Verde y largo</a:t>
              </a:r>
              <a:br>
                <a:rPr lang="en-US" altLang="zh-CN" sz="1500" b="1" kern="0" spc="0" dirty="0">
                  <a:solidFill>
                    <a:srgbClr val="FFFFFF">
                      <a:alpha val="100000"/>
                    </a:srgbClr>
                  </a:solidFill>
                  <a:latin typeface="Calibri" panose="020F0502020204030204"/>
                  <a:ea typeface="Calibri" panose="020F0502020204030204"/>
                  <a:cs typeface="Calibri" panose="020F0502020204030204"/>
                </a:rPr>
              </a:br>
              <a:r>
                <a:rPr lang="en-US" altLang="zh-CN" sz="1500" b="1" kern="0" dirty="0">
                  <a:solidFill>
                    <a:srgbClr val="FFFFFF">
                      <a:alpha val="100000"/>
                    </a:srgbClr>
                  </a:solidFill>
                  <a:latin typeface="Calibri" panose="020F0502020204030204"/>
                  <a:ea typeface="Calibri" panose="020F0502020204030204"/>
                  <a:cs typeface="Calibri" panose="020F0502020204030204"/>
                </a:rPr>
                <a:t>Cuerpo 2: Rojo y largo</a:t>
              </a:r>
              <a:endParaRPr lang="en-US" altLang="zh-CN" sz="1000" dirty="0">
                <a:latin typeface="Arial" panose="020B0604020202020204"/>
                <a:ea typeface="Arial" panose="020B0604020202020204"/>
                <a:cs typeface="Arial" panose="020B0604020202020204"/>
              </a:endParaRPr>
            </a:p>
            <a:p>
              <a:pPr marL="127000" algn="l" rtl="0" eaLnBrk="0">
                <a:lnSpc>
                  <a:spcPts val="1960"/>
                </a:lnSpc>
                <a:spcBef>
                  <a:spcPts val="455"/>
                </a:spcBef>
              </a:pPr>
              <a:br>
                <a:rPr sz="1500" b="1" kern="0" spc="-30" dirty="0">
                  <a:solidFill>
                    <a:srgbClr val="FFFFFF">
                      <a:alpha val="100000"/>
                    </a:srgbClr>
                  </a:solidFill>
                  <a:latin typeface="Calibri" panose="020F0502020204030204"/>
                  <a:ea typeface="Calibri" panose="020F0502020204030204"/>
                  <a:cs typeface="Calibri" panose="020F0502020204030204"/>
                </a:rPr>
              </a:br>
              <a:r>
                <a:rPr lang="en-US" altLang="zh-CN" sz="1500" b="1" kern="0" dirty="0">
                  <a:solidFill>
                    <a:srgbClr val="FFFFFF">
                      <a:alpha val="100000"/>
                    </a:srgbClr>
                  </a:solidFill>
                  <a:latin typeface="Calibri" panose="020F0502020204030204"/>
                  <a:ea typeface="Calibri" panose="020F0502020204030204"/>
                  <a:cs typeface="Calibri" panose="020F0502020204030204"/>
                </a:rPr>
                <a:t>Sombra superior 1 y 2: Corta</a:t>
              </a: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37000"/>
                </a:lnSpc>
              </a:pPr>
              <a:endParaRPr sz="1000" dirty="0">
                <a:latin typeface="Arial" panose="020B0604020202020204"/>
                <a:ea typeface="Arial" panose="020B0604020202020204"/>
                <a:cs typeface="Arial" panose="020B0604020202020204"/>
              </a:endParaRPr>
            </a:p>
            <a:p>
              <a:pPr algn="l" rtl="0" eaLnBrk="0">
                <a:lnSpc>
                  <a:spcPct val="137000"/>
                </a:lnSpc>
              </a:pPr>
              <a:endParaRPr sz="1000" dirty="0">
                <a:latin typeface="Arial" panose="020B0604020202020204"/>
                <a:ea typeface="Arial" panose="020B0604020202020204"/>
                <a:cs typeface="Arial" panose="020B0604020202020204"/>
              </a:endParaRPr>
            </a:p>
            <a:p>
              <a:pPr marL="116205" algn="l" rtl="0" eaLnBrk="0">
                <a:lnSpc>
                  <a:spcPts val="1960"/>
                </a:lnSpc>
                <a:spcBef>
                  <a:spcPts val="455"/>
                </a:spcBef>
              </a:pPr>
              <a:r>
                <a:rPr lang="en-US" altLang="zh-CN" sz="1500" b="1" kern="0" dirty="0">
                  <a:solidFill>
                    <a:srgbClr val="FFFFFF">
                      <a:alpha val="100000"/>
                    </a:srgbClr>
                  </a:solidFill>
                  <a:latin typeface="Calibri" panose="020F0502020204030204"/>
                  <a:ea typeface="Calibri" panose="020F0502020204030204"/>
                  <a:cs typeface="Calibri" panose="020F0502020204030204"/>
                </a:rPr>
                <a:t>Sombra inferior 1 y 2: Corta</a:t>
              </a: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04000"/>
                </a:lnSpc>
              </a:pPr>
              <a:endParaRPr sz="1000" dirty="0">
                <a:latin typeface="Arial" panose="020B0604020202020204"/>
                <a:ea typeface="Arial" panose="020B0604020202020204"/>
                <a:cs typeface="Arial" panose="020B0604020202020204"/>
              </a:endParaRPr>
            </a:p>
            <a:p>
              <a:pPr algn="l" rtl="0" eaLnBrk="0">
                <a:lnSpc>
                  <a:spcPct val="126000"/>
                </a:lnSpc>
              </a:pPr>
              <a:endParaRPr sz="300" dirty="0">
                <a:latin typeface="Arial" panose="020B0604020202020204"/>
                <a:ea typeface="Arial" panose="020B0604020202020204"/>
                <a:cs typeface="Arial" panose="020B0604020202020204"/>
              </a:endParaRPr>
            </a:p>
            <a:p>
              <a:pPr marL="114935" algn="l" rtl="0" eaLnBrk="0">
                <a:lnSpc>
                  <a:spcPct val="89000"/>
                </a:lnSpc>
                <a:spcBef>
                  <a:spcPts val="5"/>
                </a:spcBef>
              </a:pPr>
              <a:br>
                <a:rPr sz="1500" b="1" kern="0" spc="-10" dirty="0">
                  <a:solidFill>
                    <a:srgbClr val="FFFFFF">
                      <a:alpha val="100000"/>
                    </a:srgbClr>
                  </a:solidFill>
                  <a:latin typeface="Calibri" panose="020F0502020204030204"/>
                  <a:ea typeface="Calibri" panose="020F0502020204030204"/>
                  <a:cs typeface="Calibri" panose="020F0502020204030204"/>
                </a:rPr>
              </a:br>
              <a:r>
                <a:rPr lang="en-US" altLang="zh-CN" sz="1500" b="1" kern="0" dirty="0">
                  <a:solidFill>
                    <a:srgbClr val="FFFFFF">
                      <a:alpha val="100000"/>
                    </a:srgbClr>
                  </a:solidFill>
                  <a:latin typeface="Calibri" panose="020F0502020204030204"/>
                  <a:ea typeface="Calibri" panose="020F0502020204030204"/>
                  <a:cs typeface="Calibri" panose="020F0502020204030204"/>
                </a:rPr>
                <a:t>Tendencia: Bajista</a:t>
              </a: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p:txBody>
        </p:sp>
      </p:grpSp>
      <p:graphicFrame>
        <p:nvGraphicFramePr>
          <p:cNvPr id="698" name="table 698"/>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10490" algn="l" rtl="0" eaLnBrk="0">
                        <a:lnSpc>
                          <a:spcPct val="75000"/>
                        </a:lnSpc>
                        <a:spcBef>
                          <a:spcPts val="5"/>
                        </a:spcBef>
                        <a:buClrTx/>
                        <a:buSzTx/>
                        <a:buFontTx/>
                      </a:pPr>
                      <a:r>
                        <a:rPr sz="1900" kern="0" spc="-30" dirty="0">
                          <a:solidFill>
                            <a:srgbClr val="FFFFFF">
                              <a:alpha val="100000"/>
                            </a:srgbClr>
                          </a:solidFill>
                          <a:latin typeface="Calibri" panose="020F0502020204030204"/>
                          <a:ea typeface="Calibri" panose="020F0502020204030204"/>
                          <a:cs typeface="Calibri" panose="020F0502020204030204"/>
                        </a:rPr>
                        <a:t>Formaciones de velas bajistas</a:t>
                      </a:r>
                      <a:endParaRPr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98" name="group 98"/>
          <p:cNvGrpSpPr/>
          <p:nvPr/>
        </p:nvGrpSpPr>
        <p:grpSpPr>
          <a:xfrm rot="21600000">
            <a:off x="6375777" y="4665736"/>
            <a:ext cx="3840155" cy="746425"/>
            <a:chOff x="0" y="0"/>
            <a:chExt cx="3840155" cy="746425"/>
          </a:xfrm>
        </p:grpSpPr>
        <p:pic>
          <p:nvPicPr>
            <p:cNvPr id="700" name="picture 700"/>
            <p:cNvPicPr>
              <a:picLocks noChangeAspect="1"/>
            </p:cNvPicPr>
            <p:nvPr/>
          </p:nvPicPr>
          <p:blipFill>
            <a:blip r:embed="rId2"/>
            <a:stretch>
              <a:fillRect/>
            </a:stretch>
          </p:blipFill>
          <p:spPr>
            <a:xfrm rot="21600000">
              <a:off x="0" y="0"/>
              <a:ext cx="3840155" cy="746425"/>
            </a:xfrm>
            <a:prstGeom prst="rect">
              <a:avLst/>
            </a:prstGeom>
          </p:spPr>
        </p:pic>
        <p:sp>
          <p:nvSpPr>
            <p:cNvPr id="702" name="textbox 702"/>
            <p:cNvSpPr/>
            <p:nvPr/>
          </p:nvSpPr>
          <p:spPr>
            <a:xfrm>
              <a:off x="-12700" y="-12700"/>
              <a:ext cx="3865879" cy="784225"/>
            </a:xfrm>
            <a:prstGeom prst="rect">
              <a:avLst/>
            </a:prstGeom>
            <a:noFill/>
            <a:ln w="0" cap="flat">
              <a:noFill/>
              <a:prstDash val="solid"/>
              <a:miter lim="0"/>
            </a:ln>
          </p:spPr>
          <p:txBody>
            <a:bodyPr vert="horz" wrap="square" lIns="0" tIns="0" rIns="0" bIns="0"/>
            <a:lstStyle/>
            <a:p>
              <a:pPr algn="l" rtl="0" eaLnBrk="0">
                <a:lnSpc>
                  <a:spcPct val="128000"/>
                </a:lnSpc>
              </a:pPr>
              <a:endParaRPr sz="300" dirty="0">
                <a:latin typeface="Arial" panose="020B0604020202020204"/>
                <a:ea typeface="Arial" panose="020B0604020202020204"/>
                <a:cs typeface="Arial" panose="020B0604020202020204"/>
              </a:endParaRPr>
            </a:p>
            <a:p>
              <a:pPr marL="127000" algn="l" rtl="0" eaLnBrk="0">
                <a:lnSpc>
                  <a:spcPct val="94000"/>
                </a:lnSpc>
                <a:spcBef>
                  <a:spcPts val="0"/>
                </a:spcBef>
              </a:pPr>
              <a:r>
                <a:rPr lang="en-US" altLang="zh-CN" sz="1500" b="1" kern="0" dirty="0">
                  <a:solidFill>
                    <a:srgbClr val="FFFFFF">
                      <a:alpha val="100000"/>
                    </a:srgbClr>
                  </a:solidFill>
                  <a:latin typeface="Calibri" panose="020F0502020204030204"/>
                  <a:ea typeface="Calibri" panose="020F0502020204030204"/>
                  <a:cs typeface="Calibri" panose="020F0502020204030204"/>
                </a:rPr>
                <a:t>Movimiento: Si la siguiente vela cae por debajo del mínimo de la vela roja larga, considera vender.</a:t>
              </a: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p:txBody>
        </p:sp>
      </p:grpSp>
      <p:pic>
        <p:nvPicPr>
          <p:cNvPr id="704" name="picture 704"/>
          <p:cNvPicPr>
            <a:picLocks noChangeAspect="1"/>
          </p:cNvPicPr>
          <p:nvPr/>
        </p:nvPicPr>
        <p:blipFill>
          <a:blip r:embed="rId3"/>
          <a:stretch>
            <a:fillRect/>
          </a:stretch>
        </p:blipFill>
        <p:spPr>
          <a:xfrm rot="21600000">
            <a:off x="4983088" y="2214314"/>
            <a:ext cx="1299231" cy="2115501"/>
          </a:xfrm>
          <a:prstGeom prst="rect">
            <a:avLst/>
          </a:prstGeom>
        </p:spPr>
      </p:pic>
      <p:sp>
        <p:nvSpPr>
          <p:cNvPr id="706" name="textbox 706"/>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708" name="table 708"/>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10490" algn="l" rtl="0" eaLnBrk="0">
                        <a:lnSpc>
                          <a:spcPct val="75000"/>
                        </a:lnSpc>
                        <a:spcBef>
                          <a:spcPts val="5"/>
                        </a:spcBef>
                      </a:pPr>
                      <a:r>
                        <a:rPr lang="en-US" sz="1900" kern="0" spc="-30" dirty="0">
                          <a:solidFill>
                            <a:srgbClr val="FFFFFF">
                              <a:alpha val="100000"/>
                            </a:srgbClr>
                          </a:solidFill>
                          <a:latin typeface="Calibri" panose="020F0502020204030204"/>
                          <a:ea typeface="Calibri" panose="020F0502020204030204"/>
                          <a:cs typeface="Calibri" panose="020F0502020204030204"/>
                        </a:rPr>
                        <a:t>Oso</a:t>
                      </a:r>
                      <a:endParaRPr lang="en-US"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710" name="textbox 710"/>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100" name="group 100"/>
          <p:cNvGrpSpPr/>
          <p:nvPr/>
        </p:nvGrpSpPr>
        <p:grpSpPr>
          <a:xfrm rot="21600000">
            <a:off x="5744507" y="4514805"/>
            <a:ext cx="336188" cy="445366"/>
            <a:chOff x="0" y="0"/>
            <a:chExt cx="336188" cy="445366"/>
          </a:xfrm>
        </p:grpSpPr>
        <p:pic>
          <p:nvPicPr>
            <p:cNvPr id="712" name="picture 712"/>
            <p:cNvPicPr>
              <a:picLocks noChangeAspect="1"/>
            </p:cNvPicPr>
            <p:nvPr/>
          </p:nvPicPr>
          <p:blipFill>
            <a:blip r:embed="rId4"/>
            <a:stretch>
              <a:fillRect/>
            </a:stretch>
          </p:blipFill>
          <p:spPr>
            <a:xfrm rot="21600000">
              <a:off x="0" y="0"/>
              <a:ext cx="336188" cy="445366"/>
            </a:xfrm>
            <a:prstGeom prst="rect">
              <a:avLst/>
            </a:prstGeom>
          </p:spPr>
        </p:pic>
        <p:sp>
          <p:nvSpPr>
            <p:cNvPr id="714" name="textbox 714"/>
            <p:cNvSpPr/>
            <p:nvPr/>
          </p:nvSpPr>
          <p:spPr>
            <a:xfrm>
              <a:off x="-12700" y="-12700"/>
              <a:ext cx="361950" cy="528955"/>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954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grpSp>
        <p:nvGrpSpPr>
          <p:cNvPr id="102" name="group 102"/>
          <p:cNvGrpSpPr/>
          <p:nvPr/>
        </p:nvGrpSpPr>
        <p:grpSpPr>
          <a:xfrm rot="21600000">
            <a:off x="5287307" y="4517614"/>
            <a:ext cx="336188" cy="443215"/>
            <a:chOff x="0" y="0"/>
            <a:chExt cx="336188" cy="443215"/>
          </a:xfrm>
        </p:grpSpPr>
        <p:pic>
          <p:nvPicPr>
            <p:cNvPr id="716" name="picture 716"/>
            <p:cNvPicPr>
              <a:picLocks noChangeAspect="1"/>
            </p:cNvPicPr>
            <p:nvPr/>
          </p:nvPicPr>
          <p:blipFill>
            <a:blip r:embed="rId5"/>
            <a:stretch>
              <a:fillRect/>
            </a:stretch>
          </p:blipFill>
          <p:spPr>
            <a:xfrm rot="21600000">
              <a:off x="0" y="0"/>
              <a:ext cx="336188" cy="443215"/>
            </a:xfrm>
            <a:prstGeom prst="rect">
              <a:avLst/>
            </a:prstGeom>
          </p:spPr>
        </p:pic>
        <p:sp>
          <p:nvSpPr>
            <p:cNvPr id="718" name="textbox 718"/>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589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sp>
        <p:nvSpPr>
          <p:cNvPr id="720" name="path 72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722" name="textbox 722"/>
          <p:cNvSpPr/>
          <p:nvPr/>
        </p:nvSpPr>
        <p:spPr>
          <a:xfrm>
            <a:off x="9616911" y="5536860"/>
            <a:ext cx="182245"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25</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6"/>
          <a:stretch>
            <a:fillRect/>
          </a:stretch>
        </p:blipFill>
        <p:spPr>
          <a:xfrm>
            <a:off x="4445" y="0"/>
            <a:ext cx="10220325" cy="981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4"/>
          <p:cNvGrpSpPr/>
          <p:nvPr/>
        </p:nvGrpSpPr>
        <p:grpSpPr>
          <a:xfrm rot="21600000">
            <a:off x="6304057" y="1793504"/>
            <a:ext cx="4007484" cy="4027804"/>
            <a:chOff x="-40640" y="-12700"/>
            <a:chExt cx="4007484" cy="4027804"/>
          </a:xfrm>
        </p:grpSpPr>
        <p:pic>
          <p:nvPicPr>
            <p:cNvPr id="726" name="picture 726"/>
            <p:cNvPicPr>
              <a:picLocks noChangeAspect="1"/>
            </p:cNvPicPr>
            <p:nvPr/>
          </p:nvPicPr>
          <p:blipFill>
            <a:blip r:embed="rId1"/>
            <a:stretch>
              <a:fillRect/>
            </a:stretch>
          </p:blipFill>
          <p:spPr>
            <a:xfrm rot="21600000">
              <a:off x="0" y="0"/>
              <a:ext cx="3843862" cy="3904941"/>
            </a:xfrm>
            <a:prstGeom prst="rect">
              <a:avLst/>
            </a:prstGeom>
          </p:spPr>
        </p:pic>
        <p:sp>
          <p:nvSpPr>
            <p:cNvPr id="728" name="textbox 728"/>
            <p:cNvSpPr/>
            <p:nvPr/>
          </p:nvSpPr>
          <p:spPr>
            <a:xfrm>
              <a:off x="-40640" y="-12700"/>
              <a:ext cx="4007484" cy="4027804"/>
            </a:xfrm>
            <a:prstGeom prst="rect">
              <a:avLst/>
            </a:prstGeom>
            <a:noFill/>
            <a:ln w="0" cap="flat">
              <a:noFill/>
              <a:prstDash val="solid"/>
              <a:miter lim="0"/>
            </a:ln>
          </p:spPr>
          <p:txBody>
            <a:bodyPr vert="horz" wrap="square" lIns="0" tIns="0" rIns="0" bIns="0"/>
            <a:lstStyle/>
            <a:p>
              <a:pPr algn="l" rtl="0" eaLnBrk="0">
                <a:lnSpc>
                  <a:spcPct val="125000"/>
                </a:lnSpc>
              </a:pPr>
              <a:endParaRPr sz="300" dirty="0">
                <a:latin typeface="Arial" panose="020B0604020202020204"/>
                <a:ea typeface="Arial" panose="020B0604020202020204"/>
                <a:cs typeface="Arial" panose="020B0604020202020204"/>
              </a:endParaRPr>
            </a:p>
            <a:p>
              <a:pPr marL="116205" algn="l" rtl="0" eaLnBrk="0">
                <a:lnSpc>
                  <a:spcPts val="1460"/>
                </a:lnSpc>
                <a:spcBef>
                  <a:spcPts val="0"/>
                </a:spcBef>
              </a:pPr>
              <a:r>
                <a:rPr lang="en-US" altLang="zh-CN" sz="1200" b="1" kern="0" spc="30" dirty="0">
                  <a:solidFill>
                    <a:srgbClr val="FFFFFF">
                      <a:alpha val="100000"/>
                    </a:srgbClr>
                  </a:solidFill>
                  <a:latin typeface="Calibri" panose="020F0502020204030204"/>
                  <a:ea typeface="Calibri" panose="020F0502020204030204"/>
                  <a:cs typeface="Calibri" panose="020F0502020204030204"/>
                </a:rPr>
                <a:t>Cuerpo 1:</a:t>
              </a:r>
              <a:r>
                <a:rPr sz="1200" b="1" kern="0" spc="30" dirty="0">
                  <a:solidFill>
                    <a:srgbClr val="FFFFFF">
                      <a:alpha val="100000"/>
                    </a:srgbClr>
                  </a:solidFill>
                  <a:latin typeface="Calibri" panose="020F0502020204030204"/>
                  <a:ea typeface="Calibri" panose="020F0502020204030204"/>
                  <a:cs typeface="Calibri" panose="020F0502020204030204"/>
                </a:rPr>
                <a:t>                         </a:t>
              </a:r>
              <a:r>
                <a:rPr lang="en-US" altLang="zh-CN" sz="1200" b="1" kern="0" spc="30" dirty="0">
                  <a:solidFill>
                    <a:srgbClr val="FFFFFF">
                      <a:alpha val="100000"/>
                    </a:srgbClr>
                  </a:solidFill>
                  <a:latin typeface="Calibri" panose="020F0502020204030204"/>
                  <a:ea typeface="Calibri" panose="020F0502020204030204"/>
                  <a:cs typeface="Calibri" panose="020F0502020204030204"/>
                </a:rPr>
                <a:t>  Verde y largo</a:t>
              </a:r>
              <a:endParaRPr lang="en-US" altLang="zh-CN" sz="1200" dirty="0">
                <a:latin typeface="Calibri" panose="020F0502020204030204"/>
                <a:ea typeface="Calibri" panose="020F0502020204030204"/>
                <a:cs typeface="Calibri" panose="020F0502020204030204"/>
              </a:endParaRPr>
            </a:p>
            <a:p>
              <a:pPr marL="116205" algn="l" rtl="0" eaLnBrk="0">
                <a:lnSpc>
                  <a:spcPts val="1665"/>
                </a:lnSpc>
                <a:spcBef>
                  <a:spcPts val="530"/>
                </a:spcBef>
              </a:pPr>
              <a:r>
                <a:rPr lang="en-US" altLang="zh-CN" sz="1200" b="1" kern="0" spc="30" dirty="0">
                  <a:solidFill>
                    <a:srgbClr val="FFFFFF">
                      <a:alpha val="100000"/>
                    </a:srgbClr>
                  </a:solidFill>
                  <a:latin typeface="Calibri" panose="020F0502020204030204"/>
                  <a:ea typeface="Calibri" panose="020F0502020204030204"/>
                  <a:cs typeface="Calibri" panose="020F0502020204030204"/>
                  <a:sym typeface="+mn-ea"/>
                </a:rPr>
                <a:t>Cuerpo 2:</a:t>
              </a:r>
              <a:r>
                <a:rPr sz="1200" b="1" kern="0" spc="30" dirty="0">
                  <a:solidFill>
                    <a:srgbClr val="FFFFFF">
                      <a:alpha val="100000"/>
                    </a:srgbClr>
                  </a:solidFill>
                  <a:latin typeface="Calibri" panose="020F0502020204030204"/>
                  <a:ea typeface="Calibri" panose="020F0502020204030204"/>
                  <a:cs typeface="Calibri" panose="020F0502020204030204"/>
                </a:rPr>
                <a:t>               </a:t>
              </a:r>
              <a:r>
                <a:rPr sz="1200" b="1" kern="0" spc="20" dirty="0">
                  <a:solidFill>
                    <a:srgbClr val="FFFFFF">
                      <a:alpha val="100000"/>
                    </a:srgbClr>
                  </a:solidFill>
                  <a:latin typeface="Calibri" panose="020F0502020204030204"/>
                  <a:ea typeface="Calibri" panose="020F0502020204030204"/>
                  <a:cs typeface="Calibri" panose="020F0502020204030204"/>
                </a:rPr>
                <a:t>             </a:t>
              </a:r>
              <a:r>
                <a:rPr lang="en-US" altLang="zh-CN" sz="1200" b="1" kern="0" spc="30" dirty="0">
                  <a:solidFill>
                    <a:srgbClr val="FFFFFF">
                      <a:alpha val="100000"/>
                    </a:srgbClr>
                  </a:solidFill>
                  <a:latin typeface="Calibri" panose="020F0502020204030204"/>
                  <a:ea typeface="Calibri" panose="020F0502020204030204"/>
                  <a:cs typeface="Calibri" panose="020F0502020204030204"/>
                </a:rPr>
                <a:t>Rojo y largo</a:t>
              </a:r>
              <a:endParaRPr lang="en-US" altLang="zh-CN" sz="1200" dirty="0">
                <a:latin typeface="Calibri" panose="020F0502020204030204"/>
                <a:ea typeface="Calibri" panose="020F0502020204030204"/>
                <a:cs typeface="Calibri" panose="020F0502020204030204"/>
              </a:endParaRPr>
            </a:p>
            <a:p>
              <a:pPr marL="116205" algn="l" rtl="0" eaLnBrk="0">
                <a:lnSpc>
                  <a:spcPts val="1660"/>
                </a:lnSpc>
                <a:spcBef>
                  <a:spcPts val="305"/>
                </a:spcBef>
              </a:pPr>
              <a:r>
                <a:rPr lang="en-US" altLang="zh-CN" sz="1200" b="1" kern="0" spc="30" dirty="0">
                  <a:solidFill>
                    <a:srgbClr val="FFFFFF">
                      <a:alpha val="100000"/>
                    </a:srgbClr>
                  </a:solidFill>
                  <a:latin typeface="Calibri" panose="020F0502020204030204"/>
                  <a:ea typeface="Calibri" panose="020F0502020204030204"/>
                  <a:cs typeface="Calibri" panose="020F0502020204030204"/>
                  <a:sym typeface="+mn-ea"/>
                </a:rPr>
                <a:t>Cuerpo 3:</a:t>
              </a:r>
              <a:r>
                <a:rPr sz="1200" b="1" kern="0" spc="50" dirty="0">
                  <a:solidFill>
                    <a:srgbClr val="FFFFFF">
                      <a:alpha val="100000"/>
                    </a:srgbClr>
                  </a:solidFill>
                  <a:latin typeface="Calibri" panose="020F0502020204030204"/>
                  <a:ea typeface="Calibri" panose="020F0502020204030204"/>
                  <a:cs typeface="Calibri" panose="020F0502020204030204"/>
                </a:rPr>
                <a:t>               </a:t>
              </a:r>
              <a:r>
                <a:rPr sz="1200" b="1" kern="0" spc="40" dirty="0">
                  <a:solidFill>
                    <a:srgbClr val="FFFFFF">
                      <a:alpha val="100000"/>
                    </a:srgbClr>
                  </a:solidFill>
                  <a:latin typeface="Calibri" panose="020F0502020204030204"/>
                  <a:ea typeface="Calibri" panose="020F0502020204030204"/>
                  <a:cs typeface="Calibri" panose="020F0502020204030204"/>
                </a:rPr>
                <a:t>           </a:t>
              </a:r>
              <a:r>
                <a:rPr lang="en-US" altLang="zh-CN" sz="1200" b="1" kern="0" spc="30" dirty="0">
                  <a:solidFill>
                    <a:srgbClr val="FFFFFF">
                      <a:alpha val="100000"/>
                    </a:srgbClr>
                  </a:solidFill>
                  <a:latin typeface="Calibri" panose="020F0502020204030204"/>
                  <a:ea typeface="Calibri" panose="020F0502020204030204"/>
                  <a:cs typeface="Calibri" panose="020F0502020204030204"/>
                </a:rPr>
                <a:t>Rojo y largo</a:t>
              </a:r>
              <a:endParaRPr lang="en-US" altLang="zh-CN"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67000"/>
                </a:lnSpc>
              </a:pPr>
              <a:endParaRPr sz="1000" dirty="0">
                <a:latin typeface="Arial" panose="020B0604020202020204"/>
                <a:ea typeface="Arial" panose="020B0604020202020204"/>
                <a:cs typeface="Arial" panose="020B0604020202020204"/>
              </a:endParaRPr>
            </a:p>
            <a:p>
              <a:pPr marL="121920" algn="l" rtl="0" eaLnBrk="0">
                <a:lnSpc>
                  <a:spcPts val="1660"/>
                </a:lnSpc>
                <a:spcBef>
                  <a:spcPts val="365"/>
                </a:spcBef>
              </a:pPr>
              <a:r>
                <a:rPr sz="1200" b="1" kern="0" spc="30" dirty="0">
                  <a:solidFill>
                    <a:srgbClr val="FFFFFF">
                      <a:alpha val="100000"/>
                    </a:srgbClr>
                  </a:solidFill>
                  <a:latin typeface="Calibri" panose="020F0502020204030204"/>
                  <a:ea typeface="Calibri" panose="020F0502020204030204"/>
                  <a:cs typeface="Calibri" panose="020F0502020204030204"/>
                </a:rPr>
                <a:t>Sombra superior 1 – 2 y 3: Corta</a:t>
              </a:r>
              <a:endParaRPr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15000"/>
                </a:lnSpc>
              </a:pPr>
              <a:endParaRPr sz="1000" dirty="0">
                <a:latin typeface="Arial" panose="020B0604020202020204"/>
                <a:ea typeface="Arial" panose="020B0604020202020204"/>
                <a:cs typeface="Arial" panose="020B0604020202020204"/>
              </a:endParaRPr>
            </a:p>
            <a:p>
              <a:pPr algn="l" rtl="0" eaLnBrk="0">
                <a:lnSpc>
                  <a:spcPct val="115000"/>
                </a:lnSpc>
              </a:pPr>
              <a:endParaRPr sz="1000" dirty="0">
                <a:latin typeface="Arial" panose="020B0604020202020204"/>
                <a:ea typeface="Arial" panose="020B0604020202020204"/>
                <a:cs typeface="Arial" panose="020B0604020202020204"/>
              </a:endParaRPr>
            </a:p>
            <a:p>
              <a:pPr marL="112395" algn="l" rtl="0" eaLnBrk="0">
                <a:lnSpc>
                  <a:spcPts val="1660"/>
                </a:lnSpc>
                <a:spcBef>
                  <a:spcPts val="370"/>
                </a:spcBef>
              </a:pPr>
              <a:br>
                <a:rPr sz="1200" b="1" kern="0" spc="30" dirty="0">
                  <a:solidFill>
                    <a:srgbClr val="FFFFFF">
                      <a:alpha val="100000"/>
                    </a:srgbClr>
                  </a:solidFill>
                  <a:latin typeface="Calibri" panose="020F0502020204030204"/>
                  <a:ea typeface="Calibri" panose="020F0502020204030204"/>
                  <a:cs typeface="Calibri" panose="020F0502020204030204"/>
                </a:rPr>
              </a:br>
              <a:r>
                <a:rPr sz="1200" b="1" kern="0" spc="30" dirty="0">
                  <a:solidFill>
                    <a:srgbClr val="FFFFFF">
                      <a:alpha val="100000"/>
                    </a:srgbClr>
                  </a:solidFill>
                  <a:latin typeface="Calibri" panose="020F0502020204030204"/>
                  <a:ea typeface="Calibri" panose="020F0502020204030204"/>
                  <a:cs typeface="Calibri" panose="020F0502020204030204"/>
                </a:rPr>
                <a:t>Sombra inferior 1 – 2 y 3: Corta</a:t>
              </a:r>
              <a:endParaRPr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marL="111760" algn="l" rtl="0" eaLnBrk="0">
                <a:lnSpc>
                  <a:spcPct val="97000"/>
                </a:lnSpc>
                <a:spcBef>
                  <a:spcPts val="370"/>
                </a:spcBef>
              </a:pPr>
              <a:br>
                <a:rPr sz="1200" b="1" kern="0" spc="30" dirty="0">
                  <a:solidFill>
                    <a:srgbClr val="FFFFFF">
                      <a:alpha val="100000"/>
                    </a:srgbClr>
                  </a:solidFill>
                  <a:latin typeface="Calibri" panose="020F0502020204030204"/>
                  <a:ea typeface="Calibri" panose="020F0502020204030204"/>
                  <a:cs typeface="Calibri" panose="020F0502020204030204"/>
                </a:rPr>
              </a:br>
              <a:r>
                <a:rPr sz="1200" b="1" kern="0" spc="30" dirty="0">
                  <a:solidFill>
                    <a:srgbClr val="FFFFFF">
                      <a:alpha val="100000"/>
                    </a:srgbClr>
                  </a:solidFill>
                  <a:latin typeface="Calibri" panose="020F0502020204030204"/>
                  <a:ea typeface="Calibri" panose="020F0502020204030204"/>
                  <a:cs typeface="Calibri" panose="020F0502020204030204"/>
                </a:rPr>
                <a:t>Tendencia: Bajista</a:t>
              </a:r>
              <a:endParaRPr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14000"/>
                </a:lnSpc>
              </a:pPr>
              <a:endParaRPr sz="1000" dirty="0">
                <a:latin typeface="Arial" panose="020B0604020202020204"/>
                <a:ea typeface="Arial" panose="020B0604020202020204"/>
                <a:cs typeface="Arial" panose="020B0604020202020204"/>
              </a:endParaRPr>
            </a:p>
            <a:p>
              <a:pPr algn="l" rtl="0" eaLnBrk="0">
                <a:lnSpc>
                  <a:spcPct val="114000"/>
                </a:lnSpc>
              </a:pPr>
              <a:endParaRPr sz="1000" dirty="0">
                <a:latin typeface="Arial" panose="020B0604020202020204"/>
                <a:ea typeface="Arial" panose="020B0604020202020204"/>
                <a:cs typeface="Arial" panose="020B0604020202020204"/>
              </a:endParaRPr>
            </a:p>
            <a:p>
              <a:pPr marL="121920" algn="l" rtl="0" eaLnBrk="0">
                <a:lnSpc>
                  <a:spcPct val="98000"/>
                </a:lnSpc>
                <a:spcBef>
                  <a:spcPts val="365"/>
                </a:spcBef>
              </a:pPr>
              <a:r>
                <a:rPr sz="1200" b="1" kern="0" spc="30" dirty="0">
                  <a:solidFill>
                    <a:srgbClr val="FFFFFF">
                      <a:alpha val="100000"/>
                    </a:srgbClr>
                  </a:solidFill>
                  <a:latin typeface="Calibri" panose="020F0502020204030204"/>
                  <a:ea typeface="Calibri" panose="020F0502020204030204"/>
                  <a:cs typeface="Calibri" panose="020F0502020204030204"/>
                </a:rPr>
                <a:t>Movimiento: Si la cuarta vela que se formará cae por debajo del mínimo de la tercera vela, considera vender.</a:t>
              </a:r>
              <a:endParaRPr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9000"/>
                </a:lnSpc>
              </a:pPr>
              <a:endParaRPr sz="100" dirty="0">
                <a:latin typeface="Arial" panose="020B0604020202020204"/>
                <a:ea typeface="Arial" panose="020B0604020202020204"/>
                <a:cs typeface="Arial" panose="020B0604020202020204"/>
              </a:endParaRPr>
            </a:p>
            <a:p>
              <a:pPr algn="r"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26</a:t>
              </a:r>
              <a:endParaRPr sz="1200" dirty="0">
                <a:latin typeface="Calibri" panose="020F0502020204030204"/>
                <a:ea typeface="Calibri" panose="020F0502020204030204"/>
                <a:cs typeface="Calibri" panose="020F0502020204030204"/>
              </a:endParaRPr>
            </a:p>
          </p:txBody>
        </p:sp>
      </p:grpSp>
      <p:sp>
        <p:nvSpPr>
          <p:cNvPr id="730" name="textbox 730"/>
          <p:cNvSpPr/>
          <p:nvPr/>
        </p:nvSpPr>
        <p:spPr>
          <a:xfrm>
            <a:off x="106341" y="1694126"/>
            <a:ext cx="4448810" cy="401701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22225" algn="l" rtl="0" eaLnBrk="0">
              <a:lnSpc>
                <a:spcPts val="1600"/>
              </a:lnSpc>
            </a:pPr>
            <a:r>
              <a:rPr lang="en-US" altLang="zh-CN" sz="1400" b="1" dirty="0">
                <a:latin typeface="Calibri" panose="020F0502020204030204"/>
                <a:ea typeface="Calibri" panose="020F0502020204030204"/>
                <a:cs typeface="Calibri" panose="020F0502020204030204"/>
              </a:rPr>
              <a:t>Triple Exterior Bajista</a:t>
            </a:r>
            <a:r>
              <a:rPr lang="zh-CN" altLang="en-US" sz="1400" b="1" dirty="0">
                <a:latin typeface="Calibri" panose="020F0502020204030204"/>
                <a:ea typeface="宋体" panose="02010600030101010101" pitchFamily="2" charset="-122"/>
                <a:cs typeface="Calibri" panose="020F0502020204030204"/>
              </a:rPr>
              <a:t>：</a:t>
            </a:r>
            <a:r>
              <a:rPr lang="en-US" altLang="zh-CN" sz="1400" b="1" dirty="0">
                <a:latin typeface="Calibri" panose="020F0502020204030204"/>
                <a:ea typeface="Calibri" panose="020F0502020204030204"/>
                <a:cs typeface="Calibri" panose="020F0502020204030204"/>
              </a:rPr>
              <a:t>Significado</a:t>
            </a:r>
            <a:endParaRPr lang="en-US" altLang="zh-CN" sz="1400" b="1" dirty="0">
              <a:latin typeface="Calibri" panose="020F0502020204030204"/>
              <a:ea typeface="Calibri" panose="020F0502020204030204"/>
              <a:cs typeface="Calibri" panose="020F0502020204030204"/>
            </a:endParaRPr>
          </a:p>
          <a:p>
            <a:pPr marL="22225" algn="l" rtl="0" eaLnBrk="0">
              <a:lnSpc>
                <a:spcPts val="1600"/>
              </a:lnSpc>
            </a:pPr>
            <a:br>
              <a:rPr lang="en-US" altLang="zh-CN" sz="1400" dirty="0">
                <a:latin typeface="Calibri" panose="020F0502020204030204"/>
                <a:ea typeface="Calibri" panose="020F0502020204030204"/>
                <a:cs typeface="Calibri" panose="020F0502020204030204"/>
              </a:rPr>
            </a:br>
            <a:r>
              <a:rPr lang="en-US" altLang="zh-CN" sz="1400" dirty="0">
                <a:latin typeface="Calibri" panose="020F0502020204030204"/>
                <a:ea typeface="Calibri" panose="020F0502020204030204"/>
                <a:cs typeface="Calibri" panose="020F0502020204030204"/>
              </a:rPr>
              <a:t>Esta formaci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es una versi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confirmada del patr</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“Engulfing Bajista”. Las dos primeras velas forman un “Engulfing Bajista” y la tercera vela confirma la tendencia bajista del patr</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“Harami Bajista”. </a:t>
            </a: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br>
              <a:rPr lang="en-US" altLang="zh-CN" sz="1400" dirty="0">
                <a:latin typeface="Calibri" panose="020F0502020204030204"/>
                <a:ea typeface="Calibri" panose="020F0502020204030204"/>
                <a:cs typeface="Calibri" panose="020F0502020204030204"/>
              </a:rPr>
            </a:br>
            <a:r>
              <a:rPr lang="en-US" altLang="zh-CN" sz="1400" b="1" dirty="0">
                <a:latin typeface="Calibri" panose="020F0502020204030204"/>
                <a:ea typeface="Calibri" panose="020F0502020204030204"/>
                <a:cs typeface="Calibri" panose="020F0502020204030204"/>
              </a:rPr>
              <a:t>C</a:t>
            </a:r>
            <a:r>
              <a:rPr lang="en-US" altLang="en-US" sz="1400" b="1" dirty="0">
                <a:latin typeface="Calibri" panose="020F0502020204030204"/>
                <a:ea typeface="Calibri" panose="020F0502020204030204"/>
                <a:cs typeface="Calibri" panose="020F0502020204030204"/>
              </a:rPr>
              <a:t>ó</a:t>
            </a:r>
            <a:r>
              <a:rPr lang="en-US" altLang="zh-CN" sz="1400" b="1" dirty="0">
                <a:latin typeface="Calibri" panose="020F0502020204030204"/>
                <a:ea typeface="Calibri" panose="020F0502020204030204"/>
                <a:cs typeface="Calibri" panose="020F0502020204030204"/>
              </a:rPr>
              <a:t>mo identificarlo </a:t>
            </a:r>
            <a:endParaRPr lang="en-US" altLang="zh-CN" sz="1400" b="1" dirty="0">
              <a:latin typeface="Calibri" panose="020F0502020204030204"/>
              <a:ea typeface="Calibri" panose="020F0502020204030204"/>
              <a:cs typeface="Calibri" panose="020F0502020204030204"/>
            </a:endParaRPr>
          </a:p>
          <a:p>
            <a:pPr marL="22225" algn="l" rtl="0" eaLnBrk="0">
              <a:lnSpc>
                <a:spcPts val="1600"/>
              </a:lnSpc>
            </a:pP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Aparece en una tendencia alcista.</a:t>
            </a: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Las dos primeras velas forman un patr</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de “Engulfing Bajista”.</a:t>
            </a: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La tercera vela es roja y cierra por debajo del precio de cierre de la segunda vela.</a:t>
            </a:r>
            <a:br>
              <a:rPr lang="en-US" altLang="zh-CN" sz="1400" dirty="0">
                <a:latin typeface="Calibri" panose="020F0502020204030204"/>
                <a:ea typeface="Calibri" panose="020F0502020204030204"/>
                <a:cs typeface="Calibri" panose="020F0502020204030204"/>
              </a:rPr>
            </a:br>
            <a:br>
              <a:rPr lang="en-US" altLang="zh-CN" sz="1400" dirty="0">
                <a:latin typeface="Calibri" panose="020F0502020204030204"/>
                <a:ea typeface="Calibri" panose="020F0502020204030204"/>
                <a:cs typeface="Calibri" panose="020F0502020204030204"/>
              </a:rPr>
            </a:br>
            <a:r>
              <a:rPr lang="en-US" altLang="zh-CN" sz="1400" b="1" dirty="0">
                <a:latin typeface="Calibri" panose="020F0502020204030204"/>
                <a:ea typeface="Calibri" panose="020F0502020204030204"/>
                <a:cs typeface="Calibri" panose="020F0502020204030204"/>
              </a:rPr>
              <a:t>Psicolog</a:t>
            </a:r>
            <a:r>
              <a:rPr lang="en-US" altLang="en-US" sz="1400" b="1" dirty="0">
                <a:latin typeface="Calibri" panose="020F0502020204030204"/>
                <a:ea typeface="Calibri" panose="020F0502020204030204"/>
                <a:cs typeface="Calibri" panose="020F0502020204030204"/>
              </a:rPr>
              <a:t>í</a:t>
            </a:r>
            <a:r>
              <a:rPr lang="en-US" altLang="zh-CN" sz="1400" b="1" dirty="0">
                <a:latin typeface="Calibri" panose="020F0502020204030204"/>
                <a:ea typeface="Calibri" panose="020F0502020204030204"/>
                <a:cs typeface="Calibri" panose="020F0502020204030204"/>
              </a:rPr>
              <a:t>a del mercado</a:t>
            </a: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endParaRPr lang="en-US" altLang="zh-CN" sz="1400" dirty="0">
              <a:latin typeface="Calibri" panose="020F0502020204030204"/>
              <a:ea typeface="Calibri" panose="020F0502020204030204"/>
              <a:cs typeface="Calibri" panose="020F0502020204030204"/>
            </a:endParaRPr>
          </a:p>
          <a:p>
            <a:pPr marL="22225" algn="l" rtl="0" eaLnBrk="0">
              <a:lnSpc>
                <a:spcPts val="1600"/>
              </a:lnSpc>
            </a:pPr>
            <a:r>
              <a:rPr lang="en-US" altLang="zh-CN" sz="1400" b="1" dirty="0">
                <a:latin typeface="微软雅黑" panose="020B0503020204020204" charset="-122"/>
                <a:ea typeface="微软雅黑" panose="020B0503020204020204" charset="-122"/>
                <a:cs typeface="微软雅黑" panose="020B0503020204020204" charset="-122"/>
                <a:sym typeface="+mn-ea"/>
              </a:rPr>
              <a:t>· </a:t>
            </a:r>
            <a:r>
              <a:rPr lang="en-US" altLang="zh-CN" sz="1400" dirty="0">
                <a:latin typeface="Calibri" panose="020F0502020204030204"/>
                <a:ea typeface="Calibri" panose="020F0502020204030204"/>
                <a:cs typeface="Calibri" panose="020F0502020204030204"/>
              </a:rPr>
              <a:t>Es una confirmaci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de que la tendencia alcista ha sido rota, indicando una posible transici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a una tendencia bajista.</a:t>
            </a:r>
            <a:br>
              <a:rPr lang="en-US" altLang="zh-CN" sz="1400" dirty="0">
                <a:latin typeface="Calibri" panose="020F0502020204030204"/>
                <a:ea typeface="Calibri" panose="020F0502020204030204"/>
                <a:cs typeface="Calibri" panose="020F0502020204030204"/>
              </a:rPr>
            </a:br>
            <a:endParaRPr lang="en-US" altLang="zh-CN" sz="1400" dirty="0">
              <a:latin typeface="Calibri" panose="020F0502020204030204"/>
              <a:ea typeface="Calibri" panose="020F0502020204030204"/>
              <a:cs typeface="Calibri" panose="020F0502020204030204"/>
            </a:endParaRPr>
          </a:p>
        </p:txBody>
      </p:sp>
      <p:graphicFrame>
        <p:nvGraphicFramePr>
          <p:cNvPr id="732" name="table 732"/>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8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10490" algn="l" rtl="0" eaLnBrk="0">
                        <a:lnSpc>
                          <a:spcPct val="75000"/>
                        </a:lnSpc>
                        <a:spcBef>
                          <a:spcPts val="5"/>
                        </a:spcBef>
                        <a:buClrTx/>
                        <a:buSzTx/>
                        <a:buFontTx/>
                      </a:pPr>
                      <a:r>
                        <a:rPr sz="1900" kern="0" spc="-30" dirty="0">
                          <a:solidFill>
                            <a:srgbClr val="FFFFFF">
                              <a:alpha val="100000"/>
                            </a:srgbClr>
                          </a:solidFill>
                          <a:latin typeface="Calibri" panose="020F0502020204030204"/>
                          <a:ea typeface="Calibri" panose="020F0502020204030204"/>
                          <a:cs typeface="Calibri" panose="020F0502020204030204"/>
                        </a:rPr>
                        <a:t>Formaciones de velas bajistas</a:t>
                      </a:r>
                      <a:endParaRPr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734" name="textbox 734"/>
          <p:cNvSpPr/>
          <p:nvPr/>
        </p:nvSpPr>
        <p:spPr>
          <a:xfrm>
            <a:off x="596745" y="202057"/>
            <a:ext cx="3534409"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736" name="table 736"/>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10490" algn="l" rtl="0" eaLnBrk="0">
                        <a:lnSpc>
                          <a:spcPct val="75000"/>
                        </a:lnSpc>
                        <a:spcBef>
                          <a:spcPts val="5"/>
                        </a:spcBef>
                      </a:pPr>
                      <a:r>
                        <a:rPr lang="en-US" sz="1900" kern="0" spc="-30" dirty="0">
                          <a:solidFill>
                            <a:srgbClr val="FFFFFF">
                              <a:alpha val="100000"/>
                            </a:srgbClr>
                          </a:solidFill>
                          <a:latin typeface="Calibri" panose="020F0502020204030204"/>
                          <a:ea typeface="Calibri" panose="020F0502020204030204"/>
                          <a:cs typeface="Calibri" panose="020F0502020204030204"/>
                        </a:rPr>
                        <a:t>Oso</a:t>
                      </a:r>
                      <a:endParaRPr lang="en-US" sz="1900" kern="0" spc="-3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738" name="picture 738"/>
          <p:cNvPicPr>
            <a:picLocks noChangeAspect="1"/>
          </p:cNvPicPr>
          <p:nvPr/>
        </p:nvPicPr>
        <p:blipFill>
          <a:blip r:embed="rId2"/>
          <a:stretch>
            <a:fillRect/>
          </a:stretch>
        </p:blipFill>
        <p:spPr>
          <a:xfrm rot="21600000">
            <a:off x="5121471" y="2431923"/>
            <a:ext cx="349134" cy="1824660"/>
          </a:xfrm>
          <a:prstGeom prst="rect">
            <a:avLst/>
          </a:prstGeom>
        </p:spPr>
      </p:pic>
      <p:pic>
        <p:nvPicPr>
          <p:cNvPr id="740" name="picture 740"/>
          <p:cNvPicPr>
            <a:picLocks noChangeAspect="1"/>
          </p:cNvPicPr>
          <p:nvPr/>
        </p:nvPicPr>
        <p:blipFill>
          <a:blip r:embed="rId3"/>
          <a:stretch>
            <a:fillRect/>
          </a:stretch>
        </p:blipFill>
        <p:spPr>
          <a:xfrm rot="21600000">
            <a:off x="5687567" y="3263646"/>
            <a:ext cx="341375" cy="1825294"/>
          </a:xfrm>
          <a:prstGeom prst="rect">
            <a:avLst/>
          </a:prstGeom>
        </p:spPr>
      </p:pic>
      <p:pic>
        <p:nvPicPr>
          <p:cNvPr id="742" name="picture 742"/>
          <p:cNvPicPr>
            <a:picLocks noChangeAspect="1"/>
          </p:cNvPicPr>
          <p:nvPr/>
        </p:nvPicPr>
        <p:blipFill>
          <a:blip r:embed="rId4"/>
          <a:stretch>
            <a:fillRect/>
          </a:stretch>
        </p:blipFill>
        <p:spPr>
          <a:xfrm rot="21600000">
            <a:off x="4661500" y="2647950"/>
            <a:ext cx="351720" cy="1392266"/>
          </a:xfrm>
          <a:prstGeom prst="rect">
            <a:avLst/>
          </a:prstGeom>
        </p:spPr>
      </p:pic>
      <p:sp>
        <p:nvSpPr>
          <p:cNvPr id="744" name="textbox 744"/>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grpSp>
        <p:nvGrpSpPr>
          <p:cNvPr id="106" name="group 106"/>
          <p:cNvGrpSpPr/>
          <p:nvPr/>
        </p:nvGrpSpPr>
        <p:grpSpPr>
          <a:xfrm rot="21600000">
            <a:off x="4668563" y="4240246"/>
            <a:ext cx="336188" cy="443215"/>
            <a:chOff x="0" y="0"/>
            <a:chExt cx="336188" cy="443215"/>
          </a:xfrm>
        </p:grpSpPr>
        <p:pic>
          <p:nvPicPr>
            <p:cNvPr id="746" name="picture 746"/>
            <p:cNvPicPr>
              <a:picLocks noChangeAspect="1"/>
            </p:cNvPicPr>
            <p:nvPr/>
          </p:nvPicPr>
          <p:blipFill>
            <a:blip r:embed="rId5"/>
            <a:stretch>
              <a:fillRect/>
            </a:stretch>
          </p:blipFill>
          <p:spPr>
            <a:xfrm rot="21600000">
              <a:off x="0" y="0"/>
              <a:ext cx="336188" cy="443215"/>
            </a:xfrm>
            <a:prstGeom prst="rect">
              <a:avLst/>
            </a:prstGeom>
          </p:spPr>
        </p:pic>
        <p:sp>
          <p:nvSpPr>
            <p:cNvPr id="748" name="textbox 748"/>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462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1</a:t>
              </a:r>
              <a:endParaRPr sz="1900" dirty="0">
                <a:latin typeface="Calibri" panose="020F0502020204030204"/>
                <a:ea typeface="Calibri" panose="020F0502020204030204"/>
                <a:cs typeface="Calibri" panose="020F0502020204030204"/>
              </a:endParaRPr>
            </a:p>
          </p:txBody>
        </p:sp>
      </p:grpSp>
      <p:grpSp>
        <p:nvGrpSpPr>
          <p:cNvPr id="108" name="group 108"/>
          <p:cNvGrpSpPr/>
          <p:nvPr/>
        </p:nvGrpSpPr>
        <p:grpSpPr>
          <a:xfrm rot="21600000">
            <a:off x="5698787" y="5203413"/>
            <a:ext cx="336188" cy="443215"/>
            <a:chOff x="0" y="0"/>
            <a:chExt cx="336188" cy="443215"/>
          </a:xfrm>
        </p:grpSpPr>
        <p:pic>
          <p:nvPicPr>
            <p:cNvPr id="750" name="picture 750"/>
            <p:cNvPicPr>
              <a:picLocks noChangeAspect="1"/>
            </p:cNvPicPr>
            <p:nvPr/>
          </p:nvPicPr>
          <p:blipFill>
            <a:blip r:embed="rId6"/>
            <a:stretch>
              <a:fillRect/>
            </a:stretch>
          </p:blipFill>
          <p:spPr>
            <a:xfrm rot="21600000">
              <a:off x="0" y="0"/>
              <a:ext cx="336188" cy="443215"/>
            </a:xfrm>
            <a:prstGeom prst="rect">
              <a:avLst/>
            </a:prstGeom>
          </p:spPr>
        </p:pic>
        <p:sp>
          <p:nvSpPr>
            <p:cNvPr id="752" name="textbox 752"/>
            <p:cNvSpPr/>
            <p:nvPr/>
          </p:nvSpPr>
          <p:spPr>
            <a:xfrm>
              <a:off x="-12700" y="-12700"/>
              <a:ext cx="361950" cy="524509"/>
            </a:xfrm>
            <a:prstGeom prst="rect">
              <a:avLst/>
            </a:prstGeom>
            <a:noFill/>
            <a:ln w="0" cap="flat">
              <a:noFill/>
              <a:prstDash val="solid"/>
              <a:miter lim="0"/>
            </a:ln>
          </p:spPr>
          <p:txBody>
            <a:bodyPr vert="horz" wrap="square" lIns="0" tIns="0" rIns="0" bIns="0"/>
            <a:lstStyle/>
            <a:p>
              <a:pPr algn="l" rtl="0" eaLnBrk="0">
                <a:lnSpc>
                  <a:spcPct val="102000"/>
                </a:lnSpc>
              </a:pPr>
              <a:endParaRPr sz="9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25730" algn="l" rtl="0" eaLnBrk="0">
                <a:lnSpc>
                  <a:spcPct val="76000"/>
                </a:lnSpc>
              </a:pPr>
              <a:r>
                <a:rPr sz="1900" kern="0" spc="-20" dirty="0">
                  <a:solidFill>
                    <a:srgbClr val="FFFFFF">
                      <a:alpha val="100000"/>
                    </a:srgbClr>
                  </a:solidFill>
                  <a:latin typeface="Calibri" panose="020F0502020204030204"/>
                  <a:ea typeface="Calibri" panose="020F0502020204030204"/>
                  <a:cs typeface="Calibri" panose="020F0502020204030204"/>
                </a:rPr>
                <a:t>3</a:t>
              </a:r>
              <a:endParaRPr sz="1900" dirty="0">
                <a:latin typeface="Calibri" panose="020F0502020204030204"/>
                <a:ea typeface="Calibri" panose="020F0502020204030204"/>
                <a:cs typeface="Calibri" panose="020F0502020204030204"/>
              </a:endParaRPr>
            </a:p>
          </p:txBody>
        </p:sp>
      </p:grpSp>
      <p:grpSp>
        <p:nvGrpSpPr>
          <p:cNvPr id="110" name="group 110"/>
          <p:cNvGrpSpPr/>
          <p:nvPr/>
        </p:nvGrpSpPr>
        <p:grpSpPr>
          <a:xfrm rot="21600000">
            <a:off x="5131859" y="4640519"/>
            <a:ext cx="336188" cy="439521"/>
            <a:chOff x="0" y="0"/>
            <a:chExt cx="336188" cy="439521"/>
          </a:xfrm>
        </p:grpSpPr>
        <p:pic>
          <p:nvPicPr>
            <p:cNvPr id="754" name="picture 754"/>
            <p:cNvPicPr>
              <a:picLocks noChangeAspect="1"/>
            </p:cNvPicPr>
            <p:nvPr/>
          </p:nvPicPr>
          <p:blipFill>
            <a:blip r:embed="rId7"/>
            <a:stretch>
              <a:fillRect/>
            </a:stretch>
          </p:blipFill>
          <p:spPr>
            <a:xfrm rot="21600000">
              <a:off x="0" y="0"/>
              <a:ext cx="336188" cy="439521"/>
            </a:xfrm>
            <a:prstGeom prst="rect">
              <a:avLst/>
            </a:prstGeom>
          </p:spPr>
        </p:pic>
        <p:sp>
          <p:nvSpPr>
            <p:cNvPr id="756" name="textbox 756"/>
            <p:cNvSpPr/>
            <p:nvPr/>
          </p:nvSpPr>
          <p:spPr>
            <a:xfrm>
              <a:off x="-12700" y="-12700"/>
              <a:ext cx="361950" cy="523240"/>
            </a:xfrm>
            <a:prstGeom prst="rect">
              <a:avLst/>
            </a:prstGeom>
            <a:noFill/>
            <a:ln w="0" cap="flat">
              <a:noFill/>
              <a:prstDash val="solid"/>
              <a:miter lim="0"/>
            </a:ln>
          </p:spPr>
          <p:txBody>
            <a:bodyPr vert="horz" wrap="square" lIns="0" tIns="0" rIns="0" bIns="0"/>
            <a:lstStyle/>
            <a:p>
              <a:pPr algn="l" rtl="0" eaLnBrk="0">
                <a:lnSpc>
                  <a:spcPct val="102000"/>
                </a:lnSpc>
              </a:pPr>
              <a:endParaRPr sz="900" dirty="0">
                <a:latin typeface="Arial" panose="020B0604020202020204"/>
                <a:ea typeface="Arial" panose="020B0604020202020204"/>
                <a:cs typeface="Arial" panose="020B0604020202020204"/>
              </a:endParaRPr>
            </a:p>
            <a:p>
              <a:pPr marL="128270" algn="l" rtl="0" eaLnBrk="0">
                <a:lnSpc>
                  <a:spcPct val="76000"/>
                </a:lnSpc>
                <a:spcBef>
                  <a:spcPts val="5"/>
                </a:spcBef>
              </a:pPr>
              <a:r>
                <a:rPr sz="1900" kern="0" spc="-20" dirty="0">
                  <a:solidFill>
                    <a:srgbClr val="FFFFFF">
                      <a:alpha val="100000"/>
                    </a:srgbClr>
                  </a:solidFill>
                  <a:latin typeface="Calibri" panose="020F0502020204030204"/>
                  <a:ea typeface="Calibri" panose="020F0502020204030204"/>
                  <a:cs typeface="Calibri" panose="020F0502020204030204"/>
                </a:rPr>
                <a:t>2</a:t>
              </a:r>
              <a:endParaRPr sz="1900" dirty="0">
                <a:latin typeface="Calibri" panose="020F0502020204030204"/>
                <a:ea typeface="Calibri" panose="020F0502020204030204"/>
                <a:cs typeface="Calibri" panose="020F0502020204030204"/>
              </a:endParaRPr>
            </a:p>
          </p:txBody>
        </p:sp>
      </p:grpSp>
      <p:sp>
        <p:nvSpPr>
          <p:cNvPr id="758" name="path 758"/>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pic>
        <p:nvPicPr>
          <p:cNvPr id="5" name="图片 4"/>
          <p:cNvPicPr>
            <a:picLocks noChangeAspect="1"/>
          </p:cNvPicPr>
          <p:nvPr/>
        </p:nvPicPr>
        <p:blipFill>
          <a:blip r:embed="rId8"/>
          <a:stretch>
            <a:fillRect/>
          </a:stretch>
        </p:blipFill>
        <p:spPr>
          <a:xfrm>
            <a:off x="4445" y="0"/>
            <a:ext cx="10220325" cy="9810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textbox 762"/>
          <p:cNvSpPr/>
          <p:nvPr/>
        </p:nvSpPr>
        <p:spPr>
          <a:xfrm>
            <a:off x="136525" y="1558290"/>
            <a:ext cx="4450080" cy="48609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3335" algn="l" rtl="0" eaLnBrk="0">
              <a:lnSpc>
                <a:spcPct val="94000"/>
              </a:lnSpc>
              <a:buClrTx/>
              <a:buSzTx/>
              <a:buNone/>
            </a:pPr>
            <a:r>
              <a:rPr lang="en-US" altLang="zh-CN" sz="1200" b="1" dirty="0">
                <a:latin typeface="微软雅黑" panose="020B0503020204020204" charset="-122"/>
                <a:ea typeface="微软雅黑" panose="020B0503020204020204" charset="-122"/>
                <a:cs typeface="微软雅黑" panose="020B0503020204020204" charset="-122"/>
              </a:rPr>
              <a:t>Tres Cuervos Negros：Significado</a:t>
            </a:r>
            <a:br>
              <a:rPr lang="en-US" altLang="zh-CN" sz="1200" b="1" dirty="0">
                <a:latin typeface="微软雅黑" panose="020B0503020204020204" charset="-122"/>
                <a:ea typeface="微软雅黑" panose="020B0503020204020204" charset="-122"/>
                <a:cs typeface="微软雅黑" panose="020B0503020204020204" charset="-122"/>
              </a:rPr>
            </a:br>
            <a:r>
              <a:rPr lang="en-US" altLang="zh-CN" sz="1200" dirty="0">
                <a:latin typeface="微软雅黑" panose="020B0503020204020204" charset="-122"/>
                <a:ea typeface="微软雅黑" panose="020B0503020204020204" charset="-122"/>
                <a:cs typeface="微软雅黑" panose="020B0503020204020204" charset="-122"/>
              </a:rPr>
              <a:t>Esta formación es una fuerte señal de reversión en el mercado.</a:t>
            </a:r>
            <a:br>
              <a:rPr lang="en-US" altLang="zh-CN" sz="1200" b="1" dirty="0">
                <a:latin typeface="微软雅黑" panose="020B0503020204020204" charset="-122"/>
                <a:ea typeface="微软雅黑" panose="020B0503020204020204" charset="-122"/>
                <a:cs typeface="微软雅黑" panose="020B0503020204020204" charset="-122"/>
              </a:rPr>
            </a:br>
            <a:br>
              <a:rPr lang="en-US" altLang="zh-CN" sz="1200" b="1" dirty="0">
                <a:latin typeface="微软雅黑" panose="020B0503020204020204" charset="-122"/>
                <a:ea typeface="微软雅黑" panose="020B0503020204020204" charset="-122"/>
                <a:cs typeface="微软雅黑" panose="020B0503020204020204" charset="-122"/>
              </a:rPr>
            </a:br>
            <a:r>
              <a:rPr lang="en-US" altLang="zh-CN" sz="1200" b="1" dirty="0">
                <a:latin typeface="微软雅黑" panose="020B0503020204020204" charset="-122"/>
                <a:ea typeface="微软雅黑" panose="020B0503020204020204" charset="-122"/>
                <a:cs typeface="微软雅黑" panose="020B0503020204020204" charset="-122"/>
              </a:rPr>
              <a:t>Cómo identificarla</a:t>
            </a:r>
            <a:endParaRPr lang="en-US" altLang="zh-CN" sz="1200" b="1"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buClrTx/>
              <a:buSzTx/>
              <a:buNone/>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Aparece después de una tendencia alcista.</a:t>
            </a:r>
            <a:endParaRPr lang="en-US" altLang="zh-CN" sz="12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Se forman tres velas rojas consecutivas de tamaño normal o largo, cada una abriendo dentro del cuerpo de la vela anterior.</a:t>
            </a:r>
            <a:endParaRPr lang="en-US" altLang="zh-CN" sz="12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Cada vela cierra por debajo del cierre de la vela anterior, generalmente cerca de su nivel mínimo.</a:t>
            </a:r>
            <a:br>
              <a:rPr lang="en-US" altLang="zh-CN" sz="1300" dirty="0">
                <a:latin typeface="微软雅黑" panose="020B0503020204020204" charset="-122"/>
                <a:ea typeface="微软雅黑" panose="020B0503020204020204" charset="-122"/>
                <a:cs typeface="微软雅黑" panose="020B0503020204020204" charset="-122"/>
              </a:rPr>
            </a:br>
            <a:br>
              <a:rPr lang="en-US" altLang="zh-CN" sz="1300" dirty="0">
                <a:latin typeface="微软雅黑" panose="020B0503020204020204" charset="-122"/>
                <a:ea typeface="微软雅黑" panose="020B0503020204020204" charset="-122"/>
                <a:cs typeface="微软雅黑" panose="020B0503020204020204" charset="-122"/>
              </a:rPr>
            </a:br>
            <a:r>
              <a:rPr lang="en-US" altLang="zh-CN" sz="1300" b="1" dirty="0">
                <a:latin typeface="微软雅黑" panose="020B0503020204020204" charset="-122"/>
                <a:ea typeface="微软雅黑" panose="020B0503020204020204" charset="-122"/>
                <a:cs typeface="微软雅黑" panose="020B0503020204020204" charset="-122"/>
              </a:rPr>
              <a:t>Psicolog</a:t>
            </a:r>
            <a:r>
              <a:rPr lang="en-US" altLang="en-US" sz="1300" b="1" dirty="0">
                <a:latin typeface="微软雅黑" panose="020B0503020204020204" charset="-122"/>
                <a:ea typeface="微软雅黑" panose="020B0503020204020204" charset="-122"/>
                <a:cs typeface="微软雅黑" panose="020B0503020204020204" charset="-122"/>
              </a:rPr>
              <a:t>í</a:t>
            </a:r>
            <a:r>
              <a:rPr lang="en-US" altLang="zh-CN" sz="1300" b="1" dirty="0">
                <a:latin typeface="微软雅黑" panose="020B0503020204020204" charset="-122"/>
                <a:ea typeface="微软雅黑" panose="020B0503020204020204" charset="-122"/>
                <a:cs typeface="微软雅黑" panose="020B0503020204020204" charset="-122"/>
              </a:rPr>
              <a:t>a del mercado</a:t>
            </a:r>
            <a:endParaRPr lang="en-US" altLang="zh-CN" sz="13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Los Tres Cuervos Negros suelen aparecer cuando el mercado ha permanecido en niveles altos durante un período prolongado.</a:t>
            </a:r>
            <a:endParaRPr lang="en-US" altLang="zh-CN" sz="12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El mercado sigue subiendo, acercándose o alcanzando su punto máximo.</a:t>
            </a:r>
            <a:endParaRPr lang="en-US" altLang="zh-CN" sz="12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En este contexto, la primera vela roja indica el inicio de un movimiento bajista decidido.</a:t>
            </a:r>
            <a:endParaRPr lang="en-US" altLang="zh-CN" sz="1200" dirty="0">
              <a:latin typeface="微软雅黑" panose="020B0503020204020204" charset="-122"/>
              <a:ea typeface="微软雅黑" panose="020B0503020204020204" charset="-122"/>
              <a:cs typeface="微软雅黑" panose="020B0503020204020204" charset="-122"/>
            </a:endParaRPr>
          </a:p>
          <a:p>
            <a:pPr marL="22225" algn="l" rtl="0" eaLnBrk="0">
              <a:lnSpc>
                <a:spcPts val="157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Los compradores comienzan a tomar ganancias, y el sentimiento del mercado cambia de optimismo a pesimismo.</a:t>
            </a:r>
            <a:endParaRPr lang="en-US" altLang="zh-CN" sz="1200" dirty="0">
              <a:latin typeface="微软雅黑" panose="020B0503020204020204" charset="-122"/>
              <a:ea typeface="微软雅黑" panose="020B0503020204020204" charset="-122"/>
              <a:cs typeface="微软雅黑" panose="020B0503020204020204" charset="-122"/>
            </a:endParaRPr>
          </a:p>
        </p:txBody>
      </p:sp>
      <p:grpSp>
        <p:nvGrpSpPr>
          <p:cNvPr id="112" name="group 112"/>
          <p:cNvGrpSpPr/>
          <p:nvPr/>
        </p:nvGrpSpPr>
        <p:grpSpPr>
          <a:xfrm rot="21600000">
            <a:off x="6338679" y="1820105"/>
            <a:ext cx="3849840" cy="2769788"/>
            <a:chOff x="0" y="0"/>
            <a:chExt cx="3849840" cy="2769788"/>
          </a:xfrm>
        </p:grpSpPr>
        <p:pic>
          <p:nvPicPr>
            <p:cNvPr id="764" name="picture 764"/>
            <p:cNvPicPr>
              <a:picLocks noChangeAspect="1"/>
            </p:cNvPicPr>
            <p:nvPr/>
          </p:nvPicPr>
          <p:blipFill>
            <a:blip r:embed="rId1"/>
            <a:stretch>
              <a:fillRect/>
            </a:stretch>
          </p:blipFill>
          <p:spPr>
            <a:xfrm rot="21600000">
              <a:off x="0" y="0"/>
              <a:ext cx="3849840" cy="2769788"/>
            </a:xfrm>
            <a:prstGeom prst="rect">
              <a:avLst/>
            </a:prstGeom>
          </p:spPr>
        </p:pic>
        <p:sp>
          <p:nvSpPr>
            <p:cNvPr id="766" name="textbox 766"/>
            <p:cNvSpPr/>
            <p:nvPr/>
          </p:nvSpPr>
          <p:spPr>
            <a:xfrm>
              <a:off x="-12700" y="-12700"/>
              <a:ext cx="3875404" cy="2804795"/>
            </a:xfrm>
            <a:prstGeom prst="rect">
              <a:avLst/>
            </a:prstGeom>
            <a:noFill/>
            <a:ln w="0" cap="flat">
              <a:noFill/>
              <a:prstDash val="solid"/>
              <a:miter lim="0"/>
            </a:ln>
          </p:spPr>
          <p:txBody>
            <a:bodyPr vert="horz" wrap="square" lIns="0" tIns="0" rIns="0" bIns="0"/>
            <a:lstStyle/>
            <a:p>
              <a:pPr algn="l" rtl="0" eaLnBrk="0">
                <a:lnSpc>
                  <a:spcPct val="180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18110" algn="l" rtl="0" eaLnBrk="0">
                <a:lnSpc>
                  <a:spcPts val="1665"/>
                </a:lnSpc>
              </a:pPr>
              <a:r>
                <a:rPr lang="en-US" altLang="zh-CN" sz="1200" b="1" kern="0" spc="30" dirty="0">
                  <a:solidFill>
                    <a:srgbClr val="FFFFFF">
                      <a:alpha val="100000"/>
                    </a:srgbClr>
                  </a:solidFill>
                  <a:latin typeface="Calibri" panose="020F0502020204030204"/>
                  <a:ea typeface="Calibri" panose="020F0502020204030204"/>
                  <a:cs typeface="Calibri" panose="020F0502020204030204"/>
                </a:rPr>
                <a:t>Cuerpo 1 – 2 y 3:</a:t>
              </a:r>
              <a:r>
                <a:rPr sz="1200" b="1" kern="0" spc="30" dirty="0">
                  <a:solidFill>
                    <a:srgbClr val="FFFFFF">
                      <a:alpha val="100000"/>
                    </a:srgbClr>
                  </a:solidFill>
                  <a:latin typeface="Calibri" panose="020F0502020204030204"/>
                  <a:ea typeface="Calibri" panose="020F0502020204030204"/>
                  <a:cs typeface="Calibri" panose="020F0502020204030204"/>
                </a:rPr>
                <a:t>              </a:t>
              </a:r>
              <a:r>
                <a:rPr lang="en-US" sz="1200" b="1" kern="0" spc="30" dirty="0">
                  <a:solidFill>
                    <a:srgbClr val="FFFFFF">
                      <a:alpha val="100000"/>
                    </a:srgbClr>
                  </a:solidFill>
                  <a:latin typeface="Calibri" panose="020F0502020204030204"/>
                  <a:ea typeface="Calibri" panose="020F0502020204030204"/>
                  <a:cs typeface="Calibri" panose="020F0502020204030204"/>
                </a:rPr>
                <a:t>        </a:t>
              </a:r>
              <a:r>
                <a:rPr lang="en-US" altLang="zh-CN" sz="1200" b="1" kern="0" spc="30" dirty="0">
                  <a:solidFill>
                    <a:srgbClr val="FFFFFF">
                      <a:alpha val="100000"/>
                    </a:srgbClr>
                  </a:solidFill>
                  <a:latin typeface="Calibri" panose="020F0502020204030204"/>
                  <a:ea typeface="Calibri" panose="020F0502020204030204"/>
                  <a:cs typeface="Calibri" panose="020F0502020204030204"/>
                </a:rPr>
                <a:t>Rojo y largo</a:t>
              </a:r>
              <a:endParaRPr lang="en-US" altLang="zh-CN"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44000"/>
                </a:lnSpc>
              </a:pPr>
              <a:endParaRPr lang="en-US" altLang="zh-CN" sz="12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45000"/>
                </a:lnSpc>
              </a:pPr>
              <a:endParaRPr sz="1000" dirty="0">
                <a:latin typeface="Arial" panose="020B0604020202020204"/>
                <a:ea typeface="Arial" panose="020B0604020202020204"/>
                <a:cs typeface="Arial" panose="020B0604020202020204"/>
              </a:endParaRPr>
            </a:p>
            <a:p>
              <a:pPr marL="123825" algn="l" rtl="0" eaLnBrk="0">
                <a:lnSpc>
                  <a:spcPts val="1660"/>
                </a:lnSpc>
                <a:spcBef>
                  <a:spcPts val="365"/>
                </a:spcBef>
              </a:pPr>
              <a:r>
                <a:rPr lang="en-US" altLang="zh-CN" sz="1200" b="1" kern="0" spc="0" dirty="0">
                  <a:solidFill>
                    <a:srgbClr val="FFFFFF">
                      <a:alpha val="100000"/>
                    </a:srgbClr>
                  </a:solidFill>
                  <a:latin typeface="Calibri" panose="020F0502020204030204"/>
                  <a:ea typeface="Calibri" panose="020F0502020204030204"/>
                  <a:cs typeface="Calibri" panose="020F0502020204030204"/>
                </a:rPr>
                <a:t>Sombra superior 1 – 2 y 3:</a:t>
              </a:r>
              <a:r>
                <a:rPr sz="1200" b="1" kern="0" spc="0" dirty="0">
                  <a:solidFill>
                    <a:srgbClr val="FFFFFF">
                      <a:alpha val="100000"/>
                    </a:srgbClr>
                  </a:solidFill>
                  <a:latin typeface="Calibri" panose="020F0502020204030204"/>
                  <a:ea typeface="Calibri" panose="020F0502020204030204"/>
                  <a:cs typeface="Calibri" panose="020F0502020204030204"/>
                </a:rPr>
                <a:t>      </a:t>
              </a:r>
              <a:r>
                <a:rPr lang="en-US" sz="1200" b="1" kern="0" spc="0" dirty="0">
                  <a:solidFill>
                    <a:srgbClr val="FFFFFF">
                      <a:alpha val="100000"/>
                    </a:srgbClr>
                  </a:solidFill>
                  <a:latin typeface="Calibri" panose="020F0502020204030204"/>
                  <a:ea typeface="Calibri" panose="020F0502020204030204"/>
                  <a:cs typeface="Calibri" panose="020F0502020204030204"/>
                </a:rPr>
                <a:t>    </a:t>
              </a:r>
              <a:r>
                <a:rPr lang="en-US" altLang="zh-CN" sz="1200" b="1" kern="0" dirty="0">
                  <a:solidFill>
                    <a:srgbClr val="FFFFFF">
                      <a:alpha val="100000"/>
                    </a:srgbClr>
                  </a:solidFill>
                  <a:latin typeface="Calibri" panose="020F0502020204030204"/>
                  <a:ea typeface="Calibri" panose="020F0502020204030204"/>
                  <a:cs typeface="Calibri" panose="020F0502020204030204"/>
                </a:rPr>
                <a:t>Corta</a:t>
              </a:r>
              <a:endParaRPr lang="en-US" altLang="zh-CN" sz="1200" dirty="0">
                <a:latin typeface="Calibri" panose="020F0502020204030204"/>
                <a:ea typeface="Calibri" panose="020F0502020204030204"/>
                <a:cs typeface="Calibri" panose="020F0502020204030204"/>
              </a:endParaRPr>
            </a:p>
            <a:p>
              <a:pPr algn="l" rtl="0" eaLnBrk="0">
                <a:lnSpc>
                  <a:spcPct val="142000"/>
                </a:lnSpc>
              </a:pPr>
              <a:endParaRPr sz="1000" dirty="0">
                <a:latin typeface="Arial" panose="020B0604020202020204"/>
                <a:ea typeface="Arial" panose="020B0604020202020204"/>
                <a:cs typeface="Arial" panose="020B0604020202020204"/>
              </a:endParaRPr>
            </a:p>
            <a:p>
              <a:pPr algn="l" rtl="0" eaLnBrk="0">
                <a:lnSpc>
                  <a:spcPct val="143000"/>
                </a:lnSpc>
              </a:pPr>
              <a:endParaRPr sz="1000" dirty="0">
                <a:latin typeface="Arial" panose="020B0604020202020204"/>
                <a:ea typeface="Arial" panose="020B0604020202020204"/>
                <a:cs typeface="Arial" panose="020B0604020202020204"/>
              </a:endParaRPr>
            </a:p>
            <a:p>
              <a:pPr marL="114300" algn="l" rtl="0" eaLnBrk="0">
                <a:lnSpc>
                  <a:spcPts val="1465"/>
                </a:lnSpc>
                <a:spcBef>
                  <a:spcPts val="365"/>
                </a:spcBef>
              </a:pPr>
              <a:r>
                <a:rPr lang="en-US" altLang="zh-CN" sz="1200" b="1" kern="0" spc="40" dirty="0">
                  <a:solidFill>
                    <a:srgbClr val="FFFFFF">
                      <a:alpha val="100000"/>
                    </a:srgbClr>
                  </a:solidFill>
                  <a:latin typeface="Calibri" panose="020F0502020204030204"/>
                  <a:ea typeface="Calibri" panose="020F0502020204030204"/>
                  <a:cs typeface="Calibri" panose="020F0502020204030204"/>
                </a:rPr>
                <a:t>Sombra inferior 1 – 2 y 3:</a:t>
              </a:r>
              <a:r>
                <a:rPr sz="1200" b="1" kern="0" spc="40" dirty="0">
                  <a:solidFill>
                    <a:srgbClr val="FFFFFF">
                      <a:alpha val="100000"/>
                    </a:srgbClr>
                  </a:solidFill>
                  <a:latin typeface="Calibri" panose="020F0502020204030204"/>
                  <a:ea typeface="Calibri" panose="020F0502020204030204"/>
                  <a:cs typeface="Calibri" panose="020F0502020204030204"/>
                </a:rPr>
                <a:t>        </a:t>
              </a:r>
              <a:r>
                <a:rPr lang="en-US" altLang="zh-CN" sz="1200" b="1" kern="0" spc="40" dirty="0">
                  <a:solidFill>
                    <a:srgbClr val="FFFFFF">
                      <a:alpha val="100000"/>
                    </a:srgbClr>
                  </a:solidFill>
                  <a:latin typeface="Calibri" panose="020F0502020204030204"/>
                  <a:ea typeface="Calibri" panose="020F0502020204030204"/>
                  <a:cs typeface="Calibri" panose="020F0502020204030204"/>
                </a:rPr>
                <a:t>Corta o inexistente</a:t>
              </a:r>
              <a:endParaRPr lang="en-US" altLang="zh-CN" sz="1200" b="1" kern="0" spc="4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135000"/>
                </a:lnSpc>
              </a:pPr>
              <a:endParaRPr sz="1000" dirty="0">
                <a:latin typeface="Arial" panose="020B0604020202020204"/>
                <a:ea typeface="Arial" panose="020B0604020202020204"/>
                <a:cs typeface="Arial" panose="020B0604020202020204"/>
              </a:endParaRPr>
            </a:p>
            <a:p>
              <a:pPr algn="l" rtl="0" eaLnBrk="0">
                <a:lnSpc>
                  <a:spcPct val="136000"/>
                </a:lnSpc>
              </a:pPr>
              <a:endParaRPr sz="1000" dirty="0">
                <a:latin typeface="Arial" panose="020B0604020202020204"/>
                <a:ea typeface="Arial" panose="020B0604020202020204"/>
                <a:cs typeface="Arial" panose="020B0604020202020204"/>
              </a:endParaRPr>
            </a:p>
            <a:p>
              <a:pPr algn="l" rtl="0" eaLnBrk="0">
                <a:lnSpc>
                  <a:spcPct val="101000"/>
                </a:lnSpc>
              </a:pPr>
              <a:endParaRPr sz="300" dirty="0">
                <a:latin typeface="Arial" panose="020B0604020202020204"/>
                <a:ea typeface="Arial" panose="020B0604020202020204"/>
                <a:cs typeface="Arial" panose="020B0604020202020204"/>
              </a:endParaRPr>
            </a:p>
            <a:p>
              <a:pPr marL="113030" algn="l" rtl="0" eaLnBrk="0">
                <a:lnSpc>
                  <a:spcPct val="97000"/>
                </a:lnSpc>
                <a:spcBef>
                  <a:spcPts val="0"/>
                </a:spcBef>
              </a:pPr>
              <a:r>
                <a:rPr lang="en-US" altLang="zh-CN" sz="1200" b="1" kern="0" spc="0" dirty="0">
                  <a:solidFill>
                    <a:srgbClr val="FFFFFF">
                      <a:alpha val="100000"/>
                    </a:srgbClr>
                  </a:solidFill>
                  <a:latin typeface="Calibri" panose="020F0502020204030204"/>
                  <a:ea typeface="Calibri" panose="020F0502020204030204"/>
                  <a:cs typeface="Calibri" panose="020F0502020204030204"/>
                </a:rPr>
                <a:t>Tendencia:</a:t>
              </a:r>
              <a:r>
                <a:rPr sz="1200" b="1" kern="0" spc="0" dirty="0">
                  <a:solidFill>
                    <a:srgbClr val="FFFFFF">
                      <a:alpha val="100000"/>
                    </a:srgbClr>
                  </a:solidFill>
                  <a:latin typeface="Calibri" panose="020F0502020204030204"/>
                  <a:ea typeface="Calibri" panose="020F0502020204030204"/>
                  <a:cs typeface="Calibri" panose="020F0502020204030204"/>
                </a:rPr>
                <a:t>                                   </a:t>
              </a:r>
              <a:r>
                <a:rPr lang="en-US" altLang="zh-CN" sz="1200" b="1" kern="0" dirty="0">
                  <a:solidFill>
                    <a:srgbClr val="FFFFFF">
                      <a:alpha val="100000"/>
                    </a:srgbClr>
                  </a:solidFill>
                  <a:latin typeface="Calibri" panose="020F0502020204030204"/>
                  <a:ea typeface="Calibri" panose="020F0502020204030204"/>
                  <a:cs typeface="Calibri" panose="020F0502020204030204"/>
                </a:rPr>
                <a:t>Bajista</a:t>
              </a:r>
              <a:endParaRPr lang="en-US" altLang="zh-CN" sz="1200" b="1" kern="0" dirty="0">
                <a:solidFill>
                  <a:srgbClr val="FFFFFF">
                    <a:alpha val="100000"/>
                  </a:srgbClr>
                </a:solidFill>
                <a:latin typeface="Calibri" panose="020F0502020204030204"/>
                <a:ea typeface="Calibri" panose="020F0502020204030204"/>
                <a:cs typeface="Calibri" panose="020F0502020204030204"/>
              </a:endParaRPr>
            </a:p>
          </p:txBody>
        </p:sp>
      </p:grpSp>
      <p:graphicFrame>
        <p:nvGraphicFramePr>
          <p:cNvPr id="768" name="table 768"/>
          <p:cNvGraphicFramePr>
            <a:graphicFrameLocks noGrp="1"/>
          </p:cNvGraphicFramePr>
          <p:nvPr/>
        </p:nvGraphicFramePr>
        <p:xfrm>
          <a:off x="43967" y="913053"/>
          <a:ext cx="7775575" cy="610235"/>
        </p:xfrm>
        <a:graphic>
          <a:graphicData uri="http://schemas.openxmlformats.org/drawingml/2006/table">
            <a:tbl>
              <a:tblPr>
                <a:solidFill>
                  <a:srgbClr val="FFC000"/>
                </a:solidFill>
              </a:tblPr>
              <a:tblGrid>
                <a:gridCol w="7775575"/>
              </a:tblGrid>
              <a:tr h="610234">
                <a:tc>
                  <a:txBody>
                    <a:bodyPr/>
                    <a:lstStyle/>
                    <a:p>
                      <a:pPr algn="l" rtl="0" eaLnBrk="0">
                        <a:lnSpc>
                          <a:spcPct val="159000"/>
                        </a:lnSpc>
                      </a:pPr>
                      <a:endParaRPr sz="1000" dirty="0">
                        <a:latin typeface="Arial" panose="020B0604020202020204"/>
                        <a:ea typeface="Arial" panose="020B0604020202020204"/>
                        <a:cs typeface="Arial" panose="020B0604020202020204"/>
                      </a:endParaRPr>
                    </a:p>
                    <a:p>
                      <a:pPr marL="107950" algn="l" rtl="0" eaLnBrk="0">
                        <a:lnSpc>
                          <a:spcPct val="82000"/>
                        </a:lnSpc>
                        <a:spcBef>
                          <a:spcPts val="5"/>
                        </a:spcBef>
                      </a:pPr>
                      <a:r>
                        <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rPr>
                        <a:t>Formaciones de velas bajistas</a:t>
                      </a:r>
                      <a:endPar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114" name="group 114"/>
          <p:cNvGrpSpPr/>
          <p:nvPr/>
        </p:nvGrpSpPr>
        <p:grpSpPr>
          <a:xfrm rot="21600000">
            <a:off x="6338679" y="4794903"/>
            <a:ext cx="3849840" cy="730320"/>
            <a:chOff x="0" y="0"/>
            <a:chExt cx="3849840" cy="730320"/>
          </a:xfrm>
        </p:grpSpPr>
        <p:pic>
          <p:nvPicPr>
            <p:cNvPr id="770" name="picture 770"/>
            <p:cNvPicPr>
              <a:picLocks noChangeAspect="1"/>
            </p:cNvPicPr>
            <p:nvPr/>
          </p:nvPicPr>
          <p:blipFill>
            <a:blip r:embed="rId2"/>
            <a:stretch>
              <a:fillRect/>
            </a:stretch>
          </p:blipFill>
          <p:spPr>
            <a:xfrm rot="21600000">
              <a:off x="0" y="0"/>
              <a:ext cx="3849840" cy="730320"/>
            </a:xfrm>
            <a:prstGeom prst="rect">
              <a:avLst/>
            </a:prstGeom>
          </p:spPr>
        </p:pic>
        <p:sp>
          <p:nvSpPr>
            <p:cNvPr id="772" name="textbox 772"/>
            <p:cNvSpPr/>
            <p:nvPr/>
          </p:nvSpPr>
          <p:spPr>
            <a:xfrm>
              <a:off x="-12700" y="-12700"/>
              <a:ext cx="3875404" cy="765175"/>
            </a:xfrm>
            <a:prstGeom prst="rect">
              <a:avLst/>
            </a:prstGeom>
            <a:noFill/>
            <a:ln w="0" cap="flat">
              <a:noFill/>
              <a:prstDash val="solid"/>
              <a:miter lim="0"/>
            </a:ln>
          </p:spPr>
          <p:txBody>
            <a:bodyPr vert="horz" wrap="square" lIns="0" tIns="0" rIns="0" bIns="0"/>
            <a:lstStyle/>
            <a:p>
              <a:pPr algn="l" rtl="0" eaLnBrk="0">
                <a:lnSpc>
                  <a:spcPct val="127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23825" algn="l" rtl="0" eaLnBrk="0">
                <a:lnSpc>
                  <a:spcPct val="98000"/>
                </a:lnSpc>
              </a:pPr>
              <a:r>
                <a:rPr lang="en-US" altLang="zh-CN" sz="1200" b="1" kern="0" dirty="0">
                  <a:solidFill>
                    <a:srgbClr val="FFFFFF">
                      <a:alpha val="100000"/>
                    </a:srgbClr>
                  </a:solidFill>
                  <a:latin typeface="Calibri" panose="020F0502020204030204"/>
                  <a:ea typeface="Calibri" panose="020F0502020204030204"/>
                  <a:cs typeface="Calibri" panose="020F0502020204030204"/>
                </a:rPr>
                <a:t>Movimiento: Si la cuarta vela que se formará cae por debajo del mínimo de la tercera vela, considera vender.</a:t>
              </a:r>
              <a:endParaRPr lang="en-US" altLang="zh-CN" sz="1200" b="1" kern="0" dirty="0">
                <a:solidFill>
                  <a:srgbClr val="FFFFFF">
                    <a:alpha val="100000"/>
                  </a:srgbClr>
                </a:solidFill>
                <a:latin typeface="Calibri" panose="020F0502020204030204"/>
                <a:ea typeface="Calibri" panose="020F0502020204030204"/>
                <a:cs typeface="Calibri" panose="020F0502020204030204"/>
              </a:endParaRPr>
            </a:p>
          </p:txBody>
        </p:sp>
      </p:grpSp>
      <p:sp>
        <p:nvSpPr>
          <p:cNvPr id="774" name="textbox 774"/>
          <p:cNvSpPr/>
          <p:nvPr/>
        </p:nvSpPr>
        <p:spPr>
          <a:xfrm>
            <a:off x="596745" y="202057"/>
            <a:ext cx="3534409" cy="580390"/>
          </a:xfrm>
          <a:prstGeom prst="rect">
            <a:avLst/>
          </a:prstGeom>
          <a:noFill/>
          <a:ln w="0" cap="flat">
            <a:noFill/>
            <a:prstDash val="solid"/>
            <a:miter lim="0"/>
          </a:ln>
        </p:spPr>
        <p:txBody>
          <a:bodyPr vert="horz" wrap="square" lIns="0" tIns="0" rIns="0" bIns="0"/>
          <a:lstStyle/>
          <a:p>
            <a:pPr algn="l" rtl="0" eaLnBrk="0">
              <a:lnSpc>
                <a:spcPct val="84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776" name="table 776"/>
          <p:cNvGraphicFramePr>
            <a:graphicFrameLocks noGrp="1"/>
          </p:cNvGraphicFramePr>
          <p:nvPr/>
        </p:nvGraphicFramePr>
        <p:xfrm>
          <a:off x="8573896" y="913053"/>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10490" algn="l" rtl="0" eaLnBrk="0">
                        <a:lnSpc>
                          <a:spcPct val="82000"/>
                        </a:lnSpc>
                        <a:spcBef>
                          <a:spcPts val="0"/>
                        </a:spcBef>
                      </a:pPr>
                      <a:r>
                        <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rPr>
                        <a:t>Oso</a:t>
                      </a:r>
                      <a:endPar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778" name="picture 778"/>
          <p:cNvPicPr>
            <a:picLocks noChangeAspect="1"/>
          </p:cNvPicPr>
          <p:nvPr/>
        </p:nvPicPr>
        <p:blipFill>
          <a:blip r:embed="rId3"/>
          <a:stretch>
            <a:fillRect/>
          </a:stretch>
        </p:blipFill>
        <p:spPr>
          <a:xfrm rot="21600000">
            <a:off x="4649031" y="1998345"/>
            <a:ext cx="349134" cy="1822435"/>
          </a:xfrm>
          <a:prstGeom prst="rect">
            <a:avLst/>
          </a:prstGeom>
        </p:spPr>
      </p:pic>
      <p:pic>
        <p:nvPicPr>
          <p:cNvPr id="780" name="picture 780"/>
          <p:cNvPicPr>
            <a:picLocks noChangeAspect="1"/>
          </p:cNvPicPr>
          <p:nvPr/>
        </p:nvPicPr>
        <p:blipFill>
          <a:blip r:embed="rId4"/>
          <a:stretch>
            <a:fillRect/>
          </a:stretch>
        </p:blipFill>
        <p:spPr>
          <a:xfrm rot="21600000">
            <a:off x="5170239" y="2852420"/>
            <a:ext cx="349134" cy="1620600"/>
          </a:xfrm>
          <a:prstGeom prst="rect">
            <a:avLst/>
          </a:prstGeom>
        </p:spPr>
      </p:pic>
      <p:pic>
        <p:nvPicPr>
          <p:cNvPr id="782" name="picture 782"/>
          <p:cNvPicPr>
            <a:picLocks noChangeAspect="1"/>
          </p:cNvPicPr>
          <p:nvPr/>
        </p:nvPicPr>
        <p:blipFill>
          <a:blip r:embed="rId5"/>
          <a:stretch>
            <a:fillRect/>
          </a:stretch>
        </p:blipFill>
        <p:spPr>
          <a:xfrm rot="21600000">
            <a:off x="5746311" y="3479641"/>
            <a:ext cx="349134" cy="1594170"/>
          </a:xfrm>
          <a:prstGeom prst="rect">
            <a:avLst/>
          </a:prstGeom>
        </p:spPr>
      </p:pic>
      <p:sp>
        <p:nvSpPr>
          <p:cNvPr id="784" name="textbox 784"/>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grpSp>
        <p:nvGrpSpPr>
          <p:cNvPr id="116" name="group 116"/>
          <p:cNvGrpSpPr/>
          <p:nvPr/>
        </p:nvGrpSpPr>
        <p:grpSpPr>
          <a:xfrm rot="21600000">
            <a:off x="5753651" y="5270709"/>
            <a:ext cx="336188" cy="445366"/>
            <a:chOff x="0" y="0"/>
            <a:chExt cx="336188" cy="445366"/>
          </a:xfrm>
        </p:grpSpPr>
        <p:pic>
          <p:nvPicPr>
            <p:cNvPr id="786" name="picture 786"/>
            <p:cNvPicPr>
              <a:picLocks noChangeAspect="1"/>
            </p:cNvPicPr>
            <p:nvPr/>
          </p:nvPicPr>
          <p:blipFill>
            <a:blip r:embed="rId6"/>
            <a:stretch>
              <a:fillRect/>
            </a:stretch>
          </p:blipFill>
          <p:spPr>
            <a:xfrm rot="21600000">
              <a:off x="0" y="0"/>
              <a:ext cx="336188" cy="445366"/>
            </a:xfrm>
            <a:prstGeom prst="rect">
              <a:avLst/>
            </a:prstGeom>
          </p:spPr>
        </p:pic>
        <p:sp>
          <p:nvSpPr>
            <p:cNvPr id="788" name="textbox 788"/>
            <p:cNvSpPr/>
            <p:nvPr/>
          </p:nvSpPr>
          <p:spPr>
            <a:xfrm>
              <a:off x="-12700" y="-12700"/>
              <a:ext cx="361950" cy="525780"/>
            </a:xfrm>
            <a:prstGeom prst="rect">
              <a:avLst/>
            </a:prstGeom>
            <a:noFill/>
            <a:ln w="0" cap="flat">
              <a:noFill/>
              <a:prstDash val="solid"/>
              <a:miter lim="0"/>
            </a:ln>
          </p:spPr>
          <p:txBody>
            <a:bodyPr vert="horz" wrap="square" lIns="0" tIns="0" rIns="0" bIns="0"/>
            <a:lstStyle/>
            <a:p>
              <a:pPr algn="l" rtl="0" eaLnBrk="0">
                <a:lnSpc>
                  <a:spcPct val="104000"/>
                </a:lnSpc>
              </a:pPr>
              <a:endParaRPr sz="900" dirty="0">
                <a:latin typeface="Arial" panose="020B0604020202020204"/>
                <a:ea typeface="Arial" panose="020B0604020202020204"/>
                <a:cs typeface="Arial" panose="020B0604020202020204"/>
              </a:endParaRPr>
            </a:p>
            <a:p>
              <a:pPr marL="127000" algn="l" rtl="0" eaLnBrk="0">
                <a:lnSpc>
                  <a:spcPct val="76000"/>
                </a:lnSpc>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118" name="group 118"/>
          <p:cNvGrpSpPr/>
          <p:nvPr/>
        </p:nvGrpSpPr>
        <p:grpSpPr>
          <a:xfrm rot="21600000">
            <a:off x="4723427" y="4240246"/>
            <a:ext cx="336188" cy="443215"/>
            <a:chOff x="0" y="0"/>
            <a:chExt cx="336188" cy="443215"/>
          </a:xfrm>
        </p:grpSpPr>
        <p:pic>
          <p:nvPicPr>
            <p:cNvPr id="790" name="picture 790"/>
            <p:cNvPicPr>
              <a:picLocks noChangeAspect="1"/>
            </p:cNvPicPr>
            <p:nvPr/>
          </p:nvPicPr>
          <p:blipFill>
            <a:blip r:embed="rId7"/>
            <a:stretch>
              <a:fillRect/>
            </a:stretch>
          </p:blipFill>
          <p:spPr>
            <a:xfrm rot="21600000">
              <a:off x="0" y="0"/>
              <a:ext cx="336188" cy="443215"/>
            </a:xfrm>
            <a:prstGeom prst="rect">
              <a:avLst/>
            </a:prstGeom>
          </p:spPr>
        </p:pic>
        <p:sp>
          <p:nvSpPr>
            <p:cNvPr id="792" name="textbox 792"/>
            <p:cNvSpPr/>
            <p:nvPr/>
          </p:nvSpPr>
          <p:spPr>
            <a:xfrm>
              <a:off x="-12700" y="-12700"/>
              <a:ext cx="361950"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35890" algn="l" rtl="0" eaLnBrk="0">
                <a:lnSpc>
                  <a:spcPct val="76000"/>
                </a:lnSpc>
                <a:spcBef>
                  <a:spcPts val="5"/>
                </a:spcBef>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120" name="group 120"/>
          <p:cNvGrpSpPr/>
          <p:nvPr/>
        </p:nvGrpSpPr>
        <p:grpSpPr>
          <a:xfrm rot="21600000">
            <a:off x="5187241" y="4640519"/>
            <a:ext cx="337939" cy="439521"/>
            <a:chOff x="0" y="0"/>
            <a:chExt cx="337939" cy="439521"/>
          </a:xfrm>
        </p:grpSpPr>
        <p:pic>
          <p:nvPicPr>
            <p:cNvPr id="794" name="picture 794"/>
            <p:cNvPicPr>
              <a:picLocks noChangeAspect="1"/>
            </p:cNvPicPr>
            <p:nvPr/>
          </p:nvPicPr>
          <p:blipFill>
            <a:blip r:embed="rId8"/>
            <a:stretch>
              <a:fillRect/>
            </a:stretch>
          </p:blipFill>
          <p:spPr>
            <a:xfrm rot="21600000">
              <a:off x="0" y="0"/>
              <a:ext cx="337939" cy="439521"/>
            </a:xfrm>
            <a:prstGeom prst="rect">
              <a:avLst/>
            </a:prstGeom>
          </p:spPr>
        </p:pic>
        <p:sp>
          <p:nvSpPr>
            <p:cNvPr id="796" name="textbox 796"/>
            <p:cNvSpPr/>
            <p:nvPr/>
          </p:nvSpPr>
          <p:spPr>
            <a:xfrm>
              <a:off x="-12700" y="-12700"/>
              <a:ext cx="363854" cy="523240"/>
            </a:xfrm>
            <a:prstGeom prst="rect">
              <a:avLst/>
            </a:prstGeom>
            <a:noFill/>
            <a:ln w="0" cap="flat">
              <a:noFill/>
              <a:prstDash val="solid"/>
              <a:miter lim="0"/>
            </a:ln>
          </p:spPr>
          <p:txBody>
            <a:bodyPr vert="horz" wrap="square" lIns="0" tIns="0" rIns="0" bIns="0"/>
            <a:lstStyle/>
            <a:p>
              <a:pPr algn="l" rtl="0" eaLnBrk="0">
                <a:lnSpc>
                  <a:spcPct val="102000"/>
                </a:lnSpc>
              </a:pPr>
              <a:endParaRPr sz="900" dirty="0">
                <a:latin typeface="Arial" panose="020B0604020202020204"/>
                <a:ea typeface="Arial" panose="020B0604020202020204"/>
                <a:cs typeface="Arial" panose="020B0604020202020204"/>
              </a:endParaRPr>
            </a:p>
            <a:p>
              <a:pPr marL="128905" algn="l" rtl="0" eaLnBrk="0">
                <a:lnSpc>
                  <a:spcPct val="76000"/>
                </a:lnSpc>
                <a:spcBef>
                  <a:spcPts val="5"/>
                </a:spcBef>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sz="1900" dirty="0">
                <a:latin typeface="微软雅黑" panose="020B0503020204020204" charset="-122"/>
                <a:ea typeface="微软雅黑" panose="020B0503020204020204" charset="-122"/>
                <a:cs typeface="微软雅黑" panose="020B0503020204020204" charset="-122"/>
              </a:endParaRPr>
            </a:p>
          </p:txBody>
        </p:sp>
      </p:grpSp>
      <p:sp>
        <p:nvSpPr>
          <p:cNvPr id="798" name="path 798"/>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00" name="textbox 800"/>
          <p:cNvSpPr/>
          <p:nvPr/>
        </p:nvSpPr>
        <p:spPr>
          <a:xfrm>
            <a:off x="9616911" y="5536860"/>
            <a:ext cx="182245" cy="16827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ct val="78000"/>
              </a:lnSpc>
            </a:pPr>
            <a:r>
              <a:rPr sz="1200" kern="0" spc="-50" dirty="0">
                <a:solidFill>
                  <a:srgbClr val="898989">
                    <a:alpha val="100000"/>
                  </a:srgbClr>
                </a:solidFill>
                <a:latin typeface="微软雅黑" panose="020B0503020204020204" charset="-122"/>
                <a:ea typeface="微软雅黑" panose="020B0503020204020204" charset="-122"/>
                <a:cs typeface="微软雅黑" panose="020B0503020204020204" charset="-122"/>
              </a:rPr>
              <a:t>27</a:t>
            </a:r>
            <a:endParaRPr sz="12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9"/>
          <a:stretch>
            <a:fillRect/>
          </a:stretch>
        </p:blipFill>
        <p:spPr>
          <a:xfrm>
            <a:off x="4445" y="0"/>
            <a:ext cx="10220325" cy="9810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textbox 804"/>
          <p:cNvSpPr/>
          <p:nvPr/>
        </p:nvSpPr>
        <p:spPr>
          <a:xfrm>
            <a:off x="80010" y="1492885"/>
            <a:ext cx="4452620" cy="416115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rPr>
              <a:t>Estrella del Atardecer</a:t>
            </a:r>
            <a:r>
              <a:rPr lang="zh-CN" altLang="en-US" sz="1200" b="1" dirty="0">
                <a:latin typeface="微软雅黑" panose="020B0503020204020204" charset="-122"/>
                <a:ea typeface="微软雅黑" panose="020B0503020204020204" charset="-122"/>
                <a:cs typeface="微软雅黑" panose="020B0503020204020204" charset="-122"/>
              </a:rPr>
              <a:t>：</a:t>
            </a:r>
            <a:r>
              <a:rPr lang="en-US" altLang="zh-CN" sz="1000" b="1" dirty="0">
                <a:latin typeface="微软雅黑" panose="020B0503020204020204" charset="-122"/>
                <a:ea typeface="微软雅黑" panose="020B0503020204020204" charset="-122"/>
                <a:cs typeface="微软雅黑" panose="020B0503020204020204" charset="-122"/>
              </a:rPr>
              <a:t>Significado</a:t>
            </a:r>
            <a:endParaRPr lang="en-US" altLang="zh-CN" sz="1000" b="1"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br>
              <a:rPr lang="en-US" altLang="zh-CN" sz="1200" dirty="0">
                <a:latin typeface="微软雅黑" panose="020B0503020204020204" charset="-122"/>
                <a:ea typeface="微软雅黑" panose="020B0503020204020204" charset="-122"/>
                <a:cs typeface="微软雅黑" panose="020B0503020204020204" charset="-122"/>
              </a:rPr>
            </a:br>
            <a:r>
              <a:rPr lang="en-US" altLang="zh-CN" sz="1200" dirty="0">
                <a:latin typeface="微软雅黑" panose="020B0503020204020204" charset="-122"/>
                <a:ea typeface="微软雅黑" panose="020B0503020204020204" charset="-122"/>
                <a:cs typeface="微软雅黑" panose="020B0503020204020204" charset="-122"/>
              </a:rPr>
              <a:t>Es una formaci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compuesta por tres velas, considerada una se</a:t>
            </a:r>
            <a:r>
              <a:rPr lang="en-US" altLang="en-US" sz="1200" dirty="0">
                <a:latin typeface="微软雅黑" panose="020B0503020204020204" charset="-122"/>
                <a:ea typeface="微软雅黑" panose="020B0503020204020204" charset="-122"/>
                <a:cs typeface="微软雅黑" panose="020B0503020204020204" charset="-122"/>
              </a:rPr>
              <a:t>ñ</a:t>
            </a:r>
            <a:r>
              <a:rPr lang="en-US" altLang="zh-CN" sz="1200" dirty="0">
                <a:latin typeface="微软雅黑" panose="020B0503020204020204" charset="-122"/>
                <a:ea typeface="微软雅黑" panose="020B0503020204020204" charset="-122"/>
                <a:cs typeface="微软雅黑" panose="020B0503020204020204" charset="-122"/>
              </a:rPr>
              <a:t>al muy importante de reversi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en la cima de una tendencia alcista, indicando el inicio de una tendencia bajista.</a:t>
            </a:r>
            <a:br>
              <a:rPr lang="en-US" altLang="zh-CN" sz="1000" dirty="0">
                <a:latin typeface="微软雅黑" panose="020B0503020204020204" charset="-122"/>
                <a:ea typeface="微软雅黑" panose="020B0503020204020204" charset="-122"/>
                <a:cs typeface="微软雅黑" panose="020B0503020204020204" charset="-122"/>
              </a:rPr>
            </a:br>
            <a:br>
              <a:rPr lang="en-US" altLang="zh-CN" sz="1000" dirty="0">
                <a:latin typeface="微软雅黑" panose="020B0503020204020204" charset="-122"/>
                <a:ea typeface="微软雅黑" panose="020B0503020204020204" charset="-122"/>
                <a:cs typeface="微软雅黑" panose="020B0503020204020204" charset="-122"/>
              </a:rPr>
            </a:br>
            <a:r>
              <a:rPr lang="en-US" altLang="zh-CN" sz="1200" b="1" dirty="0">
                <a:latin typeface="微软雅黑" panose="020B0503020204020204" charset="-122"/>
                <a:ea typeface="微软雅黑" panose="020B0503020204020204" charset="-122"/>
                <a:cs typeface="微软雅黑" panose="020B0503020204020204" charset="-122"/>
              </a:rPr>
              <a:t>C</a:t>
            </a:r>
            <a:r>
              <a:rPr lang="en-US" altLang="en-US" sz="1200" b="1" dirty="0">
                <a:latin typeface="微软雅黑" panose="020B0503020204020204" charset="-122"/>
                <a:ea typeface="微软雅黑" panose="020B0503020204020204" charset="-122"/>
                <a:cs typeface="微软雅黑" panose="020B0503020204020204" charset="-122"/>
              </a:rPr>
              <a:t>ó</a:t>
            </a:r>
            <a:r>
              <a:rPr lang="en-US" altLang="zh-CN" sz="1200" b="1" dirty="0">
                <a:latin typeface="微软雅黑" panose="020B0503020204020204" charset="-122"/>
                <a:ea typeface="微软雅黑" panose="020B0503020204020204" charset="-122"/>
                <a:cs typeface="微软雅黑" panose="020B0503020204020204" charset="-122"/>
              </a:rPr>
              <a:t>mo identificarla</a:t>
            </a:r>
            <a:endParaRPr lang="en-US" altLang="zh-CN" sz="10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Aparece en una tendencia alcista.</a:t>
            </a:r>
            <a:endParaRPr lang="en-US" altLang="zh-CN" sz="12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Primero, se forma una vela verde (alcista), lo que confirma la continuaci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de la tendencia alcista.</a:t>
            </a:r>
            <a:endParaRPr lang="en-US" altLang="zh-CN" sz="12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Luego, aparece una vela corta con un gap alcista respecto a la vela anterior.</a:t>
            </a:r>
            <a:endParaRPr lang="en-US" altLang="zh-CN" sz="12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Finalmente, se forma una vela roja (bajista), confirmando el cambio de tendencia.</a:t>
            </a:r>
            <a:br>
              <a:rPr lang="en-US" altLang="zh-CN" sz="1000" dirty="0">
                <a:latin typeface="微软雅黑" panose="020B0503020204020204" charset="-122"/>
                <a:ea typeface="微软雅黑" panose="020B0503020204020204" charset="-122"/>
                <a:cs typeface="微软雅黑" panose="020B0503020204020204" charset="-122"/>
              </a:rPr>
            </a:br>
            <a:br>
              <a:rPr lang="en-US" altLang="zh-CN" sz="1000" dirty="0">
                <a:latin typeface="微软雅黑" panose="020B0503020204020204" charset="-122"/>
                <a:ea typeface="微软雅黑" panose="020B0503020204020204" charset="-122"/>
                <a:cs typeface="微软雅黑" panose="020B0503020204020204" charset="-122"/>
              </a:rPr>
            </a:br>
            <a:r>
              <a:rPr lang="en-US" altLang="zh-CN" sz="1200" b="1" dirty="0">
                <a:latin typeface="微软雅黑" panose="020B0503020204020204" charset="-122"/>
                <a:ea typeface="微软雅黑" panose="020B0503020204020204" charset="-122"/>
                <a:cs typeface="微软雅黑" panose="020B0503020204020204" charset="-122"/>
              </a:rPr>
              <a:t>Psicolog</a:t>
            </a:r>
            <a:r>
              <a:rPr lang="en-US" altLang="en-US" sz="1200" b="1" dirty="0">
                <a:latin typeface="微软雅黑" panose="020B0503020204020204" charset="-122"/>
                <a:ea typeface="微软雅黑" panose="020B0503020204020204" charset="-122"/>
                <a:cs typeface="微软雅黑" panose="020B0503020204020204" charset="-122"/>
              </a:rPr>
              <a:t>í</a:t>
            </a:r>
            <a:r>
              <a:rPr lang="en-US" altLang="zh-CN" sz="1200" b="1" dirty="0">
                <a:latin typeface="微软雅黑" panose="020B0503020204020204" charset="-122"/>
                <a:ea typeface="微软雅黑" panose="020B0503020204020204" charset="-122"/>
                <a:cs typeface="微软雅黑" panose="020B0503020204020204" charset="-122"/>
              </a:rPr>
              <a:t>a del mercado</a:t>
            </a:r>
            <a:endParaRPr lang="en-US" altLang="zh-CN" sz="10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El mercado est</a:t>
            </a:r>
            <a:r>
              <a:rPr lang="en-US" altLang="en-US" sz="1200" dirty="0">
                <a:latin typeface="微软雅黑" panose="020B0503020204020204" charset="-122"/>
                <a:ea typeface="微软雅黑" panose="020B0503020204020204" charset="-122"/>
                <a:cs typeface="微软雅黑" panose="020B0503020204020204" charset="-122"/>
              </a:rPr>
              <a:t>á</a:t>
            </a:r>
            <a:r>
              <a:rPr lang="en-US" altLang="zh-CN" sz="1200" dirty="0">
                <a:latin typeface="微软雅黑" panose="020B0503020204020204" charset="-122"/>
                <a:ea typeface="微软雅黑" panose="020B0503020204020204" charset="-122"/>
                <a:cs typeface="微软雅黑" panose="020B0503020204020204" charset="-122"/>
              </a:rPr>
              <a:t> en una tendencia alcista y la vela verde confirma su continuidad.</a:t>
            </a:r>
            <a:endParaRPr lang="en-US" altLang="zh-CN" sz="12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Sin embargo, la aparici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de la vela corta muestra que el impulso alcista se est</a:t>
            </a:r>
            <a:r>
              <a:rPr lang="en-US" altLang="en-US" sz="1200" dirty="0">
                <a:latin typeface="微软雅黑" panose="020B0503020204020204" charset="-122"/>
                <a:ea typeface="微软雅黑" panose="020B0503020204020204" charset="-122"/>
                <a:cs typeface="微软雅黑" panose="020B0503020204020204" charset="-122"/>
              </a:rPr>
              <a:t>á</a:t>
            </a:r>
            <a:r>
              <a:rPr lang="en-US" altLang="zh-CN" sz="1200" dirty="0">
                <a:latin typeface="微软雅黑" panose="020B0503020204020204" charset="-122"/>
                <a:ea typeface="微软雅黑" panose="020B0503020204020204" charset="-122"/>
                <a:cs typeface="微软雅黑" panose="020B0503020204020204" charset="-122"/>
              </a:rPr>
              <a:t> debilitando y que la presi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compradora est</a:t>
            </a:r>
            <a:r>
              <a:rPr lang="en-US" altLang="en-US" sz="1200" dirty="0">
                <a:latin typeface="微软雅黑" panose="020B0503020204020204" charset="-122"/>
                <a:ea typeface="微软雅黑" panose="020B0503020204020204" charset="-122"/>
                <a:cs typeface="微软雅黑" panose="020B0503020204020204" charset="-122"/>
              </a:rPr>
              <a:t>á</a:t>
            </a:r>
            <a:r>
              <a:rPr lang="en-US" altLang="zh-CN" sz="1200" dirty="0">
                <a:latin typeface="微软雅黑" panose="020B0503020204020204" charset="-122"/>
                <a:ea typeface="微软雅黑" panose="020B0503020204020204" charset="-122"/>
                <a:cs typeface="微软雅黑" panose="020B0503020204020204" charset="-122"/>
              </a:rPr>
              <a:t> disminuyendo.</a:t>
            </a:r>
            <a:endParaRPr lang="en-US" altLang="zh-CN" sz="1200" dirty="0">
              <a:latin typeface="微软雅黑" panose="020B0503020204020204" charset="-122"/>
              <a:ea typeface="微软雅黑" panose="020B0503020204020204" charset="-122"/>
              <a:cs typeface="微软雅黑" panose="020B0503020204020204" charset="-122"/>
            </a:endParaRPr>
          </a:p>
          <a:p>
            <a:pPr marL="13335" algn="l" rtl="0" eaLnBrk="0">
              <a:lnSpc>
                <a:spcPct val="94000"/>
              </a:lnSpc>
            </a:pPr>
            <a:r>
              <a:rPr lang="en-US" altLang="zh-CN" sz="1200" b="1" dirty="0">
                <a:latin typeface="微软雅黑" panose="020B0503020204020204" charset="-122"/>
                <a:ea typeface="微软雅黑" panose="020B0503020204020204" charset="-122"/>
                <a:cs typeface="微软雅黑" panose="020B0503020204020204" charset="-122"/>
                <a:sym typeface="+mn-ea"/>
              </a:rPr>
              <a:t>· </a:t>
            </a:r>
            <a:r>
              <a:rPr lang="en-US" altLang="zh-CN" sz="1200" dirty="0">
                <a:latin typeface="微软雅黑" panose="020B0503020204020204" charset="-122"/>
                <a:ea typeface="微软雅黑" panose="020B0503020204020204" charset="-122"/>
                <a:cs typeface="微软雅黑" panose="020B0503020204020204" charset="-122"/>
              </a:rPr>
              <a:t>La </a:t>
            </a:r>
            <a:r>
              <a:rPr lang="en-US" altLang="en-US" sz="1200" dirty="0">
                <a:latin typeface="微软雅黑" panose="020B0503020204020204" charset="-122"/>
                <a:ea typeface="微软雅黑" panose="020B0503020204020204" charset="-122"/>
                <a:cs typeface="微软雅黑" panose="020B0503020204020204" charset="-122"/>
              </a:rPr>
              <a:t>ú</a:t>
            </a:r>
            <a:r>
              <a:rPr lang="en-US" altLang="zh-CN" sz="1200" dirty="0">
                <a:latin typeface="微软雅黑" panose="020B0503020204020204" charset="-122"/>
                <a:ea typeface="微软雅黑" panose="020B0503020204020204" charset="-122"/>
                <a:cs typeface="微软雅黑" panose="020B0503020204020204" charset="-122"/>
              </a:rPr>
              <a:t>ltima vela roja confirma la reversi</a:t>
            </a:r>
            <a:r>
              <a:rPr lang="en-US" altLang="en-US" sz="1200" dirty="0">
                <a:latin typeface="微软雅黑" panose="020B0503020204020204" charset="-122"/>
                <a:ea typeface="微软雅黑" panose="020B0503020204020204" charset="-122"/>
                <a:cs typeface="微软雅黑" panose="020B0503020204020204" charset="-122"/>
              </a:rPr>
              <a:t>ó</a:t>
            </a:r>
            <a:r>
              <a:rPr lang="en-US" altLang="zh-CN" sz="1200" dirty="0">
                <a:latin typeface="微软雅黑" panose="020B0503020204020204" charset="-122"/>
                <a:ea typeface="微软雅黑" panose="020B0503020204020204" charset="-122"/>
                <a:cs typeface="微软雅黑" panose="020B0503020204020204" charset="-122"/>
              </a:rPr>
              <a:t>n de la tendencia, lo que indica un cambio significativo en la confianza del mercado y el inicio del dominio de los vendedores.</a:t>
            </a:r>
            <a:endParaRPr lang="en-US" altLang="zh-CN" sz="1200" dirty="0">
              <a:latin typeface="微软雅黑" panose="020B0503020204020204" charset="-122"/>
              <a:ea typeface="微软雅黑" panose="020B0503020204020204" charset="-122"/>
              <a:cs typeface="微软雅黑" panose="020B0503020204020204" charset="-122"/>
            </a:endParaRPr>
          </a:p>
        </p:txBody>
      </p:sp>
      <p:grpSp>
        <p:nvGrpSpPr>
          <p:cNvPr id="122" name="group 122"/>
          <p:cNvGrpSpPr/>
          <p:nvPr/>
        </p:nvGrpSpPr>
        <p:grpSpPr>
          <a:xfrm rot="21600000">
            <a:off x="6344697" y="1806204"/>
            <a:ext cx="3869690" cy="2932430"/>
            <a:chOff x="0" y="0"/>
            <a:chExt cx="3869690" cy="2932430"/>
          </a:xfrm>
        </p:grpSpPr>
        <p:pic>
          <p:nvPicPr>
            <p:cNvPr id="806" name="picture 806"/>
            <p:cNvPicPr>
              <a:picLocks noChangeAspect="1"/>
            </p:cNvPicPr>
            <p:nvPr/>
          </p:nvPicPr>
          <p:blipFill>
            <a:blip r:embed="rId1"/>
            <a:stretch>
              <a:fillRect/>
            </a:stretch>
          </p:blipFill>
          <p:spPr>
            <a:xfrm rot="21600000">
              <a:off x="0" y="0"/>
              <a:ext cx="3843655" cy="2932430"/>
            </a:xfrm>
            <a:prstGeom prst="rect">
              <a:avLst/>
            </a:prstGeom>
          </p:spPr>
        </p:pic>
        <p:sp>
          <p:nvSpPr>
            <p:cNvPr id="808" name="textbox 808"/>
            <p:cNvSpPr/>
            <p:nvPr/>
          </p:nvSpPr>
          <p:spPr>
            <a:xfrm>
              <a:off x="0" y="46990"/>
              <a:ext cx="3869690" cy="716915"/>
            </a:xfrm>
            <a:prstGeom prst="rect">
              <a:avLst/>
            </a:prstGeom>
            <a:noFill/>
            <a:ln w="0" cap="flat">
              <a:noFill/>
              <a:prstDash val="solid"/>
              <a:miter lim="0"/>
            </a:ln>
          </p:spPr>
          <p:txBody>
            <a:bodyPr vert="horz" wrap="square" lIns="0" tIns="0" rIns="0" bIns="0"/>
            <a:lstStyle/>
            <a:p>
              <a:pPr algn="l" rtl="0" eaLnBrk="0">
                <a:lnSpc>
                  <a:spcPct val="125000"/>
                </a:lnSpc>
              </a:pPr>
              <a:endParaRPr sz="300" dirty="0">
                <a:latin typeface="Arial" panose="020B0604020202020204"/>
                <a:ea typeface="Arial" panose="020B0604020202020204"/>
                <a:cs typeface="Arial" panose="020B0604020202020204"/>
              </a:endParaRPr>
            </a:p>
            <a:p>
              <a:pPr marL="116205" algn="l" rtl="0" eaLnBrk="0">
                <a:lnSpc>
                  <a:spcPts val="1460"/>
                </a:lnSpc>
                <a:spcBef>
                  <a:spcPts val="0"/>
                </a:spcBef>
              </a:pPr>
              <a:r>
                <a:rPr sz="1400" b="1" kern="0" spc="30" dirty="0">
                  <a:solidFill>
                    <a:srgbClr val="FFFFFF">
                      <a:alpha val="100000"/>
                    </a:srgbClr>
                  </a:solidFill>
                  <a:latin typeface="Calibri" panose="020F0502020204030204"/>
                  <a:ea typeface="Calibri" panose="020F0502020204030204"/>
                  <a:cs typeface="Calibri" panose="020F0502020204030204"/>
                </a:rPr>
                <a:t>Cuerpo 1: </a:t>
              </a:r>
              <a:r>
                <a:rPr lang="en-US" sz="1400" b="1" kern="0" spc="30" dirty="0">
                  <a:solidFill>
                    <a:srgbClr val="FFFFFF">
                      <a:alpha val="100000"/>
                    </a:srgbClr>
                  </a:solidFill>
                  <a:latin typeface="Calibri" panose="020F0502020204030204"/>
                  <a:ea typeface="Calibri" panose="020F0502020204030204"/>
                  <a:cs typeface="Calibri" panose="020F0502020204030204"/>
                </a:rPr>
                <a:t>                     </a:t>
              </a:r>
              <a:r>
                <a:rPr sz="1400" b="1" kern="0" spc="30" dirty="0">
                  <a:solidFill>
                    <a:srgbClr val="FFFFFF">
                      <a:alpha val="100000"/>
                    </a:srgbClr>
                  </a:solidFill>
                  <a:latin typeface="Calibri" panose="020F0502020204030204"/>
                  <a:ea typeface="Calibri" panose="020F0502020204030204"/>
                  <a:cs typeface="Calibri" panose="020F0502020204030204"/>
                </a:rPr>
                <a:t>Verde y largo</a:t>
              </a: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16205" algn="l" rtl="0" eaLnBrk="0">
                <a:lnSpc>
                  <a:spcPts val="1460"/>
                </a:lnSpc>
                <a:spcBef>
                  <a:spcPts val="0"/>
                </a:spcBef>
              </a:pPr>
              <a:r>
                <a:rPr sz="1400" b="1" kern="0" spc="30" dirty="0">
                  <a:solidFill>
                    <a:srgbClr val="FFFFFF">
                      <a:alpha val="100000"/>
                    </a:srgbClr>
                  </a:solidFill>
                  <a:latin typeface="Calibri" panose="020F0502020204030204"/>
                  <a:ea typeface="Calibri" panose="020F0502020204030204"/>
                  <a:cs typeface="Calibri" panose="020F0502020204030204"/>
                </a:rPr>
                <a:t>Cuerpo 2: </a:t>
              </a:r>
              <a:r>
                <a:rPr lang="en-US" sz="1400" b="1" kern="0" spc="30" dirty="0">
                  <a:solidFill>
                    <a:srgbClr val="FFFFFF">
                      <a:alpha val="100000"/>
                    </a:srgbClr>
                  </a:solidFill>
                  <a:latin typeface="Calibri" panose="020F0502020204030204"/>
                  <a:ea typeface="Calibri" panose="020F0502020204030204"/>
                  <a:cs typeface="Calibri" panose="020F0502020204030204"/>
                </a:rPr>
                <a:t>                     </a:t>
              </a:r>
              <a:r>
                <a:rPr sz="1400" b="1" kern="0" spc="30" dirty="0">
                  <a:solidFill>
                    <a:srgbClr val="FFFFFF">
                      <a:alpha val="100000"/>
                    </a:srgbClr>
                  </a:solidFill>
                  <a:latin typeface="Calibri" panose="020F0502020204030204"/>
                  <a:ea typeface="Calibri" panose="020F0502020204030204"/>
                  <a:cs typeface="Calibri" panose="020F0502020204030204"/>
                </a:rPr>
                <a:t>Verde y corto</a:t>
              </a: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16205" algn="l" rtl="0" eaLnBrk="0">
                <a:lnSpc>
                  <a:spcPts val="1460"/>
                </a:lnSpc>
                <a:spcBef>
                  <a:spcPts val="0"/>
                </a:spcBef>
              </a:pPr>
              <a:r>
                <a:rPr sz="1400" b="1" kern="0" spc="30" dirty="0">
                  <a:solidFill>
                    <a:srgbClr val="FFFFFF">
                      <a:alpha val="100000"/>
                    </a:srgbClr>
                  </a:solidFill>
                  <a:latin typeface="Calibri" panose="020F0502020204030204"/>
                  <a:ea typeface="Calibri" panose="020F0502020204030204"/>
                  <a:cs typeface="Calibri" panose="020F0502020204030204"/>
                </a:rPr>
                <a:t>Cuerpo 3: </a:t>
              </a:r>
              <a:r>
                <a:rPr lang="en-US" sz="1400" b="1" kern="0" spc="30" dirty="0">
                  <a:solidFill>
                    <a:srgbClr val="FFFFFF">
                      <a:alpha val="100000"/>
                    </a:srgbClr>
                  </a:solidFill>
                  <a:latin typeface="Calibri" panose="020F0502020204030204"/>
                  <a:ea typeface="Calibri" panose="020F0502020204030204"/>
                  <a:cs typeface="Calibri" panose="020F0502020204030204"/>
                </a:rPr>
                <a:t>                     </a:t>
              </a:r>
              <a:r>
                <a:rPr sz="1400" b="1" kern="0" spc="30" dirty="0">
                  <a:solidFill>
                    <a:srgbClr val="FFFFFF">
                      <a:alpha val="100000"/>
                    </a:srgbClr>
                  </a:solidFill>
                  <a:latin typeface="Calibri" panose="020F0502020204030204"/>
                  <a:ea typeface="Calibri" panose="020F0502020204030204"/>
                  <a:cs typeface="Calibri" panose="020F0502020204030204"/>
                </a:rPr>
                <a:t>Rojo y largo</a:t>
              </a: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21920" algn="l" rtl="0" eaLnBrk="0">
                <a:lnSpc>
                  <a:spcPts val="1660"/>
                </a:lnSpc>
                <a:spcBef>
                  <a:spcPts val="365"/>
                </a:spcBef>
              </a:pPr>
              <a:br>
                <a:rPr sz="1400" b="1" kern="0" spc="30" dirty="0">
                  <a:solidFill>
                    <a:srgbClr val="FFFFFF">
                      <a:alpha val="100000"/>
                    </a:srgbClr>
                  </a:solidFill>
                  <a:latin typeface="Calibri" panose="020F0502020204030204"/>
                  <a:ea typeface="Calibri" panose="020F0502020204030204"/>
                  <a:cs typeface="Calibri" panose="020F0502020204030204"/>
                </a:rPr>
              </a:br>
              <a:br>
                <a:rPr sz="1400" b="1" kern="0" spc="30" dirty="0">
                  <a:solidFill>
                    <a:srgbClr val="FFFFFF">
                      <a:alpha val="100000"/>
                    </a:srgbClr>
                  </a:solidFill>
                  <a:latin typeface="Calibri" panose="020F0502020204030204"/>
                  <a:ea typeface="Calibri" panose="020F0502020204030204"/>
                  <a:cs typeface="Calibri" panose="020F0502020204030204"/>
                </a:rPr>
              </a:b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21920" algn="l" rtl="0" eaLnBrk="0">
                <a:lnSpc>
                  <a:spcPts val="1660"/>
                </a:lnSpc>
                <a:spcBef>
                  <a:spcPts val="365"/>
                </a:spcBef>
              </a:pP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21920" algn="l" rtl="0" eaLnBrk="0">
                <a:lnSpc>
                  <a:spcPts val="1660"/>
                </a:lnSpc>
                <a:spcBef>
                  <a:spcPts val="365"/>
                </a:spcBef>
              </a:pPr>
              <a:endParaRPr sz="1400" b="1" kern="0" spc="30" dirty="0">
                <a:solidFill>
                  <a:srgbClr val="FFFFFF">
                    <a:alpha val="100000"/>
                  </a:srgbClr>
                </a:solidFill>
                <a:latin typeface="Calibri" panose="020F0502020204030204"/>
                <a:ea typeface="Calibri" panose="020F0502020204030204"/>
                <a:cs typeface="Calibri" panose="020F0502020204030204"/>
              </a:endParaRPr>
            </a:p>
            <a:p>
              <a:pPr marL="121920" algn="l" rtl="0" eaLnBrk="0">
                <a:lnSpc>
                  <a:spcPts val="1660"/>
                </a:lnSpc>
                <a:spcBef>
                  <a:spcPts val="365"/>
                </a:spcBef>
              </a:pPr>
              <a:endParaRPr sz="1400" b="1" kern="0" spc="30" dirty="0">
                <a:solidFill>
                  <a:srgbClr val="FFFFFF">
                    <a:alpha val="100000"/>
                  </a:srgbClr>
                </a:solidFill>
                <a:latin typeface="Calibri" panose="020F0502020204030204"/>
                <a:ea typeface="Calibri" panose="020F0502020204030204"/>
                <a:cs typeface="Calibri" panose="020F0502020204030204"/>
              </a:endParaRPr>
            </a:p>
          </p:txBody>
        </p:sp>
      </p:grpSp>
      <p:graphicFrame>
        <p:nvGraphicFramePr>
          <p:cNvPr id="810" name="table 810"/>
          <p:cNvGraphicFramePr>
            <a:graphicFrameLocks noGrp="1"/>
          </p:cNvGraphicFramePr>
          <p:nvPr/>
        </p:nvGraphicFramePr>
        <p:xfrm>
          <a:off x="152" y="907973"/>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59000"/>
                        </a:lnSpc>
                      </a:pPr>
                      <a:endParaRPr sz="1000" dirty="0">
                        <a:latin typeface="Arial" panose="020B0604020202020204"/>
                        <a:ea typeface="Arial" panose="020B0604020202020204"/>
                        <a:cs typeface="Arial" panose="020B0604020202020204"/>
                      </a:endParaRPr>
                    </a:p>
                    <a:p>
                      <a:pPr marL="110490" algn="l" rtl="0" eaLnBrk="0">
                        <a:lnSpc>
                          <a:spcPct val="82000"/>
                        </a:lnSpc>
                        <a:spcBef>
                          <a:spcPts val="0"/>
                        </a:spcBef>
                        <a:buClrTx/>
                        <a:buSzTx/>
                        <a:buFontTx/>
                      </a:pPr>
                      <a:r>
                        <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rPr>
                        <a:t>Formaciones de velas bajistas</a:t>
                      </a:r>
                      <a:endPar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124" name="group 124"/>
          <p:cNvGrpSpPr/>
          <p:nvPr/>
        </p:nvGrpSpPr>
        <p:grpSpPr>
          <a:xfrm rot="21600000">
            <a:off x="6305962" y="4670265"/>
            <a:ext cx="3882597" cy="996315"/>
            <a:chOff x="-12700" y="-154940"/>
            <a:chExt cx="3882597" cy="996315"/>
          </a:xfrm>
        </p:grpSpPr>
        <p:pic>
          <p:nvPicPr>
            <p:cNvPr id="812" name="picture 812"/>
            <p:cNvPicPr>
              <a:picLocks noChangeAspect="1"/>
            </p:cNvPicPr>
            <p:nvPr/>
          </p:nvPicPr>
          <p:blipFill>
            <a:blip r:embed="rId2"/>
            <a:stretch>
              <a:fillRect/>
            </a:stretch>
          </p:blipFill>
          <p:spPr>
            <a:xfrm rot="21600000">
              <a:off x="26035" y="-154940"/>
              <a:ext cx="3843862" cy="819249"/>
            </a:xfrm>
            <a:prstGeom prst="rect">
              <a:avLst/>
            </a:prstGeom>
          </p:spPr>
        </p:pic>
        <p:sp>
          <p:nvSpPr>
            <p:cNvPr id="814" name="textbox 814"/>
            <p:cNvSpPr/>
            <p:nvPr/>
          </p:nvSpPr>
          <p:spPr>
            <a:xfrm>
              <a:off x="-12700" y="-12700"/>
              <a:ext cx="3869690" cy="854075"/>
            </a:xfrm>
            <a:prstGeom prst="rect">
              <a:avLst/>
            </a:prstGeom>
            <a:noFill/>
            <a:ln w="0" cap="flat">
              <a:noFill/>
              <a:prstDash val="solid"/>
              <a:miter lim="0"/>
            </a:ln>
          </p:spPr>
          <p:txBody>
            <a:bodyPr vert="horz" wrap="square" lIns="0" tIns="0" rIns="0" bIns="0"/>
            <a:lstStyle/>
            <a:p>
              <a:pPr algn="l" rtl="0" eaLnBrk="0">
                <a:lnSpc>
                  <a:spcPct val="156000"/>
                </a:lnSpc>
              </a:pPr>
              <a:endParaRPr sz="1000" dirty="0">
                <a:latin typeface="Arial" panose="020B0604020202020204"/>
                <a:ea typeface="Arial" panose="020B0604020202020204"/>
                <a:cs typeface="Arial" panose="020B0604020202020204"/>
              </a:endParaRPr>
            </a:p>
            <a:p>
              <a:pPr algn="l" rtl="0" eaLnBrk="0">
                <a:lnSpc>
                  <a:spcPct val="9000"/>
                </a:lnSpc>
              </a:pPr>
              <a:endParaRPr sz="1200" dirty="0">
                <a:latin typeface="Calibri" panose="020F0502020204030204"/>
                <a:ea typeface="Calibri" panose="020F0502020204030204"/>
                <a:cs typeface="Calibri" panose="020F0502020204030204"/>
              </a:endParaRPr>
            </a:p>
          </p:txBody>
        </p:sp>
      </p:grpSp>
      <p:sp>
        <p:nvSpPr>
          <p:cNvPr id="816" name="textbox 816"/>
          <p:cNvSpPr/>
          <p:nvPr/>
        </p:nvSpPr>
        <p:spPr>
          <a:xfrm>
            <a:off x="596745" y="202057"/>
            <a:ext cx="3534409" cy="580390"/>
          </a:xfrm>
          <a:prstGeom prst="rect">
            <a:avLst/>
          </a:prstGeom>
          <a:noFill/>
          <a:ln w="0" cap="flat">
            <a:noFill/>
            <a:prstDash val="solid"/>
            <a:miter lim="0"/>
          </a:ln>
        </p:spPr>
        <p:txBody>
          <a:bodyPr vert="horz" wrap="square" lIns="0" tIns="0" rIns="0" bIns="0"/>
          <a:lstStyle/>
          <a:p>
            <a:pPr algn="l" rtl="0" eaLnBrk="0">
              <a:lnSpc>
                <a:spcPct val="84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818" name="table 818"/>
          <p:cNvGraphicFramePr>
            <a:graphicFrameLocks noGrp="1"/>
          </p:cNvGraphicFramePr>
          <p:nvPr/>
        </p:nvGraphicFramePr>
        <p:xfrm>
          <a:off x="8573896" y="907973"/>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10490" algn="l" rtl="0" eaLnBrk="0">
                        <a:lnSpc>
                          <a:spcPct val="82000"/>
                        </a:lnSpc>
                        <a:spcBef>
                          <a:spcPts val="0"/>
                        </a:spcBef>
                      </a:pPr>
                      <a:r>
                        <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rPr>
                        <a:t>Oso</a:t>
                      </a:r>
                      <a:endParaRPr sz="1700" kern="0" spc="-8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820" name="picture 820"/>
          <p:cNvPicPr>
            <a:picLocks noChangeAspect="1"/>
          </p:cNvPicPr>
          <p:nvPr/>
        </p:nvPicPr>
        <p:blipFill>
          <a:blip r:embed="rId3"/>
          <a:stretch>
            <a:fillRect/>
          </a:stretch>
        </p:blipFill>
        <p:spPr>
          <a:xfrm rot="21600000">
            <a:off x="4612732" y="3037840"/>
            <a:ext cx="351720" cy="1822561"/>
          </a:xfrm>
          <a:prstGeom prst="rect">
            <a:avLst/>
          </a:prstGeom>
        </p:spPr>
      </p:pic>
      <p:pic>
        <p:nvPicPr>
          <p:cNvPr id="822" name="picture 822"/>
          <p:cNvPicPr>
            <a:picLocks noChangeAspect="1"/>
          </p:cNvPicPr>
          <p:nvPr/>
        </p:nvPicPr>
        <p:blipFill>
          <a:blip r:embed="rId4"/>
          <a:stretch>
            <a:fillRect/>
          </a:stretch>
        </p:blipFill>
        <p:spPr>
          <a:xfrm rot="21600000">
            <a:off x="5615524" y="2968117"/>
            <a:ext cx="351720" cy="1304088"/>
          </a:xfrm>
          <a:prstGeom prst="rect">
            <a:avLst/>
          </a:prstGeom>
        </p:spPr>
      </p:pic>
      <p:pic>
        <p:nvPicPr>
          <p:cNvPr id="824" name="picture 824"/>
          <p:cNvPicPr>
            <a:picLocks noChangeAspect="1"/>
          </p:cNvPicPr>
          <p:nvPr/>
        </p:nvPicPr>
        <p:blipFill>
          <a:blip r:embed="rId5"/>
          <a:stretch>
            <a:fillRect/>
          </a:stretch>
        </p:blipFill>
        <p:spPr>
          <a:xfrm rot="21600000">
            <a:off x="5175504" y="2416499"/>
            <a:ext cx="341376" cy="905117"/>
          </a:xfrm>
          <a:prstGeom prst="rect">
            <a:avLst/>
          </a:prstGeom>
        </p:spPr>
      </p:pic>
      <p:sp>
        <p:nvSpPr>
          <p:cNvPr id="826" name="textbox 826"/>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grpSp>
        <p:nvGrpSpPr>
          <p:cNvPr id="126" name="group 126"/>
          <p:cNvGrpSpPr/>
          <p:nvPr/>
        </p:nvGrpSpPr>
        <p:grpSpPr>
          <a:xfrm rot="21600000">
            <a:off x="5184193" y="4926046"/>
            <a:ext cx="337939" cy="443215"/>
            <a:chOff x="0" y="0"/>
            <a:chExt cx="337939" cy="443215"/>
          </a:xfrm>
        </p:grpSpPr>
        <p:pic>
          <p:nvPicPr>
            <p:cNvPr id="828" name="picture 828"/>
            <p:cNvPicPr>
              <a:picLocks noChangeAspect="1"/>
            </p:cNvPicPr>
            <p:nvPr/>
          </p:nvPicPr>
          <p:blipFill>
            <a:blip r:embed="rId6"/>
            <a:stretch>
              <a:fillRect/>
            </a:stretch>
          </p:blipFill>
          <p:spPr>
            <a:xfrm rot="21600000">
              <a:off x="0" y="0"/>
              <a:ext cx="337939" cy="443215"/>
            </a:xfrm>
            <a:prstGeom prst="rect">
              <a:avLst/>
            </a:prstGeom>
          </p:spPr>
        </p:pic>
        <p:sp>
          <p:nvSpPr>
            <p:cNvPr id="830" name="textbox 830"/>
            <p:cNvSpPr/>
            <p:nvPr/>
          </p:nvSpPr>
          <p:spPr>
            <a:xfrm>
              <a:off x="-12700" y="-12700"/>
              <a:ext cx="363854" cy="52705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8905" algn="l" rtl="0" eaLnBrk="0">
                <a:lnSpc>
                  <a:spcPct val="76000"/>
                </a:lnSpc>
                <a:spcBef>
                  <a:spcPts val="5"/>
                </a:spcBef>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128" name="group 128"/>
          <p:cNvGrpSpPr/>
          <p:nvPr/>
        </p:nvGrpSpPr>
        <p:grpSpPr>
          <a:xfrm rot="21600000">
            <a:off x="4571027" y="4933127"/>
            <a:ext cx="336188" cy="439521"/>
            <a:chOff x="0" y="0"/>
            <a:chExt cx="336188" cy="439521"/>
          </a:xfrm>
        </p:grpSpPr>
        <p:pic>
          <p:nvPicPr>
            <p:cNvPr id="832" name="picture 832"/>
            <p:cNvPicPr>
              <a:picLocks noChangeAspect="1"/>
            </p:cNvPicPr>
            <p:nvPr/>
          </p:nvPicPr>
          <p:blipFill>
            <a:blip r:embed="rId7"/>
            <a:stretch>
              <a:fillRect/>
            </a:stretch>
          </p:blipFill>
          <p:spPr>
            <a:xfrm rot="21600000">
              <a:off x="0" y="0"/>
              <a:ext cx="336188" cy="439521"/>
            </a:xfrm>
            <a:prstGeom prst="rect">
              <a:avLst/>
            </a:prstGeom>
          </p:spPr>
        </p:pic>
        <p:sp>
          <p:nvSpPr>
            <p:cNvPr id="834" name="textbox 834"/>
            <p:cNvSpPr/>
            <p:nvPr/>
          </p:nvSpPr>
          <p:spPr>
            <a:xfrm>
              <a:off x="-12700" y="-12700"/>
              <a:ext cx="361950" cy="523240"/>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35890" algn="l" rtl="0" eaLnBrk="0">
                <a:lnSpc>
                  <a:spcPct val="76000"/>
                </a:lnSpc>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sz="1900" dirty="0">
                <a:latin typeface="微软雅黑" panose="020B0503020204020204" charset="-122"/>
                <a:ea typeface="微软雅黑" panose="020B0503020204020204" charset="-122"/>
                <a:cs typeface="微软雅黑" panose="020B0503020204020204" charset="-122"/>
              </a:endParaRPr>
            </a:p>
          </p:txBody>
        </p:sp>
      </p:grpSp>
      <p:grpSp>
        <p:nvGrpSpPr>
          <p:cNvPr id="130" name="group 130"/>
          <p:cNvGrpSpPr/>
          <p:nvPr/>
        </p:nvGrpSpPr>
        <p:grpSpPr>
          <a:xfrm rot="21600000">
            <a:off x="5726219" y="4933127"/>
            <a:ext cx="336188" cy="439521"/>
            <a:chOff x="0" y="0"/>
            <a:chExt cx="336188" cy="439521"/>
          </a:xfrm>
        </p:grpSpPr>
        <p:pic>
          <p:nvPicPr>
            <p:cNvPr id="836" name="picture 836"/>
            <p:cNvPicPr>
              <a:picLocks noChangeAspect="1"/>
            </p:cNvPicPr>
            <p:nvPr/>
          </p:nvPicPr>
          <p:blipFill>
            <a:blip r:embed="rId8"/>
            <a:stretch>
              <a:fillRect/>
            </a:stretch>
          </p:blipFill>
          <p:spPr>
            <a:xfrm rot="21600000">
              <a:off x="0" y="0"/>
              <a:ext cx="336188" cy="439521"/>
            </a:xfrm>
            <a:prstGeom prst="rect">
              <a:avLst/>
            </a:prstGeom>
          </p:spPr>
        </p:pic>
        <p:sp>
          <p:nvSpPr>
            <p:cNvPr id="838" name="textbox 838"/>
            <p:cNvSpPr/>
            <p:nvPr/>
          </p:nvSpPr>
          <p:spPr>
            <a:xfrm>
              <a:off x="-12700" y="-12700"/>
              <a:ext cx="361950" cy="520065"/>
            </a:xfrm>
            <a:prstGeom prst="rect">
              <a:avLst/>
            </a:prstGeom>
            <a:noFill/>
            <a:ln w="0" cap="flat">
              <a:noFill/>
              <a:prstDash val="solid"/>
              <a:miter lim="0"/>
            </a:ln>
          </p:spPr>
          <p:txBody>
            <a:bodyPr vert="horz" wrap="square" lIns="0" tIns="0" rIns="0" bIns="0"/>
            <a:lstStyle/>
            <a:p>
              <a:pPr algn="l" rtl="0" eaLnBrk="0">
                <a:lnSpc>
                  <a:spcPct val="103000"/>
                </a:lnSpc>
              </a:pPr>
              <a:endParaRPr sz="900" dirty="0">
                <a:latin typeface="Arial" panose="020B0604020202020204"/>
                <a:ea typeface="Arial" panose="020B0604020202020204"/>
                <a:cs typeface="Arial" panose="020B0604020202020204"/>
              </a:endParaRPr>
            </a:p>
            <a:p>
              <a:pPr marL="127000" algn="l" rtl="0" eaLnBrk="0">
                <a:lnSpc>
                  <a:spcPct val="76000"/>
                </a:lnSpc>
              </a:pPr>
              <a:r>
                <a:rPr sz="1900" kern="0" spc="-20" dirty="0">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sz="1900" dirty="0">
                <a:latin typeface="微软雅黑" panose="020B0503020204020204" charset="-122"/>
                <a:ea typeface="微软雅黑" panose="020B0503020204020204" charset="-122"/>
                <a:cs typeface="微软雅黑" panose="020B0503020204020204" charset="-122"/>
              </a:endParaRPr>
            </a:p>
          </p:txBody>
        </p:sp>
      </p:grpSp>
      <p:sp>
        <p:nvSpPr>
          <p:cNvPr id="840" name="path 84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42" name="textbox 842"/>
          <p:cNvSpPr/>
          <p:nvPr/>
        </p:nvSpPr>
        <p:spPr>
          <a:xfrm>
            <a:off x="10126291" y="5653794"/>
            <a:ext cx="182245" cy="167004"/>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77000"/>
              </a:lnSpc>
            </a:pPr>
            <a:r>
              <a:rPr sz="1200" kern="0" spc="-60" dirty="0">
                <a:solidFill>
                  <a:srgbClr val="898989">
                    <a:alpha val="100000"/>
                  </a:srgbClr>
                </a:solidFill>
                <a:latin typeface="微软雅黑" panose="020B0503020204020204" charset="-122"/>
                <a:ea typeface="微软雅黑" panose="020B0503020204020204" charset="-122"/>
                <a:cs typeface="微软雅黑" panose="020B0503020204020204" charset="-122"/>
              </a:rPr>
              <a:t>28</a:t>
            </a:r>
            <a:endParaRPr sz="12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532245" y="2749550"/>
            <a:ext cx="3468370" cy="370840"/>
          </a:xfrm>
          <a:prstGeom prst="rect">
            <a:avLst/>
          </a:prstGeom>
          <a:noFill/>
        </p:spPr>
        <p:txBody>
          <a:bodyPr wrap="square" rtlCol="0">
            <a:noAutofit/>
          </a:bodyPr>
          <a:p>
            <a:r>
              <a:rPr b="1" kern="0" spc="30" dirty="0">
                <a:solidFill>
                  <a:srgbClr val="FFFFFF">
                    <a:alpha val="100000"/>
                  </a:srgbClr>
                </a:solidFill>
                <a:latin typeface="Calibri" panose="020F0502020204030204"/>
                <a:ea typeface="Calibri" panose="020F0502020204030204"/>
                <a:cs typeface="Calibri" panose="020F0502020204030204"/>
                <a:sym typeface="+mn-ea"/>
              </a:rPr>
              <a:t>Sombra superior 1 – 2 y 3: Corta</a:t>
            </a:r>
            <a:endParaRPr b="1" kern="0" spc="30" dirty="0">
              <a:solidFill>
                <a:srgbClr val="FFFFFF">
                  <a:alpha val="100000"/>
                </a:srgbClr>
              </a:solidFill>
              <a:latin typeface="Calibri" panose="020F0502020204030204"/>
              <a:ea typeface="Calibri" panose="020F0502020204030204"/>
              <a:cs typeface="Calibri" panose="020F0502020204030204"/>
            </a:endParaRPr>
          </a:p>
          <a:p>
            <a:endParaRPr lang="zh-CN" altLang="en-US"/>
          </a:p>
        </p:txBody>
      </p:sp>
      <p:sp>
        <p:nvSpPr>
          <p:cNvPr id="4" name="文本框 3"/>
          <p:cNvSpPr txBox="1"/>
          <p:nvPr/>
        </p:nvSpPr>
        <p:spPr>
          <a:xfrm>
            <a:off x="6557010" y="3346450"/>
            <a:ext cx="3468370" cy="547370"/>
          </a:xfrm>
          <a:prstGeom prst="rect">
            <a:avLst/>
          </a:prstGeom>
          <a:noFill/>
        </p:spPr>
        <p:txBody>
          <a:bodyPr wrap="square" rtlCol="0">
            <a:noAutofit/>
          </a:bodyPr>
          <a:p>
            <a:r>
              <a:rPr b="1" kern="0" spc="30" dirty="0">
                <a:solidFill>
                  <a:srgbClr val="FFFFFF">
                    <a:alpha val="100000"/>
                  </a:srgbClr>
                </a:solidFill>
                <a:latin typeface="Calibri" panose="020F0502020204030204"/>
                <a:ea typeface="Calibri" panose="020F0502020204030204"/>
                <a:cs typeface="Calibri" panose="020F0502020204030204"/>
              </a:rPr>
              <a:t>Sombra inferior 1 – 2 y 3: Corta o inexistente</a:t>
            </a:r>
            <a:endParaRPr b="1" kern="0" spc="30" dirty="0">
              <a:solidFill>
                <a:srgbClr val="FFFFFF">
                  <a:alpha val="100000"/>
                </a:srgbClr>
              </a:solidFill>
              <a:latin typeface="Calibri" panose="020F0502020204030204"/>
              <a:ea typeface="Calibri" panose="020F0502020204030204"/>
              <a:cs typeface="Calibri" panose="020F0502020204030204"/>
            </a:endParaRPr>
          </a:p>
        </p:txBody>
      </p:sp>
      <p:sp>
        <p:nvSpPr>
          <p:cNvPr id="5" name="文本框 4"/>
          <p:cNvSpPr txBox="1"/>
          <p:nvPr/>
        </p:nvSpPr>
        <p:spPr>
          <a:xfrm>
            <a:off x="6568440" y="4119880"/>
            <a:ext cx="3468370" cy="370840"/>
          </a:xfrm>
          <a:prstGeom prst="rect">
            <a:avLst/>
          </a:prstGeom>
          <a:noFill/>
        </p:spPr>
        <p:txBody>
          <a:bodyPr wrap="square" rtlCol="0">
            <a:noAutofit/>
          </a:bodyPr>
          <a:p>
            <a:r>
              <a:rPr b="1" kern="0" spc="30" dirty="0">
                <a:solidFill>
                  <a:srgbClr val="FFFFFF">
                    <a:alpha val="100000"/>
                  </a:srgbClr>
                </a:solidFill>
                <a:latin typeface="Calibri" panose="020F0502020204030204"/>
                <a:ea typeface="Calibri" panose="020F0502020204030204"/>
                <a:cs typeface="Calibri" panose="020F0502020204030204"/>
              </a:rPr>
              <a:t>Tendencia: Bajista</a:t>
            </a:r>
            <a:endParaRPr b="1" kern="0" spc="30" dirty="0">
              <a:solidFill>
                <a:srgbClr val="FFFFFF">
                  <a:alpha val="100000"/>
                </a:srgbClr>
              </a:solidFill>
              <a:latin typeface="Calibri" panose="020F0502020204030204"/>
              <a:ea typeface="Calibri" panose="020F0502020204030204"/>
              <a:cs typeface="Calibri" panose="020F0502020204030204"/>
            </a:endParaRPr>
          </a:p>
        </p:txBody>
      </p:sp>
      <p:sp>
        <p:nvSpPr>
          <p:cNvPr id="10" name="文本框 9"/>
          <p:cNvSpPr txBox="1"/>
          <p:nvPr/>
        </p:nvSpPr>
        <p:spPr>
          <a:xfrm>
            <a:off x="6442710" y="4711065"/>
            <a:ext cx="3963035" cy="667385"/>
          </a:xfrm>
          <a:prstGeom prst="rect">
            <a:avLst/>
          </a:prstGeom>
        </p:spPr>
        <p:txBody>
          <a:bodyPr>
            <a:noAutofit/>
          </a:bodyPr>
          <a:p>
            <a:r>
              <a:rPr sz="1400" b="1" kern="0" spc="30" dirty="0">
                <a:solidFill>
                  <a:srgbClr val="FFFFFF">
                    <a:alpha val="100000"/>
                  </a:srgbClr>
                </a:solidFill>
                <a:latin typeface="Calibri" panose="020F0502020204030204"/>
                <a:ea typeface="Calibri" panose="020F0502020204030204"/>
                <a:cs typeface="Calibri" panose="020F0502020204030204"/>
              </a:rPr>
              <a:t>Movimiento: Si la cuarta vela que se formará cae por debajo del mínimo de la primera vela, considera vender.</a:t>
            </a:r>
            <a:endParaRPr sz="1400" b="1" kern="0" spc="30" dirty="0">
              <a:solidFill>
                <a:srgbClr val="FFFFFF">
                  <a:alpha val="100000"/>
                </a:srgbClr>
              </a:solidFill>
              <a:latin typeface="Calibri" panose="020F0502020204030204"/>
              <a:ea typeface="Calibri" panose="020F0502020204030204"/>
              <a:cs typeface="Calibri" panose="020F0502020204030204"/>
            </a:endParaRPr>
          </a:p>
        </p:txBody>
      </p:sp>
      <p:pic>
        <p:nvPicPr>
          <p:cNvPr id="2" name="图片 1"/>
          <p:cNvPicPr>
            <a:picLocks noChangeAspect="1"/>
          </p:cNvPicPr>
          <p:nvPr/>
        </p:nvPicPr>
        <p:blipFill>
          <a:blip r:embed="rId9"/>
          <a:stretch>
            <a:fillRect/>
          </a:stretch>
        </p:blipFill>
        <p:spPr>
          <a:xfrm>
            <a:off x="4445" y="0"/>
            <a:ext cx="10220325" cy="9810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textbox 846"/>
          <p:cNvSpPr/>
          <p:nvPr/>
        </p:nvSpPr>
        <p:spPr>
          <a:xfrm>
            <a:off x="107028" y="2012975"/>
            <a:ext cx="10203815" cy="3079114"/>
          </a:xfrm>
          <a:prstGeom prst="rect">
            <a:avLst/>
          </a:prstGeom>
          <a:noFill/>
          <a:ln w="0" cap="flat">
            <a:noFill/>
            <a:prstDash val="solid"/>
            <a:miter lim="0"/>
          </a:ln>
        </p:spPr>
        <p:txBody>
          <a:bodyPr vert="horz" wrap="square" lIns="0" tIns="0" rIns="0" bIns="0"/>
          <a:lstStyle/>
          <a:p>
            <a:pPr algn="l" rtl="0" eaLnBrk="0">
              <a:lnSpc>
                <a:spcPct val="102000"/>
              </a:lnSpc>
            </a:pPr>
            <a:endParaRPr sz="100" dirty="0">
              <a:latin typeface="Arial" panose="020B0604020202020204"/>
              <a:ea typeface="Arial" panose="020B0604020202020204"/>
              <a:cs typeface="Arial" panose="020B0604020202020204"/>
            </a:endParaRPr>
          </a:p>
          <a:p>
            <a:pPr marL="22225" indent="8890" algn="l" rtl="0" eaLnBrk="0">
              <a:lnSpc>
                <a:spcPct val="105000"/>
              </a:lnSpc>
            </a:pPr>
            <a:r>
              <a:rPr lang="en-US" altLang="zh-CN" sz="1900" dirty="0">
                <a:latin typeface="Calibri" panose="020F0502020204030204"/>
                <a:ea typeface="Calibri" panose="020F0502020204030204"/>
                <a:cs typeface="Calibri" panose="020F0502020204030204"/>
              </a:rPr>
              <a:t>Las formaciones de velas no se limitan a las presentadas en este libro electr</a:t>
            </a:r>
            <a:r>
              <a:rPr lang="en-US" altLang="en-US" sz="1900" dirty="0">
                <a:latin typeface="Calibri" panose="020F0502020204030204"/>
                <a:ea typeface="Calibri" panose="020F0502020204030204"/>
                <a:cs typeface="Calibri" panose="020F0502020204030204"/>
              </a:rPr>
              <a:t>ó</a:t>
            </a:r>
            <a:r>
              <a:rPr lang="en-US" altLang="zh-CN" sz="1900" dirty="0">
                <a:latin typeface="Calibri" panose="020F0502020204030204"/>
                <a:ea typeface="Calibri" panose="020F0502020204030204"/>
                <a:cs typeface="Calibri" panose="020F0502020204030204"/>
              </a:rPr>
              <a:t>nico. Sin embargo, las formaciones mencionadas aqu</a:t>
            </a:r>
            <a:r>
              <a:rPr lang="en-US" altLang="en-US" sz="1900" dirty="0">
                <a:latin typeface="Calibri" panose="020F0502020204030204"/>
                <a:ea typeface="Calibri" panose="020F0502020204030204"/>
                <a:cs typeface="Calibri" panose="020F0502020204030204"/>
              </a:rPr>
              <a:t>í</a:t>
            </a:r>
            <a:r>
              <a:rPr lang="en-US" altLang="zh-CN" sz="1900" dirty="0">
                <a:latin typeface="Calibri" panose="020F0502020204030204"/>
                <a:ea typeface="Calibri" panose="020F0502020204030204"/>
                <a:cs typeface="Calibri" panose="020F0502020204030204"/>
              </a:rPr>
              <a:t> no solo son consideradas las m</a:t>
            </a:r>
            <a:r>
              <a:rPr lang="en-US" altLang="en-US" sz="1900" dirty="0">
                <a:latin typeface="Calibri" panose="020F0502020204030204"/>
                <a:ea typeface="Calibri" panose="020F0502020204030204"/>
                <a:cs typeface="Calibri" panose="020F0502020204030204"/>
              </a:rPr>
              <a:t>á</a:t>
            </a:r>
            <a:r>
              <a:rPr lang="en-US" altLang="zh-CN" sz="1900" dirty="0">
                <a:latin typeface="Calibri" panose="020F0502020204030204"/>
                <a:ea typeface="Calibri" panose="020F0502020204030204"/>
                <a:cs typeface="Calibri" panose="020F0502020204030204"/>
              </a:rPr>
              <a:t>s confiables por muchos, sino que tambi</a:t>
            </a:r>
            <a:r>
              <a:rPr lang="en-US" altLang="en-US" sz="1900" dirty="0">
                <a:latin typeface="Calibri" panose="020F0502020204030204"/>
                <a:ea typeface="Calibri" panose="020F0502020204030204"/>
                <a:cs typeface="Calibri" panose="020F0502020204030204"/>
              </a:rPr>
              <a:t>é</a:t>
            </a:r>
            <a:r>
              <a:rPr lang="en-US" altLang="zh-CN" sz="1900" dirty="0">
                <a:latin typeface="Calibri" panose="020F0502020204030204"/>
                <a:ea typeface="Calibri" panose="020F0502020204030204"/>
                <a:cs typeface="Calibri" panose="020F0502020204030204"/>
              </a:rPr>
              <a:t>n son las m</a:t>
            </a:r>
            <a:r>
              <a:rPr lang="en-US" altLang="en-US" sz="1900" dirty="0">
                <a:latin typeface="Calibri" panose="020F0502020204030204"/>
                <a:ea typeface="Calibri" panose="020F0502020204030204"/>
                <a:cs typeface="Calibri" panose="020F0502020204030204"/>
              </a:rPr>
              <a:t>á</a:t>
            </a:r>
            <a:r>
              <a:rPr lang="en-US" altLang="zh-CN" sz="1900" dirty="0">
                <a:latin typeface="Calibri" panose="020F0502020204030204"/>
                <a:ea typeface="Calibri" panose="020F0502020204030204"/>
                <a:cs typeface="Calibri" panose="020F0502020204030204"/>
              </a:rPr>
              <a:t>s utilizadas.</a:t>
            </a:r>
            <a:endParaRPr lang="en-US" altLang="zh-CN" sz="1900" dirty="0">
              <a:latin typeface="Calibri" panose="020F0502020204030204"/>
              <a:ea typeface="Calibri" panose="020F0502020204030204"/>
              <a:cs typeface="Calibri" panose="020F0502020204030204"/>
            </a:endParaRPr>
          </a:p>
          <a:p>
            <a:pPr marL="22225" indent="8890" algn="l" rtl="0" eaLnBrk="0">
              <a:lnSpc>
                <a:spcPct val="105000"/>
              </a:lnSpc>
            </a:pPr>
            <a:endParaRPr lang="en-US" altLang="zh-CN" sz="1900" dirty="0">
              <a:latin typeface="Calibri" panose="020F0502020204030204"/>
              <a:ea typeface="Calibri" panose="020F0502020204030204"/>
              <a:cs typeface="Calibri" panose="020F0502020204030204"/>
            </a:endParaRPr>
          </a:p>
          <a:p>
            <a:pPr marL="22225" indent="8890" algn="l" rtl="0" eaLnBrk="0">
              <a:lnSpc>
                <a:spcPct val="105000"/>
              </a:lnSpc>
            </a:pPr>
            <a:r>
              <a:rPr lang="en-US" altLang="zh-CN" sz="1900" dirty="0">
                <a:latin typeface="Calibri" panose="020F0502020204030204"/>
                <a:ea typeface="Calibri" panose="020F0502020204030204"/>
                <a:cs typeface="Calibri" panose="020F0502020204030204"/>
              </a:rPr>
              <a:t>Aunque estas formaciones pueden usarse como un m</a:t>
            </a:r>
            <a:r>
              <a:rPr lang="en-US" altLang="en-US" sz="1900" dirty="0">
                <a:latin typeface="Calibri" panose="020F0502020204030204"/>
                <a:ea typeface="Calibri" panose="020F0502020204030204"/>
                <a:cs typeface="Calibri" panose="020F0502020204030204"/>
              </a:rPr>
              <a:t>é</a:t>
            </a:r>
            <a:r>
              <a:rPr lang="en-US" altLang="zh-CN" sz="1900" dirty="0">
                <a:latin typeface="Calibri" panose="020F0502020204030204"/>
                <a:ea typeface="Calibri" panose="020F0502020204030204"/>
                <a:cs typeface="Calibri" panose="020F0502020204030204"/>
              </a:rPr>
              <a:t>todo de an</a:t>
            </a:r>
            <a:r>
              <a:rPr lang="en-US" altLang="en-US" sz="1900" dirty="0">
                <a:latin typeface="Calibri" panose="020F0502020204030204"/>
                <a:ea typeface="Calibri" panose="020F0502020204030204"/>
                <a:cs typeface="Calibri" panose="020F0502020204030204"/>
              </a:rPr>
              <a:t>á</a:t>
            </a:r>
            <a:r>
              <a:rPr lang="en-US" altLang="zh-CN" sz="1900" dirty="0">
                <a:latin typeface="Calibri" panose="020F0502020204030204"/>
                <a:ea typeface="Calibri" panose="020F0502020204030204"/>
                <a:cs typeface="Calibri" panose="020F0502020204030204"/>
              </a:rPr>
              <a:t>lisis por s</a:t>
            </a:r>
            <a:r>
              <a:rPr lang="en-US" altLang="en-US" sz="1900" dirty="0">
                <a:latin typeface="Calibri" panose="020F0502020204030204"/>
                <a:ea typeface="Calibri" panose="020F0502020204030204"/>
                <a:cs typeface="Calibri" panose="020F0502020204030204"/>
              </a:rPr>
              <a:t>í</a:t>
            </a:r>
            <a:r>
              <a:rPr lang="en-US" altLang="zh-CN" sz="1900" dirty="0">
                <a:latin typeface="Calibri" panose="020F0502020204030204"/>
                <a:ea typeface="Calibri" panose="020F0502020204030204"/>
                <a:cs typeface="Calibri" panose="020F0502020204030204"/>
              </a:rPr>
              <a:t> solas, muchos analistas t</a:t>
            </a:r>
            <a:r>
              <a:rPr lang="en-US" altLang="en-US" sz="1900" dirty="0">
                <a:latin typeface="Calibri" panose="020F0502020204030204"/>
                <a:ea typeface="Calibri" panose="020F0502020204030204"/>
                <a:cs typeface="Calibri" panose="020F0502020204030204"/>
              </a:rPr>
              <a:t>é</a:t>
            </a:r>
            <a:r>
              <a:rPr lang="en-US" altLang="zh-CN" sz="1900" dirty="0">
                <a:latin typeface="Calibri" panose="020F0502020204030204"/>
                <a:ea typeface="Calibri" panose="020F0502020204030204"/>
                <a:cs typeface="Calibri" panose="020F0502020204030204"/>
              </a:rPr>
              <a:t>cnicos combinan los patrones de velas con otros indicadores para realizar operaciones de compra y venta m</a:t>
            </a:r>
            <a:r>
              <a:rPr lang="en-US" altLang="en-US" sz="1900" dirty="0">
                <a:latin typeface="Calibri" panose="020F0502020204030204"/>
                <a:ea typeface="Calibri" panose="020F0502020204030204"/>
                <a:cs typeface="Calibri" panose="020F0502020204030204"/>
              </a:rPr>
              <a:t>á</a:t>
            </a:r>
            <a:r>
              <a:rPr lang="en-US" altLang="zh-CN" sz="1900" dirty="0">
                <a:latin typeface="Calibri" panose="020F0502020204030204"/>
                <a:ea typeface="Calibri" panose="020F0502020204030204"/>
                <a:cs typeface="Calibri" panose="020F0502020204030204"/>
              </a:rPr>
              <a:t>s exitosas.</a:t>
            </a:r>
            <a:endParaRPr lang="en-US" altLang="zh-CN" sz="1900" dirty="0">
              <a:latin typeface="Calibri" panose="020F0502020204030204"/>
              <a:ea typeface="Calibri" panose="020F0502020204030204"/>
              <a:cs typeface="Calibri" panose="020F0502020204030204"/>
            </a:endParaRPr>
          </a:p>
          <a:p>
            <a:pPr marL="22225" indent="8890" algn="l" rtl="0" eaLnBrk="0">
              <a:lnSpc>
                <a:spcPct val="105000"/>
              </a:lnSpc>
            </a:pPr>
            <a:endParaRPr lang="en-US" altLang="zh-CN" sz="1900" dirty="0">
              <a:latin typeface="Calibri" panose="020F0502020204030204"/>
              <a:ea typeface="Calibri" panose="020F0502020204030204"/>
              <a:cs typeface="Calibri" panose="020F0502020204030204"/>
            </a:endParaRPr>
          </a:p>
          <a:p>
            <a:pPr marL="22225" indent="8890" algn="l" rtl="0" eaLnBrk="0">
              <a:lnSpc>
                <a:spcPct val="105000"/>
              </a:lnSpc>
            </a:pPr>
            <a:r>
              <a:rPr lang="en-US" altLang="zh-CN" sz="1900" dirty="0">
                <a:latin typeface="Calibri" panose="020F0502020204030204"/>
                <a:ea typeface="Calibri" panose="020F0502020204030204"/>
                <a:cs typeface="Calibri" panose="020F0502020204030204"/>
              </a:rPr>
              <a:t>Utilizar algunas teor</a:t>
            </a:r>
            <a:r>
              <a:rPr lang="en-US" altLang="en-US" sz="1900" dirty="0">
                <a:latin typeface="Calibri" panose="020F0502020204030204"/>
                <a:ea typeface="Calibri" panose="020F0502020204030204"/>
                <a:cs typeface="Calibri" panose="020F0502020204030204"/>
              </a:rPr>
              <a:t>í</a:t>
            </a:r>
            <a:r>
              <a:rPr lang="en-US" altLang="zh-CN" sz="1900" dirty="0">
                <a:latin typeface="Calibri" panose="020F0502020204030204"/>
                <a:ea typeface="Calibri" panose="020F0502020204030204"/>
                <a:cs typeface="Calibri" panose="020F0502020204030204"/>
              </a:rPr>
              <a:t>as comprobadas junto con diversos indicadores y osciladores es crucial para realizar un an</a:t>
            </a:r>
            <a:r>
              <a:rPr lang="en-US" altLang="en-US" sz="1900" dirty="0">
                <a:latin typeface="Calibri" panose="020F0502020204030204"/>
                <a:ea typeface="Calibri" panose="020F0502020204030204"/>
                <a:cs typeface="Calibri" panose="020F0502020204030204"/>
              </a:rPr>
              <a:t>á</a:t>
            </a:r>
            <a:r>
              <a:rPr lang="en-US" altLang="zh-CN" sz="1900" dirty="0">
                <a:latin typeface="Calibri" panose="020F0502020204030204"/>
                <a:ea typeface="Calibri" panose="020F0502020204030204"/>
                <a:cs typeface="Calibri" panose="020F0502020204030204"/>
              </a:rPr>
              <a:t>lisis preciso. Por lo tanto, si no tienes dinero de sobra y no buscas correr riesgos innecesarios, es fundamental participar en programas de formaci</a:t>
            </a:r>
            <a:r>
              <a:rPr lang="en-US" altLang="en-US" sz="1900" dirty="0">
                <a:latin typeface="Calibri" panose="020F0502020204030204"/>
                <a:ea typeface="Calibri" panose="020F0502020204030204"/>
                <a:cs typeface="Calibri" panose="020F0502020204030204"/>
              </a:rPr>
              <a:t>ó</a:t>
            </a:r>
            <a:r>
              <a:rPr lang="en-US" altLang="zh-CN" sz="1900" dirty="0">
                <a:latin typeface="Calibri" panose="020F0502020204030204"/>
                <a:ea typeface="Calibri" panose="020F0502020204030204"/>
                <a:cs typeface="Calibri" panose="020F0502020204030204"/>
              </a:rPr>
              <a:t>n integral, especialmente dise</a:t>
            </a:r>
            <a:r>
              <a:rPr lang="en-US" altLang="en-US" sz="1900" dirty="0">
                <a:latin typeface="Calibri" panose="020F0502020204030204"/>
                <a:ea typeface="Calibri" panose="020F0502020204030204"/>
                <a:cs typeface="Calibri" panose="020F0502020204030204"/>
              </a:rPr>
              <a:t>ñ</a:t>
            </a:r>
            <a:r>
              <a:rPr lang="en-US" altLang="zh-CN" sz="1900" dirty="0">
                <a:latin typeface="Calibri" panose="020F0502020204030204"/>
                <a:ea typeface="Calibri" panose="020F0502020204030204"/>
                <a:cs typeface="Calibri" panose="020F0502020204030204"/>
              </a:rPr>
              <a:t>ados para el mercado de criptomonedas.</a:t>
            </a:r>
            <a:endParaRPr lang="en-US" altLang="zh-CN" sz="1900" dirty="0">
              <a:latin typeface="Calibri" panose="020F0502020204030204"/>
              <a:ea typeface="Calibri" panose="020F0502020204030204"/>
              <a:cs typeface="Calibri" panose="020F0502020204030204"/>
            </a:endParaRPr>
          </a:p>
        </p:txBody>
      </p:sp>
      <p:graphicFrame>
        <p:nvGraphicFramePr>
          <p:cNvPr id="848" name="table 848"/>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39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25095" algn="l" rtl="0" eaLnBrk="0">
                        <a:lnSpc>
                          <a:spcPct val="93000"/>
                        </a:lnSpc>
                      </a:pPr>
                      <a:r>
                        <a:rPr lang="en-US" altLang="zh-CN" sz="1900" dirty="0">
                          <a:latin typeface="Calibri" panose="020F0502020204030204"/>
                          <a:ea typeface="Calibri" panose="020F0502020204030204"/>
                          <a:cs typeface="Calibri" panose="020F0502020204030204"/>
                        </a:rPr>
                        <a:t>Cierre</a:t>
                      </a:r>
                      <a:endParaRPr lang="en-US" altLang="zh-CN" sz="1900" dirty="0">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aphicFrame>
        <p:nvGraphicFramePr>
          <p:cNvPr id="850" name="table 85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854" name="textbox 854"/>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856" name="path 85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58" name="textbox 858"/>
          <p:cNvSpPr/>
          <p:nvPr/>
        </p:nvSpPr>
        <p:spPr>
          <a:xfrm>
            <a:off x="9616911" y="5536860"/>
            <a:ext cx="182245"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10" dirty="0">
                <a:solidFill>
                  <a:srgbClr val="898989">
                    <a:alpha val="100000"/>
                  </a:srgbClr>
                </a:solidFill>
                <a:latin typeface="Calibri" panose="020F0502020204030204"/>
                <a:ea typeface="Calibri" panose="020F0502020204030204"/>
                <a:cs typeface="Calibri" panose="020F0502020204030204"/>
              </a:rPr>
              <a:t>29</a:t>
            </a:r>
            <a:endParaRPr sz="1200" dirty="0">
              <a:latin typeface="Calibri" panose="020F0502020204030204"/>
              <a:ea typeface="Calibri" panose="020F0502020204030204"/>
              <a:cs typeface="Calibri" panose="020F0502020204030204"/>
            </a:endParaRPr>
          </a:p>
        </p:txBody>
      </p:sp>
      <p:sp>
        <p:nvSpPr>
          <p:cNvPr id="868" name="textbox 868"/>
          <p:cNvSpPr/>
          <p:nvPr/>
        </p:nvSpPr>
        <p:spPr>
          <a:xfrm>
            <a:off x="81280" y="303530"/>
            <a:ext cx="4046855" cy="293370"/>
          </a:xfrm>
          <a:prstGeom prst="rect">
            <a:avLst/>
          </a:prstGeom>
          <a:noFill/>
          <a:ln w="0" cap="flat">
            <a:noFill/>
            <a:prstDash val="solid"/>
            <a:miter lim="0"/>
          </a:ln>
        </p:spPr>
        <p:txBody>
          <a:bodyPr vert="horz" wrap="square" lIns="0" tIns="0" rIns="0" bIns="0"/>
          <a:p>
            <a:pPr algn="l" rtl="0" eaLnBrk="0">
              <a:lnSpc>
                <a:spcPct val="74000"/>
              </a:lnSpc>
            </a:pPr>
            <a:endParaRPr sz="1900" dirty="0">
              <a:latin typeface="Calibri" panose="020F0502020204030204"/>
              <a:ea typeface="Calibri" panose="020F0502020204030204"/>
              <a:cs typeface="Calibri" panose="020F0502020204030204"/>
            </a:endParaRPr>
          </a:p>
        </p:txBody>
      </p:sp>
      <p:pic>
        <p:nvPicPr>
          <p:cNvPr id="2" name="图片 1"/>
          <p:cNvPicPr>
            <a:picLocks noChangeAspect="1"/>
          </p:cNvPicPr>
          <p:nvPr/>
        </p:nvPicPr>
        <p:blipFill>
          <a:blip r:embed="rId1"/>
          <a:stretch>
            <a:fillRect/>
          </a:stretch>
        </p:blipFill>
        <p:spPr>
          <a:xfrm>
            <a:off x="4445" y="0"/>
            <a:ext cx="10220325" cy="9810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2" name="table 862"/>
          <p:cNvGraphicFramePr>
            <a:graphicFrameLocks noGrp="1"/>
          </p:cNvGraphicFramePr>
          <p:nvPr>
            <p:custDataLst>
              <p:tags r:id="rId1"/>
            </p:custDataLst>
          </p:nvPr>
        </p:nvGraphicFramePr>
        <p:xfrm>
          <a:off x="519430" y="1546860"/>
          <a:ext cx="3855720" cy="4263390"/>
        </p:xfrm>
        <a:graphic>
          <a:graphicData uri="http://schemas.openxmlformats.org/drawingml/2006/table">
            <a:tbl>
              <a:tblPr/>
              <a:tblGrid>
                <a:gridCol w="3855720"/>
              </a:tblGrid>
              <a:tr h="917575">
                <a:tc>
                  <a:txBody>
                    <a:bodyPr/>
                    <a:lstStyle/>
                    <a:p>
                      <a:pPr algn="l" rtl="0" eaLnBrk="0">
                        <a:lnSpc>
                          <a:spcPct val="140000"/>
                        </a:lnSpc>
                      </a:pPr>
                      <a:endParaRPr sz="200" dirty="0">
                        <a:latin typeface="Arial" panose="020B0604020202020204"/>
                        <a:ea typeface="Arial" panose="020B0604020202020204"/>
                        <a:cs typeface="Arial" panose="020B0604020202020204"/>
                      </a:endParaRPr>
                    </a:p>
                    <a:p>
                      <a:pPr marL="289560" indent="130810" algn="l" rtl="0" eaLnBrk="0">
                        <a:lnSpc>
                          <a:spcPct val="99000"/>
                        </a:lnSpc>
                        <a:spcBef>
                          <a:spcPts val="0"/>
                        </a:spcBef>
                      </a:pPr>
                      <a:endParaRPr sz="1900" b="1" kern="0" spc="4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25400" cap="flat" cmpd="sng" algn="ctr">
                      <a:solidFill>
                        <a:srgbClr val="0070C0"/>
                      </a:solidFill>
                      <a:prstDash val="solid"/>
                      <a:round/>
                      <a:headEnd type="none" w="med" len="med"/>
                      <a:tailEnd type="none" w="med" len="med"/>
                    </a:lnT>
                    <a:lnB w="25400" cap="flat" cmpd="sng" algn="ctr">
                      <a:solidFill>
                        <a:srgbClr val="385D8A"/>
                      </a:solidFill>
                      <a:prstDash val="solid"/>
                      <a:round/>
                      <a:headEnd type="none" w="med" len="med"/>
                      <a:tailEnd type="none" w="med" len="med"/>
                    </a:lnB>
                    <a:solidFill>
                      <a:srgbClr val="0070C0"/>
                    </a:solidFill>
                  </a:tcPr>
                </a:tc>
              </a:tr>
              <a:tr h="3345815">
                <a:tc>
                  <a:txBody>
                    <a:bodyPr/>
                    <a:lstStyle/>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511175" algn="just" rtl="0" eaLnBrk="0">
                        <a:lnSpc>
                          <a:spcPct val="89000"/>
                        </a:lnSpc>
                      </a:pPr>
                      <a:endParaRPr sz="1500" kern="0" spc="-10" dirty="0">
                        <a:solidFill>
                          <a:srgbClr val="FFFFFF">
                            <a:alpha val="100000"/>
                          </a:srgbClr>
                        </a:solidFill>
                        <a:latin typeface="Calibri" panose="020F0502020204030204"/>
                        <a:ea typeface="Calibri" panose="020F0502020204030204"/>
                        <a:cs typeface="Calibri" panose="020F0502020204030204"/>
                      </a:endParaRPr>
                    </a:p>
                  </a:txBody>
                  <a:tcPr marL="0" marR="0" marT="0" marB="0" vert="horz">
                    <a:lnL w="25400" cap="flat" cmpd="sng" algn="ctr">
                      <a:solidFill>
                        <a:srgbClr val="385D8A"/>
                      </a:solidFill>
                      <a:prstDash val="solid"/>
                      <a:round/>
                      <a:headEnd type="none" w="med" len="med"/>
                      <a:tailEnd type="none" w="med" len="med"/>
                    </a:lnL>
                    <a:lnR w="25400" cap="flat" cmpd="sng" algn="ctr">
                      <a:solidFill>
                        <a:srgbClr val="385D8A"/>
                      </a:solidFill>
                      <a:prstDash val="solid"/>
                      <a:round/>
                      <a:headEnd type="none" w="med" len="med"/>
                      <a:tailEnd type="none" w="med" len="med"/>
                    </a:lnR>
                    <a:lnT w="25400" cap="flat" cmpd="sng" algn="ctr">
                      <a:solidFill>
                        <a:srgbClr val="385D8A"/>
                      </a:solidFill>
                      <a:prstDash val="solid"/>
                      <a:round/>
                      <a:headEnd type="none" w="med" len="med"/>
                      <a:tailEnd type="none" w="med" len="med"/>
                    </a:lnT>
                    <a:lnB w="25400" cap="flat" cmpd="sng" algn="ctr">
                      <a:solidFill>
                        <a:srgbClr val="385D8A"/>
                      </a:solidFill>
                      <a:prstDash val="solid"/>
                      <a:round/>
                      <a:headEnd type="none" w="med" len="med"/>
                      <a:tailEnd type="none" w="med" len="med"/>
                    </a:lnB>
                    <a:solidFill>
                      <a:srgbClr val="0070C0"/>
                    </a:solidFill>
                  </a:tcPr>
                </a:tc>
              </a:tr>
            </a:tbl>
          </a:graphicData>
        </a:graphic>
      </p:graphicFrame>
      <p:graphicFrame>
        <p:nvGraphicFramePr>
          <p:cNvPr id="864" name="table 864"/>
          <p:cNvGraphicFramePr>
            <a:graphicFrameLocks noGrp="1"/>
          </p:cNvGraphicFramePr>
          <p:nvPr>
            <p:custDataLst>
              <p:tags r:id="rId2"/>
            </p:custDataLst>
          </p:nvPr>
        </p:nvGraphicFramePr>
        <p:xfrm>
          <a:off x="5405755" y="1534795"/>
          <a:ext cx="3855720" cy="4274820"/>
        </p:xfrm>
        <a:graphic>
          <a:graphicData uri="http://schemas.openxmlformats.org/drawingml/2006/table">
            <a:tbl>
              <a:tblPr/>
              <a:tblGrid>
                <a:gridCol w="3855720"/>
              </a:tblGrid>
              <a:tr h="991235">
                <a:tc>
                  <a:txBody>
                    <a:bodyPr/>
                    <a:lstStyle/>
                    <a:p>
                      <a:pPr algn="l" rtl="0" eaLnBrk="0">
                        <a:lnSpc>
                          <a:spcPct val="108000"/>
                        </a:lnSpc>
                      </a:pPr>
                      <a:endParaRPr sz="400" dirty="0">
                        <a:latin typeface="Arial" panose="020B0604020202020204"/>
                        <a:ea typeface="Arial" panose="020B0604020202020204"/>
                        <a:cs typeface="Arial" panose="020B0604020202020204"/>
                      </a:endParaRPr>
                    </a:p>
                    <a:p>
                      <a:pPr marL="915035" indent="-367665" algn="l" rtl="0" eaLnBrk="0">
                        <a:lnSpc>
                          <a:spcPct val="95000"/>
                        </a:lnSpc>
                        <a:spcBef>
                          <a:spcPts val="0"/>
                        </a:spcBef>
                      </a:pPr>
                      <a:endParaRPr lang="en-US" altLang="zh-CN" sz="1900" dirty="0">
                        <a:latin typeface="Calibri" panose="020F0502020204030204"/>
                        <a:ea typeface="Calibri" panose="020F0502020204030204"/>
                        <a:cs typeface="Calibri" panose="020F0502020204030204"/>
                      </a:endParaRPr>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25400" cap="flat" cmpd="sng" algn="ctr">
                      <a:solidFill>
                        <a:srgbClr val="0070C0"/>
                      </a:solidFill>
                      <a:prstDash val="solid"/>
                      <a:round/>
                      <a:headEnd type="none" w="med" len="med"/>
                      <a:tailEnd type="none" w="med" len="med"/>
                    </a:lnT>
                    <a:lnB w="25400" cap="flat" cmpd="sng" algn="ctr">
                      <a:solidFill>
                        <a:srgbClr val="385D8A"/>
                      </a:solidFill>
                      <a:prstDash val="solid"/>
                      <a:round/>
                      <a:headEnd type="none" w="med" len="med"/>
                      <a:tailEnd type="none" w="med" len="med"/>
                    </a:lnB>
                    <a:solidFill>
                      <a:srgbClr val="0070C0"/>
                    </a:solidFill>
                  </a:tcPr>
                </a:tc>
              </a:tr>
              <a:tr h="3283585">
                <a:tc>
                  <a:txBody>
                    <a:bodyPr/>
                    <a:lstStyle/>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477520" algn="l" rtl="0" eaLnBrk="0">
                        <a:lnSpc>
                          <a:spcPct val="89000"/>
                        </a:lnSpc>
                      </a:pPr>
                      <a:endParaRPr sz="1500" dirty="0">
                        <a:latin typeface="Calibri" panose="020F0502020204030204"/>
                        <a:ea typeface="Calibri" panose="020F0502020204030204"/>
                        <a:cs typeface="Calibri" panose="020F0502020204030204"/>
                      </a:endParaRPr>
                    </a:p>
                  </a:txBody>
                  <a:tcPr marL="0" marR="0" marT="0" marB="0" vert="horz">
                    <a:lnL w="25400" cap="flat" cmpd="sng" algn="ctr">
                      <a:solidFill>
                        <a:srgbClr val="385D8A"/>
                      </a:solidFill>
                      <a:prstDash val="solid"/>
                      <a:round/>
                      <a:headEnd type="none" w="med" len="med"/>
                      <a:tailEnd type="none" w="med" len="med"/>
                    </a:lnL>
                    <a:lnR w="25400" cap="flat" cmpd="sng" algn="ctr">
                      <a:solidFill>
                        <a:srgbClr val="385D8A"/>
                      </a:solidFill>
                      <a:prstDash val="solid"/>
                      <a:round/>
                      <a:headEnd type="none" w="med" len="med"/>
                      <a:tailEnd type="none" w="med" len="med"/>
                    </a:lnR>
                    <a:lnT w="25400" cap="flat" cmpd="sng" algn="ctr">
                      <a:solidFill>
                        <a:srgbClr val="385D8A"/>
                      </a:solidFill>
                      <a:prstDash val="solid"/>
                      <a:round/>
                      <a:headEnd type="none" w="med" len="med"/>
                      <a:tailEnd type="none" w="med" len="med"/>
                    </a:lnT>
                    <a:lnB w="25400" cap="flat" cmpd="sng" algn="ctr">
                      <a:solidFill>
                        <a:srgbClr val="385D8A"/>
                      </a:solidFill>
                      <a:prstDash val="solid"/>
                      <a:round/>
                      <a:headEnd type="none" w="med" len="med"/>
                      <a:tailEnd type="none" w="med" len="med"/>
                    </a:lnB>
                    <a:solidFill>
                      <a:srgbClr val="0070C0"/>
                    </a:solidFill>
                  </a:tcPr>
                </a:tc>
              </a:tr>
            </a:tbl>
          </a:graphicData>
        </a:graphic>
      </p:graphicFrame>
      <p:sp>
        <p:nvSpPr>
          <p:cNvPr id="868" name="textbox 868"/>
          <p:cNvSpPr/>
          <p:nvPr/>
        </p:nvSpPr>
        <p:spPr>
          <a:xfrm>
            <a:off x="81280" y="303530"/>
            <a:ext cx="4046855" cy="293370"/>
          </a:xfrm>
          <a:prstGeom prst="rect">
            <a:avLst/>
          </a:prstGeom>
          <a:noFill/>
          <a:ln w="0" cap="flat">
            <a:noFill/>
            <a:prstDash val="solid"/>
            <a:miter lim="0"/>
          </a:ln>
        </p:spPr>
        <p:txBody>
          <a:bodyPr vert="horz" wrap="square" lIns="0" tIns="0" rIns="0" bIns="0"/>
          <a:lstStyle/>
          <a:p>
            <a:pPr algn="l" rtl="0" eaLnBrk="0">
              <a:lnSpc>
                <a:spcPct val="74000"/>
              </a:lnSpc>
            </a:pPr>
            <a:endParaRPr sz="1900" dirty="0">
              <a:latin typeface="Calibri" panose="020F0502020204030204"/>
              <a:ea typeface="Calibri" panose="020F0502020204030204"/>
              <a:cs typeface="Calibri" panose="020F0502020204030204"/>
            </a:endParaRPr>
          </a:p>
        </p:txBody>
      </p:sp>
      <p:sp>
        <p:nvSpPr>
          <p:cNvPr id="870" name="textbox 870"/>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872" name="path 872"/>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74" name="textbox 874"/>
          <p:cNvSpPr/>
          <p:nvPr/>
        </p:nvSpPr>
        <p:spPr>
          <a:xfrm>
            <a:off x="9615921" y="5536860"/>
            <a:ext cx="183514"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0" dirty="0">
                <a:solidFill>
                  <a:srgbClr val="898989">
                    <a:alpha val="100000"/>
                  </a:srgbClr>
                </a:solidFill>
                <a:latin typeface="Calibri" panose="020F0502020204030204"/>
                <a:ea typeface="Calibri" panose="020F0502020204030204"/>
                <a:cs typeface="Calibri" panose="020F0502020204030204"/>
              </a:rPr>
              <a:t>30</a:t>
            </a:r>
            <a:endParaRPr sz="1200" dirty="0">
              <a:latin typeface="Calibri" panose="020F0502020204030204"/>
              <a:ea typeface="Calibri" panose="020F0502020204030204"/>
              <a:cs typeface="Calibri" panose="020F0502020204030204"/>
            </a:endParaRPr>
          </a:p>
        </p:txBody>
      </p:sp>
      <p:sp>
        <p:nvSpPr>
          <p:cNvPr id="4" name="文本框 3"/>
          <p:cNvSpPr txBox="1"/>
          <p:nvPr/>
        </p:nvSpPr>
        <p:spPr>
          <a:xfrm>
            <a:off x="206375" y="2557780"/>
            <a:ext cx="4095750" cy="3460115"/>
          </a:xfrm>
          <a:prstGeom prst="rect">
            <a:avLst/>
          </a:prstGeom>
          <a:noFill/>
        </p:spPr>
        <p:txBody>
          <a:bodyPr wrap="square" rtlCol="0">
            <a:noAutofit/>
          </a:bodyPr>
          <a:p>
            <a:pPr marL="511175" algn="just" rtl="0" eaLnBrk="0">
              <a:lnSpc>
                <a:spcPct val="89000"/>
              </a:lnSpc>
            </a:pPr>
            <a:r>
              <a:rPr sz="1400" b="1" kern="0" spc="-10" dirty="0">
                <a:solidFill>
                  <a:srgbClr val="FFFFFF">
                    <a:alpha val="100000"/>
                  </a:srgbClr>
                </a:solidFill>
                <a:latin typeface="Calibri" panose="020F0502020204030204"/>
                <a:ea typeface="Calibri" panose="020F0502020204030204"/>
                <a:cs typeface="Calibri" panose="020F0502020204030204"/>
                <a:sym typeface="+mn-ea"/>
              </a:rPr>
              <a:t>Porque no conocen el análisis técnico, pierden de manera sistemática en los intercambios de criptomonedas,</a:t>
            </a: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sz="1400" b="1" kern="0" spc="-10" dirty="0">
                <a:solidFill>
                  <a:srgbClr val="FFFFFF">
                    <a:alpha val="100000"/>
                  </a:srgbClr>
                </a:solidFill>
                <a:latin typeface="Calibri" panose="020F0502020204030204"/>
                <a:ea typeface="Calibri" panose="020F0502020204030204"/>
                <a:cs typeface="Calibri" panose="020F0502020204030204"/>
                <a:sym typeface="+mn-ea"/>
              </a:rPr>
              <a:t>Porque no saben leer gráficos, no pueden gestionar el riesgo,</a:t>
            </a: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sz="1400" b="1" kern="0" spc="-10" dirty="0">
                <a:solidFill>
                  <a:srgbClr val="FFFFFF">
                    <a:alpha val="100000"/>
                  </a:srgbClr>
                </a:solidFill>
                <a:latin typeface="Calibri" panose="020F0502020204030204"/>
                <a:ea typeface="Calibri" panose="020F0502020204030204"/>
                <a:cs typeface="Calibri" panose="020F0502020204030204"/>
                <a:sym typeface="+mn-ea"/>
              </a:rPr>
              <a:t>Siguen las noticias sobre criptomonedas en las redes sociales y siguen sumidos en el arrepentimiento,</a:t>
            </a: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sz="1400" b="1" kern="0" spc="-10" dirty="0">
                <a:solidFill>
                  <a:srgbClr val="FFFFFF">
                    <a:alpha val="100000"/>
                  </a:srgbClr>
                </a:solidFill>
                <a:latin typeface="Calibri" panose="020F0502020204030204"/>
                <a:ea typeface="Calibri" panose="020F0502020204030204"/>
                <a:cs typeface="Calibri" panose="020F0502020204030204"/>
                <a:sym typeface="+mn-ea"/>
              </a:rPr>
              <a:t>Comercian sin conocer el análisis fundamental y técnico, agotando el 80% de su capital,</a:t>
            </a: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sz="1400" b="1" kern="0" spc="-10" dirty="0">
                <a:solidFill>
                  <a:srgbClr val="FFFFFF">
                    <a:alpha val="100000"/>
                  </a:srgbClr>
                </a:solidFill>
                <a:latin typeface="Calibri" panose="020F0502020204030204"/>
                <a:ea typeface="Calibri" panose="020F0502020204030204"/>
                <a:cs typeface="Calibri" panose="020F0502020204030204"/>
                <a:sym typeface="+mn-ea"/>
              </a:rPr>
              <a:t>Están condenados a vivir el peso de no hacer análisis y continúan perdiendo.</a:t>
            </a:r>
            <a:endParaRPr sz="1400" b="1" kern="0" spc="-10" dirty="0">
              <a:solidFill>
                <a:srgbClr val="FFFFFF">
                  <a:alpha val="100000"/>
                </a:srgbClr>
              </a:solidFill>
              <a:latin typeface="Calibri" panose="020F0502020204030204"/>
              <a:ea typeface="Calibri" panose="020F0502020204030204"/>
              <a:cs typeface="Calibri" panose="020F0502020204030204"/>
            </a:endParaRPr>
          </a:p>
          <a:p>
            <a:endParaRPr lang="zh-CN" altLang="en-US" sz="1400" b="1" kern="0" spc="-10" dirty="0">
              <a:solidFill>
                <a:srgbClr val="FFFFFF">
                  <a:alpha val="100000"/>
                </a:srgbClr>
              </a:solidFill>
              <a:latin typeface="Calibri" panose="020F0502020204030204"/>
              <a:ea typeface="Calibri" panose="020F0502020204030204"/>
              <a:cs typeface="Calibri" panose="020F0502020204030204"/>
            </a:endParaRPr>
          </a:p>
        </p:txBody>
      </p:sp>
      <p:sp>
        <p:nvSpPr>
          <p:cNvPr id="5" name="文本框 4"/>
          <p:cNvSpPr txBox="1"/>
          <p:nvPr/>
        </p:nvSpPr>
        <p:spPr>
          <a:xfrm>
            <a:off x="5106035" y="2557780"/>
            <a:ext cx="4095750" cy="3460115"/>
          </a:xfrm>
          <a:prstGeom prst="rect">
            <a:avLst/>
          </a:prstGeom>
          <a:noFill/>
        </p:spPr>
        <p:txBody>
          <a:bodyPr wrap="square" rtlCol="0">
            <a:noAutofit/>
          </a:bodyPr>
          <a:p>
            <a:pPr marL="511175" algn="just" rtl="0" eaLnBrk="0">
              <a:lnSpc>
                <a:spcPct val="89000"/>
              </a:lnSpc>
            </a:pPr>
            <a:r>
              <a:rPr lang="en-US" altLang="zh-CN" sz="1400" b="1" kern="0" spc="-10" dirty="0">
                <a:solidFill>
                  <a:srgbClr val="FFFFFF">
                    <a:alpha val="100000"/>
                  </a:srgbClr>
                </a:solidFill>
                <a:latin typeface="Calibri" panose="020F0502020204030204"/>
                <a:ea typeface="Calibri" panose="020F0502020204030204"/>
                <a:cs typeface="Calibri" panose="020F0502020204030204"/>
              </a:rPr>
              <a:t>Conocimiento suficiente de an</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á</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lisis t</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é</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cnico y an</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á</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lisis fundamental.</a:t>
            </a: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lang="en-US" altLang="zh-CN" sz="1400" b="1" kern="0" spc="-10" dirty="0">
                <a:solidFill>
                  <a:srgbClr val="FFFFFF">
                    <a:alpha val="100000"/>
                  </a:srgbClr>
                </a:solidFill>
                <a:latin typeface="Calibri" panose="020F0502020204030204"/>
                <a:ea typeface="Calibri" panose="020F0502020204030204"/>
                <a:cs typeface="Calibri" panose="020F0502020204030204"/>
              </a:rPr>
              <a:t>Habilidades en gesti</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ó</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n de riesgos, lectura e interpretaci</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ó</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n de gr</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á</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ficos.</a:t>
            </a: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lang="en-US" altLang="zh-CN" sz="1400" b="1" kern="0" spc="-10" dirty="0">
                <a:solidFill>
                  <a:srgbClr val="FFFFFF">
                    <a:alpha val="100000"/>
                  </a:srgbClr>
                </a:solidFill>
                <a:latin typeface="Calibri" panose="020F0502020204030204"/>
                <a:ea typeface="Calibri" panose="020F0502020204030204"/>
                <a:cs typeface="Calibri" panose="020F0502020204030204"/>
              </a:rPr>
              <a:t>Capacidad psicol</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ó</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gica para realizar an</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á</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lisis fundamental y t</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é</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cnico.</a:t>
            </a: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lang="en-US" altLang="en-US" sz="1400" b="1" kern="0" spc="-10" dirty="0">
                <a:solidFill>
                  <a:srgbClr val="FFFFFF">
                    <a:alpha val="100000"/>
                  </a:srgbClr>
                </a:solidFill>
                <a:latin typeface="Calibri" panose="020F0502020204030204"/>
                <a:ea typeface="Calibri" panose="020F0502020204030204"/>
                <a:cs typeface="Calibri" panose="020F0502020204030204"/>
              </a:rPr>
              <a:t>¿</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C</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ó</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mo se ven influenciados por su entorno? </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Qu</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é</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 les susurran al o</a:t>
            </a:r>
            <a:r>
              <a:rPr lang="en-US" altLang="en-US" sz="1400" b="1" kern="0" spc="-10" dirty="0">
                <a:solidFill>
                  <a:srgbClr val="FFFFFF">
                    <a:alpha val="100000"/>
                  </a:srgbClr>
                </a:solidFill>
                <a:latin typeface="Calibri" panose="020F0502020204030204"/>
                <a:ea typeface="Calibri" panose="020F0502020204030204"/>
                <a:cs typeface="Calibri" panose="020F0502020204030204"/>
              </a:rPr>
              <a:t>í</a:t>
            </a:r>
            <a:r>
              <a:rPr lang="en-US" altLang="zh-CN" sz="1400" b="1" kern="0" spc="-10" dirty="0">
                <a:solidFill>
                  <a:srgbClr val="FFFFFF">
                    <a:alpha val="100000"/>
                  </a:srgbClr>
                </a:solidFill>
                <a:latin typeface="Calibri" panose="020F0502020204030204"/>
                <a:ea typeface="Calibri" panose="020F0502020204030204"/>
                <a:cs typeface="Calibri" panose="020F0502020204030204"/>
              </a:rPr>
              <a:t>do?</a:t>
            </a: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a:p>
            <a:pPr marL="511175" algn="just" rtl="0" eaLnBrk="0">
              <a:lnSpc>
                <a:spcPct val="89000"/>
              </a:lnSpc>
            </a:pPr>
            <a:r>
              <a:rPr lang="en-US" altLang="zh-CN" sz="1400" b="1" kern="0" spc="-10" dirty="0">
                <a:solidFill>
                  <a:srgbClr val="FFFFFF">
                    <a:alpha val="100000"/>
                  </a:srgbClr>
                </a:solidFill>
                <a:latin typeface="Calibri" panose="020F0502020204030204"/>
                <a:ea typeface="Calibri" panose="020F0502020204030204"/>
                <a:cs typeface="Calibri" panose="020F0502020204030204"/>
              </a:rPr>
              <a:t>Experiencia que se adquiere con el tiempo. Sistema de trading, sistema de compra y venta.</a:t>
            </a:r>
            <a:endParaRPr lang="en-US" altLang="zh-CN" sz="1400" b="1" kern="0" spc="-10" dirty="0">
              <a:solidFill>
                <a:srgbClr val="FFFFFF">
                  <a:alpha val="100000"/>
                </a:srgbClr>
              </a:solidFill>
              <a:latin typeface="Calibri" panose="020F0502020204030204"/>
              <a:ea typeface="Calibri" panose="020F0502020204030204"/>
              <a:cs typeface="Calibri" panose="020F0502020204030204"/>
            </a:endParaRPr>
          </a:p>
        </p:txBody>
      </p:sp>
      <p:sp>
        <p:nvSpPr>
          <p:cNvPr id="7" name="文本框 6"/>
          <p:cNvSpPr txBox="1"/>
          <p:nvPr/>
        </p:nvSpPr>
        <p:spPr>
          <a:xfrm>
            <a:off x="643890" y="1562100"/>
            <a:ext cx="3724275" cy="843280"/>
          </a:xfrm>
          <a:prstGeom prst="rect">
            <a:avLst/>
          </a:prstGeom>
          <a:noFill/>
        </p:spPr>
        <p:txBody>
          <a:bodyPr wrap="square" rtlCol="0">
            <a:noAutofit/>
          </a:bodyPr>
          <a:p>
            <a:r>
              <a:rPr b="1" kern="0" spc="40" dirty="0">
                <a:solidFill>
                  <a:srgbClr val="FFFFFF">
                    <a:alpha val="100000"/>
                  </a:srgbClr>
                </a:solidFill>
                <a:latin typeface="Calibri" panose="020F0502020204030204"/>
                <a:ea typeface="Calibri" panose="020F0502020204030204"/>
                <a:cs typeface="Calibri" panose="020F0502020204030204"/>
                <a:sym typeface="+mn-ea"/>
              </a:rPr>
              <a:t>Aquellos que pierden dinero atrapados en el conocimiento de los demás</a:t>
            </a:r>
            <a:endParaRPr b="1" kern="0" spc="40" dirty="0">
              <a:solidFill>
                <a:srgbClr val="FFFFFF">
                  <a:alpha val="100000"/>
                </a:srgbClr>
              </a:solidFill>
              <a:latin typeface="Calibri" panose="020F0502020204030204"/>
              <a:ea typeface="Calibri" panose="020F0502020204030204"/>
              <a:cs typeface="Calibri" panose="020F0502020204030204"/>
            </a:endParaRPr>
          </a:p>
          <a:p>
            <a:endParaRPr lang="zh-CN" altLang="en-US"/>
          </a:p>
        </p:txBody>
      </p:sp>
      <p:sp>
        <p:nvSpPr>
          <p:cNvPr id="8" name="文本框 7"/>
          <p:cNvSpPr txBox="1"/>
          <p:nvPr/>
        </p:nvSpPr>
        <p:spPr>
          <a:xfrm>
            <a:off x="5477510" y="1630680"/>
            <a:ext cx="3724275" cy="843280"/>
          </a:xfrm>
          <a:prstGeom prst="rect">
            <a:avLst/>
          </a:prstGeom>
          <a:noFill/>
        </p:spPr>
        <p:txBody>
          <a:bodyPr wrap="square" rtlCol="0">
            <a:noAutofit/>
          </a:bodyPr>
          <a:p>
            <a:r>
              <a:rPr b="1" kern="0" spc="40" dirty="0">
                <a:solidFill>
                  <a:srgbClr val="FFFFFF">
                    <a:alpha val="100000"/>
                  </a:srgbClr>
                </a:solidFill>
                <a:latin typeface="Calibri" panose="020F0502020204030204"/>
                <a:ea typeface="Calibri" panose="020F0502020204030204"/>
                <a:cs typeface="Calibri" panose="020F0502020204030204"/>
              </a:rPr>
              <a:t>Los ganadores y sus características fundamentales</a:t>
            </a:r>
            <a:endParaRPr b="1" kern="0" spc="40" dirty="0">
              <a:solidFill>
                <a:srgbClr val="FFFFFF">
                  <a:alpha val="100000"/>
                </a:srgbClr>
              </a:solidFill>
              <a:latin typeface="Calibri" panose="020F0502020204030204"/>
              <a:ea typeface="Calibri" panose="020F0502020204030204"/>
              <a:cs typeface="Calibri" panose="020F0502020204030204"/>
            </a:endParaRPr>
          </a:p>
        </p:txBody>
      </p:sp>
      <p:pic>
        <p:nvPicPr>
          <p:cNvPr id="3" name="图片 2"/>
          <p:cNvPicPr>
            <a:picLocks noChangeAspect="1"/>
          </p:cNvPicPr>
          <p:nvPr/>
        </p:nvPicPr>
        <p:blipFill>
          <a:blip r:embed="rId3"/>
          <a:stretch>
            <a:fillRect/>
          </a:stretch>
        </p:blipFill>
        <p:spPr>
          <a:xfrm>
            <a:off x="4445" y="0"/>
            <a:ext cx="10220325" cy="9810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textbox 878"/>
          <p:cNvSpPr/>
          <p:nvPr/>
        </p:nvSpPr>
        <p:spPr>
          <a:xfrm>
            <a:off x="159902" y="2100382"/>
            <a:ext cx="9975850" cy="2194560"/>
          </a:xfrm>
          <a:prstGeom prst="rect">
            <a:avLst/>
          </a:prstGeom>
          <a:noFill/>
          <a:ln w="0" cap="flat">
            <a:noFill/>
            <a:prstDash val="solid"/>
            <a:miter lim="0"/>
          </a:ln>
        </p:spPr>
        <p:txBody>
          <a:bodyPr vert="horz" wrap="square" lIns="0" tIns="0" rIns="0" bIns="0" anchor="ctr"/>
          <a:lstStyle/>
          <a:p>
            <a:pPr algn="l" rtl="0" eaLnBrk="0">
              <a:lnSpc>
                <a:spcPct val="90000"/>
              </a:lnSpc>
            </a:pPr>
            <a:endParaRPr sz="100" dirty="0">
              <a:latin typeface="Arial" panose="020B0604020202020204"/>
              <a:ea typeface="Arial" panose="020B0604020202020204"/>
              <a:cs typeface="Arial" panose="020B0604020202020204"/>
            </a:endParaRPr>
          </a:p>
          <a:p>
            <a:pPr marL="18415" algn="l" rtl="0" eaLnBrk="0">
              <a:lnSpc>
                <a:spcPct val="79000"/>
              </a:lnSpc>
            </a:pPr>
            <a:r>
              <a:rPr lang="en-US" altLang="zh-CN" sz="1400" dirty="0">
                <a:latin typeface="Calibri" panose="020F0502020204030204"/>
                <a:ea typeface="Calibri" panose="020F0502020204030204"/>
                <a:cs typeface="Calibri" panose="020F0502020204030204"/>
              </a:rPr>
              <a:t>Descargo de responsabilidad</a:t>
            </a: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r>
              <a:rPr lang="en-US" altLang="zh-CN" sz="1400" dirty="0">
                <a:latin typeface="Calibri" panose="020F0502020204030204"/>
                <a:ea typeface="Calibri" panose="020F0502020204030204"/>
                <a:cs typeface="Calibri" panose="020F0502020204030204"/>
              </a:rPr>
              <a:t>La informaci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comentarios y recomendaciones proporcionados aqu</a:t>
            </a:r>
            <a:r>
              <a:rPr lang="en-US" altLang="en-US" sz="1400" dirty="0">
                <a:latin typeface="Calibri" panose="020F0502020204030204"/>
                <a:ea typeface="Calibri" panose="020F0502020204030204"/>
                <a:cs typeface="Calibri" panose="020F0502020204030204"/>
              </a:rPr>
              <a:t>í</a:t>
            </a:r>
            <a:r>
              <a:rPr lang="en-US" altLang="zh-CN" sz="1400" dirty="0">
                <a:latin typeface="Calibri" panose="020F0502020204030204"/>
                <a:ea typeface="Calibri" panose="020F0502020204030204"/>
                <a:cs typeface="Calibri" panose="020F0502020204030204"/>
              </a:rPr>
              <a:t> no constituyen asesoramiento de inversi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El servicio de asesoramiento de inversi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es proporcionado por entidades autorizadas, teniendo en cuenta las preferencias individuales de riesgo y retorno de cada persona. Los comentarios y recomendaciones aqu</a:t>
            </a:r>
            <a:r>
              <a:rPr lang="en-US" altLang="en-US" sz="1400" dirty="0">
                <a:latin typeface="Calibri" panose="020F0502020204030204"/>
                <a:ea typeface="Calibri" panose="020F0502020204030204"/>
                <a:cs typeface="Calibri" panose="020F0502020204030204"/>
              </a:rPr>
              <a:t>í</a:t>
            </a:r>
            <a:r>
              <a:rPr lang="en-US" altLang="zh-CN" sz="1400" dirty="0">
                <a:latin typeface="Calibri" panose="020F0502020204030204"/>
                <a:ea typeface="Calibri" panose="020F0502020204030204"/>
                <a:cs typeface="Calibri" panose="020F0502020204030204"/>
              </a:rPr>
              <a:t> presentados son de car</a:t>
            </a:r>
            <a:r>
              <a:rPr lang="en-US" altLang="en-US" sz="1400" dirty="0">
                <a:latin typeface="Calibri" panose="020F0502020204030204"/>
                <a:ea typeface="Calibri" panose="020F0502020204030204"/>
                <a:cs typeface="Calibri" panose="020F0502020204030204"/>
              </a:rPr>
              <a:t>á</a:t>
            </a:r>
            <a:r>
              <a:rPr lang="en-US" altLang="zh-CN" sz="1400" dirty="0">
                <a:latin typeface="Calibri" panose="020F0502020204030204"/>
                <a:ea typeface="Calibri" panose="020F0502020204030204"/>
                <a:cs typeface="Calibri" panose="020F0502020204030204"/>
              </a:rPr>
              <a:t>cter general.</a:t>
            </a: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r>
              <a:rPr lang="en-US" altLang="zh-CN" sz="1400" dirty="0">
                <a:latin typeface="Calibri" panose="020F0502020204030204"/>
                <a:ea typeface="Calibri" panose="020F0502020204030204"/>
                <a:cs typeface="Calibri" panose="020F0502020204030204"/>
              </a:rPr>
              <a:t>Estas recomendaciones pueden no ser adecuadas para su situaci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financiera ni para sus preferencias de riesgo y retorno. Por lo tanto, tomar decisiones de inversi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basadas </a:t>
            </a:r>
            <a:r>
              <a:rPr lang="en-US" altLang="en-US" sz="1400" dirty="0">
                <a:latin typeface="Calibri" panose="020F0502020204030204"/>
                <a:ea typeface="Calibri" panose="020F0502020204030204"/>
                <a:cs typeface="Calibri" panose="020F0502020204030204"/>
              </a:rPr>
              <a:t>ú</a:t>
            </a:r>
            <a:r>
              <a:rPr lang="en-US" altLang="zh-CN" sz="1400" dirty="0">
                <a:latin typeface="Calibri" panose="020F0502020204030204"/>
                <a:ea typeface="Calibri" panose="020F0502020204030204"/>
                <a:cs typeface="Calibri" panose="020F0502020204030204"/>
              </a:rPr>
              <a:t>nicamente en la informaci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 proporcionada aqu</a:t>
            </a:r>
            <a:r>
              <a:rPr lang="en-US" altLang="en-US" sz="1400" dirty="0">
                <a:latin typeface="Calibri" panose="020F0502020204030204"/>
                <a:ea typeface="Calibri" panose="020F0502020204030204"/>
                <a:cs typeface="Calibri" panose="020F0502020204030204"/>
              </a:rPr>
              <a:t>í</a:t>
            </a:r>
            <a:r>
              <a:rPr lang="en-US" altLang="zh-CN" sz="1400" dirty="0">
                <a:latin typeface="Calibri" panose="020F0502020204030204"/>
                <a:ea typeface="Calibri" panose="020F0502020204030204"/>
                <a:cs typeface="Calibri" panose="020F0502020204030204"/>
              </a:rPr>
              <a:t> podr</a:t>
            </a:r>
            <a:r>
              <a:rPr lang="en-US" altLang="en-US" sz="1400" dirty="0">
                <a:latin typeface="Calibri" panose="020F0502020204030204"/>
                <a:ea typeface="Calibri" panose="020F0502020204030204"/>
                <a:cs typeface="Calibri" panose="020F0502020204030204"/>
              </a:rPr>
              <a:t>í</a:t>
            </a:r>
            <a:r>
              <a:rPr lang="en-US" altLang="zh-CN" sz="1400" dirty="0">
                <a:latin typeface="Calibri" panose="020F0502020204030204"/>
                <a:ea typeface="Calibri" panose="020F0502020204030204"/>
                <a:cs typeface="Calibri" panose="020F0502020204030204"/>
              </a:rPr>
              <a:t>a no generar los resultados esperados.</a:t>
            </a: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endParaRPr lang="en-US" altLang="zh-CN" sz="1400" dirty="0">
              <a:latin typeface="Calibri" panose="020F0502020204030204"/>
              <a:ea typeface="Calibri" panose="020F0502020204030204"/>
              <a:cs typeface="Calibri" panose="020F0502020204030204"/>
            </a:endParaRPr>
          </a:p>
          <a:p>
            <a:pPr marL="18415" algn="l" rtl="0" eaLnBrk="0">
              <a:lnSpc>
                <a:spcPct val="79000"/>
              </a:lnSpc>
            </a:pPr>
            <a:r>
              <a:rPr lang="en-US" altLang="zh-CN" sz="1400" dirty="0">
                <a:latin typeface="Calibri" panose="020F0502020204030204"/>
                <a:ea typeface="Calibri" panose="020F0502020204030204"/>
                <a:cs typeface="Calibri" panose="020F0502020204030204"/>
              </a:rPr>
              <a:t>Gracias por su atenci</a:t>
            </a:r>
            <a:r>
              <a:rPr lang="en-US" altLang="en-US" sz="1400" dirty="0">
                <a:latin typeface="Calibri" panose="020F0502020204030204"/>
                <a:ea typeface="Calibri" panose="020F0502020204030204"/>
                <a:cs typeface="Calibri" panose="020F0502020204030204"/>
              </a:rPr>
              <a:t>ó</a:t>
            </a:r>
            <a:r>
              <a:rPr lang="en-US" altLang="zh-CN" sz="1400" dirty="0">
                <a:latin typeface="Calibri" panose="020F0502020204030204"/>
                <a:ea typeface="Calibri" panose="020F0502020204030204"/>
                <a:cs typeface="Calibri" panose="020F0502020204030204"/>
              </a:rPr>
              <a:t>n</a:t>
            </a:r>
            <a:r>
              <a:rPr lang="en-US" altLang="zh-CN" sz="1300" dirty="0">
                <a:latin typeface="Calibri" panose="020F0502020204030204"/>
                <a:ea typeface="Calibri" panose="020F0502020204030204"/>
                <a:cs typeface="Calibri" panose="020F0502020204030204"/>
              </a:rPr>
              <a:t> </a:t>
            </a: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a:p>
            <a:pPr marL="18415" algn="l" rtl="0" eaLnBrk="0">
              <a:lnSpc>
                <a:spcPct val="79000"/>
              </a:lnSpc>
            </a:pPr>
            <a:endParaRPr lang="en-US" altLang="zh-CN" sz="1300" dirty="0">
              <a:latin typeface="Calibri" panose="020F0502020204030204"/>
              <a:ea typeface="Calibri" panose="020F0502020204030204"/>
              <a:cs typeface="Calibri" panose="020F0502020204030204"/>
            </a:endParaRPr>
          </a:p>
        </p:txBody>
      </p:sp>
      <p:graphicFrame>
        <p:nvGraphicFramePr>
          <p:cNvPr id="880" name="table 880"/>
          <p:cNvGraphicFramePr>
            <a:graphicFrameLocks noGrp="1"/>
          </p:cNvGraphicFramePr>
          <p:nvPr/>
        </p:nvGraphicFramePr>
        <p:xfrm>
          <a:off x="4597" y="1049578"/>
          <a:ext cx="7819390" cy="635634"/>
        </p:xfrm>
        <a:graphic>
          <a:graphicData uri="http://schemas.openxmlformats.org/drawingml/2006/table">
            <a:tbl>
              <a:tblPr>
                <a:solidFill>
                  <a:srgbClr val="FFC000"/>
                </a:solidFill>
              </a:tblPr>
              <a:tblGrid>
                <a:gridCol w="7819390"/>
              </a:tblGrid>
              <a:tr h="610234">
                <a:tc>
                  <a:txBody>
                    <a:bodyPr/>
                    <a:lstStyle/>
                    <a:p>
                      <a:pPr algn="l" rtl="0" eaLnBrk="0">
                        <a:lnSpc>
                          <a:spcPct val="160000"/>
                        </a:lnSpc>
                      </a:pPr>
                      <a:endParaRPr sz="1000" dirty="0">
                        <a:latin typeface="Arial" panose="020B0604020202020204"/>
                        <a:ea typeface="Arial" panose="020B0604020202020204"/>
                        <a:cs typeface="Arial" panose="020B0604020202020204"/>
                      </a:endParaRPr>
                    </a:p>
                    <a:p>
                      <a:pPr marL="125095" algn="l" rtl="0" eaLnBrk="0">
                        <a:lnSpc>
                          <a:spcPct val="75000"/>
                        </a:lnSpc>
                        <a:spcBef>
                          <a:spcPts val="5"/>
                        </a:spcBef>
                      </a:pPr>
                      <a:r>
                        <a:rPr sz="1900" kern="0" spc="-30" dirty="0">
                          <a:solidFill>
                            <a:srgbClr val="FFFFFF">
                              <a:alpha val="100000"/>
                            </a:srgbClr>
                          </a:solidFill>
                          <a:latin typeface="Calibri" panose="020F0502020204030204"/>
                          <a:ea typeface="Calibri" panose="020F0502020204030204"/>
                          <a:cs typeface="Calibri" panose="020F0502020204030204"/>
                        </a:rPr>
                        <a:t>UYARI</a:t>
                      </a:r>
                      <a:endParaRPr sz="1900" dirty="0">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aphicFrame>
        <p:nvGraphicFramePr>
          <p:cNvPr id="882" name="table 882"/>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884" name="textbox 884"/>
          <p:cNvSpPr/>
          <p:nvPr/>
        </p:nvSpPr>
        <p:spPr>
          <a:xfrm>
            <a:off x="596744" y="303276"/>
            <a:ext cx="3531234" cy="293370"/>
          </a:xfrm>
          <a:prstGeom prst="rect">
            <a:avLst/>
          </a:prstGeom>
          <a:noFill/>
          <a:ln w="0" cap="flat">
            <a:noFill/>
            <a:prstDash val="solid"/>
            <a:miter lim="0"/>
          </a:ln>
        </p:spPr>
        <p:txBody>
          <a:bodyPr vert="horz" wrap="square" lIns="0" tIns="0" rIns="0" bIns="0"/>
          <a:lstStyle/>
          <a:p>
            <a:pPr algn="l" rtl="0" eaLnBrk="0">
              <a:lnSpc>
                <a:spcPct val="74000"/>
              </a:lnSpc>
            </a:pPr>
            <a:endParaRPr sz="1900" dirty="0">
              <a:latin typeface="Calibri" panose="020F0502020204030204"/>
              <a:ea typeface="Calibri" panose="020F0502020204030204"/>
              <a:cs typeface="Calibri" panose="020F0502020204030204"/>
            </a:endParaRPr>
          </a:p>
        </p:txBody>
      </p:sp>
      <p:sp>
        <p:nvSpPr>
          <p:cNvPr id="886" name="textbox 886"/>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888" name="path 888"/>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890" name="textbox 890"/>
          <p:cNvSpPr/>
          <p:nvPr/>
        </p:nvSpPr>
        <p:spPr>
          <a:xfrm>
            <a:off x="9615921" y="5536860"/>
            <a:ext cx="183514"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0" dirty="0">
                <a:solidFill>
                  <a:srgbClr val="898989">
                    <a:alpha val="100000"/>
                  </a:srgbClr>
                </a:solidFill>
                <a:latin typeface="Calibri" panose="020F0502020204030204"/>
                <a:ea typeface="Calibri" panose="020F0502020204030204"/>
                <a:cs typeface="Calibri" panose="020F0502020204030204"/>
              </a:rPr>
              <a:t>31</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1"/>
          <a:stretch>
            <a:fillRect/>
          </a:stretch>
        </p:blipFill>
        <p:spPr>
          <a:xfrm>
            <a:off x="4445" y="0"/>
            <a:ext cx="10220325" cy="981075"/>
          </a:xfrm>
          <a:prstGeom prst="rect">
            <a:avLst/>
          </a:prstGeom>
        </p:spPr>
      </p:pic>
      <p:pic>
        <p:nvPicPr>
          <p:cNvPr id="6" name="图片 5" descr="BlackRock-logo"/>
          <p:cNvPicPr>
            <a:picLocks noChangeAspect="1"/>
          </p:cNvPicPr>
          <p:nvPr/>
        </p:nvPicPr>
        <p:blipFill>
          <a:blip r:embed="rId2"/>
          <a:stretch>
            <a:fillRect/>
          </a:stretch>
        </p:blipFill>
        <p:spPr>
          <a:xfrm>
            <a:off x="2155825" y="4196080"/>
            <a:ext cx="2954655" cy="641985"/>
          </a:xfrm>
          <a:prstGeom prst="rect">
            <a:avLst/>
          </a:prstGeom>
        </p:spPr>
      </p:pic>
      <p:sp>
        <p:nvSpPr>
          <p:cNvPr id="2" name="圆角矩形 1"/>
          <p:cNvSpPr>
            <a:spLocks noChangeAspect="1"/>
          </p:cNvSpPr>
          <p:nvPr/>
        </p:nvSpPr>
        <p:spPr>
          <a:xfrm>
            <a:off x="7059997" y="4196063"/>
            <a:ext cx="2555798" cy="1508194"/>
          </a:xfrm>
          <a:prstGeom prst="roundRect">
            <a:avLst>
              <a:gd name="adj" fmla="val 8291"/>
            </a:avLst>
          </a:prstGeom>
          <a:blipFill dpi="0" rotWithShape="1">
            <a:blip r:embed="rId3" cstate="screen"/>
            <a:srcRect/>
            <a:stretch>
              <a:fillRect l="941" t="149"/>
            </a:stretch>
          </a:blipFill>
          <a:ln w="22225">
            <a:solidFill>
              <a:schemeClr val="tx2">
                <a:lumMod val="50000"/>
                <a:lumOff val="50000"/>
              </a:schemeClr>
            </a:solid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90"/>
          <p:cNvGraphicFramePr>
            <a:graphicFrameLocks noGrp="1"/>
          </p:cNvGraphicFramePr>
          <p:nvPr/>
        </p:nvGraphicFramePr>
        <p:xfrm>
          <a:off x="4741671" y="1867890"/>
          <a:ext cx="4965065" cy="3793490"/>
        </p:xfrm>
        <a:graphic>
          <a:graphicData uri="http://schemas.openxmlformats.org/drawingml/2006/table">
            <a:tbl>
              <a:tblPr/>
              <a:tblGrid>
                <a:gridCol w="4965065"/>
              </a:tblGrid>
              <a:tr h="376809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r>
            </a:tbl>
          </a:graphicData>
        </a:graphic>
      </p:graphicFrame>
      <p:pic>
        <p:nvPicPr>
          <p:cNvPr id="92" name="picture 92"/>
          <p:cNvPicPr>
            <a:picLocks noChangeAspect="1"/>
          </p:cNvPicPr>
          <p:nvPr/>
        </p:nvPicPr>
        <p:blipFill>
          <a:blip r:embed="rId1"/>
          <a:stretch>
            <a:fillRect/>
          </a:stretch>
        </p:blipFill>
        <p:spPr>
          <a:xfrm rot="21600000">
            <a:off x="4767071" y="1893290"/>
            <a:ext cx="4914645" cy="3742817"/>
          </a:xfrm>
          <a:prstGeom prst="rect">
            <a:avLst/>
          </a:prstGeom>
        </p:spPr>
      </p:pic>
      <p:sp>
        <p:nvSpPr>
          <p:cNvPr id="94" name="textbox 94"/>
          <p:cNvSpPr/>
          <p:nvPr/>
        </p:nvSpPr>
        <p:spPr>
          <a:xfrm>
            <a:off x="99060" y="1878965"/>
            <a:ext cx="4194175" cy="309499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indent="4445" algn="l" rtl="0" eaLnBrk="0">
              <a:lnSpc>
                <a:spcPct val="107000"/>
              </a:lnSpc>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Como método de creación de gráficos, las velas han ganado recientemente una gran popularidad en todo el mundo. esto se debe a que, en comparación con los gráficos de barras, los gráficos de velas son generalmente más atractivos visualmente y más fáciles de leer e interpretarLos gráficos de velas facilitan la identificación de la relación entre los precios de apertura, cierre, el precio más alto y el más bajo, mostrando con claridad los movimientos de preciosAdemás, proporcionan una representación más precisa de la psicología del mercado. usados en combinación con otros indicadores, los gráficos de velas permiten al inversor obtener una visión general de los patrones que surgen en el mercado, facilitando la comprensión de los movimientos de precios que son fáciles de identificar</a:t>
            </a:r>
            <a:endParaRPr lang="en-US" altLang="zh-CN">
              <a:latin typeface="微软雅黑" panose="020B0503020204020204" charset="-122"/>
              <a:ea typeface="微软雅黑" panose="020B0503020204020204" charset="-122"/>
              <a:cs typeface="微软雅黑" panose="020B0503020204020204" charset="-122"/>
            </a:endParaRPr>
          </a:p>
        </p:txBody>
      </p:sp>
      <p:graphicFrame>
        <p:nvGraphicFramePr>
          <p:cNvPr id="96" name="table 96"/>
          <p:cNvGraphicFramePr>
            <a:graphicFrameLocks noGrp="1"/>
          </p:cNvGraphicFramePr>
          <p:nvPr/>
        </p:nvGraphicFramePr>
        <p:xfrm>
          <a:off x="22377" y="1049578"/>
          <a:ext cx="7801610" cy="610235"/>
        </p:xfrm>
        <a:graphic>
          <a:graphicData uri="http://schemas.openxmlformats.org/drawingml/2006/table">
            <a:tbl>
              <a:tblPr>
                <a:solidFill>
                  <a:srgbClr val="FFC000"/>
                </a:solidFill>
              </a:tblPr>
              <a:tblGrid>
                <a:gridCol w="7801610"/>
              </a:tblGrid>
              <a:tr h="610234">
                <a:tc>
                  <a:txBody>
                    <a:bodyPr/>
                    <a:lstStyle/>
                    <a:p>
                      <a:pPr algn="l" rtl="0" eaLnBrk="0">
                        <a:lnSpc>
                          <a:spcPct val="140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14935" algn="l" rtl="0" eaLnBrk="0">
                        <a:lnSpc>
                          <a:spcPct val="63000"/>
                        </a:lnSpc>
                      </a:pPr>
                      <a:r>
                        <a:rPr lang="en-US" altLang="en-US" sz="2800" dirty="0">
                          <a:solidFill>
                            <a:schemeClr val="bg1"/>
                          </a:solidFill>
                          <a:latin typeface="Calibri" panose="020F0502020204030204"/>
                          <a:ea typeface="Calibri" panose="020F0502020204030204"/>
                          <a:cs typeface="Calibri" panose="020F0502020204030204"/>
                          <a:sym typeface="+mn-ea"/>
                        </a:rPr>
                        <a:t>Introducción</a:t>
                      </a:r>
                      <a:endParaRPr lang="en-US" altLang="en-US" sz="2800" dirty="0">
                        <a:solidFill>
                          <a:schemeClr val="bg1"/>
                        </a:solidFill>
                        <a:latin typeface="Calibri" panose="020F0502020204030204"/>
                        <a:ea typeface="Calibri" panose="020F0502020204030204"/>
                        <a:cs typeface="Calibri" panose="020F0502020204030204"/>
                        <a:sym typeface="+mn-ea"/>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aphicFrame>
        <p:nvGraphicFramePr>
          <p:cNvPr id="100" name="table 10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102" name="textbox 102"/>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sp>
        <p:nvSpPr>
          <p:cNvPr id="104" name="path 104"/>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106" name="textbox 106"/>
          <p:cNvSpPr/>
          <p:nvPr/>
        </p:nvSpPr>
        <p:spPr>
          <a:xfrm>
            <a:off x="9942372" y="5576984"/>
            <a:ext cx="100330" cy="164464"/>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algn="r" rtl="0" eaLnBrk="0">
              <a:lnSpc>
                <a:spcPct val="83000"/>
              </a:lnSpc>
            </a:pPr>
            <a:r>
              <a:rPr sz="1100" kern="0" spc="-80" dirty="0">
                <a:solidFill>
                  <a:srgbClr val="898989">
                    <a:alpha val="100000"/>
                  </a:srgbClr>
                </a:solidFill>
                <a:latin typeface="微软雅黑" panose="020B0503020204020204" charset="-122"/>
                <a:ea typeface="微软雅黑" panose="020B0503020204020204" charset="-122"/>
                <a:cs typeface="微软雅黑" panose="020B0503020204020204" charset="-122"/>
              </a:rPr>
              <a:t>6</a:t>
            </a:r>
            <a:endParaRPr sz="11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srcRect l="121" t="2530" r="-121" b="-2530"/>
          <a:stretch>
            <a:fillRect/>
          </a:stretch>
        </p:blipFill>
        <p:spPr>
          <a:xfrm>
            <a:off x="106357" y="24123"/>
            <a:ext cx="10220325" cy="981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10"/>
          <p:cNvSpPr/>
          <p:nvPr/>
        </p:nvSpPr>
        <p:spPr>
          <a:xfrm>
            <a:off x="106357" y="1733641"/>
            <a:ext cx="10003790" cy="3201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marL="21590" algn="l" rtl="0" eaLnBrk="0">
              <a:lnSpc>
                <a:spcPct val="94000"/>
              </a:lnSpc>
            </a:pPr>
            <a:r>
              <a:rPr lang="en-US" altLang="zh-CN" sz="1400" dirty="0">
                <a:solidFill>
                  <a:schemeClr val="tx1"/>
                </a:solidFill>
                <a:latin typeface="Calibri" panose="020F0502020204030204" charset="0"/>
                <a:ea typeface="Calibri" panose="020F0502020204030204" charset="0"/>
                <a:cs typeface="Calibri" panose="020F0502020204030204" charset="0"/>
              </a:rPr>
              <a:t>Por qué usar velas? Las velas, como uno de los principales métodos de análisis técnico, son una herramienta eficaz y poderosa para el análisis y la sincronización de los mercados. las velas muestran visualmente de manera muy clara cuál es la psicología del mercado en un momento dado El uso de las velas como un método de análisis técnico o de interpretación se basa en algunas suposiciones. estas suposiciones son las siguientes:1.Lo que está sucediendo en el mercado (por ejemplo, los movimientos de precios) es más importante que lo que lo causó (por ejemplo, noticias, ganancias de empresas)2.Toda la información conocida ya está reflejada en los precios3.Los compradores y vendedores guían los mercados con emociones psicológicas como miedo, codicia y esperanza4.El precio del mercado no es un reflejo exacto de su valor real5.Los movimientos de precios son más importantes que las noticias y la informaciónLos participantes del mercado pueden usar el análisis de velas junto con el análisis fundamental u otros métodos de análisis técnico en sus procesos de toma de decisiones. sin embargo, el mensaje que las velas transmiten sobre lo que está pensando el mercado es más importante y nunca debe pasarse por alto. las velas ofrecen una oportunidad única para identificar cambios de dirección en el mercado de manera temprana</a:t>
            </a:r>
            <a:endParaRPr lang="en-US" altLang="zh-CN">
              <a:latin typeface="Calibri" panose="020F0502020204030204"/>
              <a:ea typeface="Calibri" panose="020F0502020204030204"/>
              <a:cs typeface="Calibri" panose="020F0502020204030204"/>
            </a:endParaRPr>
          </a:p>
        </p:txBody>
      </p:sp>
      <p:graphicFrame>
        <p:nvGraphicFramePr>
          <p:cNvPr id="112" name="table 112"/>
          <p:cNvGraphicFramePr>
            <a:graphicFrameLocks noGrp="1"/>
          </p:cNvGraphicFramePr>
          <p:nvPr>
            <p:custDataLst>
              <p:tags r:id="rId1"/>
            </p:custDataLst>
          </p:nvPr>
        </p:nvGraphicFramePr>
        <p:xfrm>
          <a:off x="39370" y="1049655"/>
          <a:ext cx="7784465" cy="608330"/>
        </p:xfrm>
        <a:graphic>
          <a:graphicData uri="http://schemas.openxmlformats.org/drawingml/2006/table">
            <a:tbl>
              <a:tblPr>
                <a:solidFill>
                  <a:srgbClr val="FFC000"/>
                </a:solidFill>
              </a:tblPr>
              <a:tblGrid>
                <a:gridCol w="7784465"/>
              </a:tblGrid>
              <a:tr h="608330">
                <a:tc>
                  <a:txBody>
                    <a:bodyPr/>
                    <a:lstStyle/>
                    <a:p>
                      <a:pPr algn="l" rtl="0" eaLnBrk="0">
                        <a:lnSpc>
                          <a:spcPct val="87000"/>
                        </a:lnSpc>
                      </a:pPr>
                      <a:endParaRPr sz="1000" dirty="0">
                        <a:latin typeface="Arial" panose="020B0604020202020204"/>
                        <a:ea typeface="Arial" panose="020B0604020202020204"/>
                        <a:cs typeface="Arial" panose="020B0604020202020204"/>
                      </a:endParaRPr>
                    </a:p>
                    <a:p>
                      <a:pPr algn="l" rtl="0" eaLnBrk="0">
                        <a:lnSpc>
                          <a:spcPct val="87000"/>
                        </a:lnSpc>
                      </a:pPr>
                      <a:endParaRPr sz="100" dirty="0">
                        <a:latin typeface="Arial" panose="020B0604020202020204"/>
                        <a:ea typeface="Arial" panose="020B0604020202020204"/>
                        <a:cs typeface="Arial" panose="020B0604020202020204"/>
                      </a:endParaRPr>
                    </a:p>
                    <a:p>
                      <a:pPr marL="125095" algn="l" rtl="0" eaLnBrk="0">
                        <a:lnSpc>
                          <a:spcPct val="87000"/>
                        </a:lnSpc>
                      </a:pPr>
                      <a:r>
                        <a:rPr lang="en-US" altLang="zh-CN" sz="2800" dirty="0">
                          <a:solidFill>
                            <a:schemeClr val="bg1"/>
                          </a:solidFill>
                          <a:latin typeface="Calibri" panose="020F0502020204030204"/>
                          <a:ea typeface="Calibri" panose="020F0502020204030204"/>
                          <a:cs typeface="Calibri" panose="020F0502020204030204"/>
                        </a:rPr>
                        <a:t>Por qu</a:t>
                      </a:r>
                      <a:r>
                        <a:rPr lang="en-US" altLang="en-US" sz="2800" dirty="0">
                          <a:solidFill>
                            <a:schemeClr val="bg1"/>
                          </a:solidFill>
                          <a:latin typeface="Calibri" panose="020F0502020204030204"/>
                          <a:ea typeface="Calibri" panose="020F0502020204030204"/>
                          <a:cs typeface="Calibri" panose="020F0502020204030204"/>
                        </a:rPr>
                        <a:t>é</a:t>
                      </a:r>
                      <a:r>
                        <a:rPr lang="en-US" altLang="zh-CN" sz="2800" dirty="0">
                          <a:solidFill>
                            <a:schemeClr val="bg1"/>
                          </a:solidFill>
                          <a:latin typeface="Calibri" panose="020F0502020204030204"/>
                          <a:ea typeface="Calibri" panose="020F0502020204030204"/>
                          <a:cs typeface="Calibri" panose="020F0502020204030204"/>
                        </a:rPr>
                        <a:t> usar velas?</a:t>
                      </a:r>
                      <a:endParaRPr lang="en-US" altLang="zh-CN" sz="28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114" name="textbox 114"/>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116" name="table 116"/>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118" name="textbox 118"/>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120" name="path 120"/>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122" name="textbox 122"/>
          <p:cNvSpPr/>
          <p:nvPr/>
        </p:nvSpPr>
        <p:spPr>
          <a:xfrm>
            <a:off x="9697888" y="5538344"/>
            <a:ext cx="101600" cy="16637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20" dirty="0">
                <a:solidFill>
                  <a:srgbClr val="898989">
                    <a:alpha val="100000"/>
                  </a:srgbClr>
                </a:solidFill>
                <a:latin typeface="Calibri" panose="020F0502020204030204"/>
                <a:ea typeface="Calibri" panose="020F0502020204030204"/>
                <a:cs typeface="Calibri" panose="020F0502020204030204"/>
              </a:rPr>
              <a:t>7</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2"/>
          <a:stretch>
            <a:fillRect/>
          </a:stretch>
        </p:blipFill>
        <p:spPr>
          <a:xfrm>
            <a:off x="4445" y="0"/>
            <a:ext cx="10220325" cy="981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126"/>
          <p:cNvSpPr/>
          <p:nvPr/>
        </p:nvSpPr>
        <p:spPr>
          <a:xfrm>
            <a:off x="130139" y="1810308"/>
            <a:ext cx="5038725" cy="1694814"/>
          </a:xfrm>
          <a:prstGeom prst="rect">
            <a:avLst/>
          </a:prstGeom>
          <a:noFill/>
          <a:ln w="0" cap="flat">
            <a:noFill/>
            <a:prstDash val="solid"/>
            <a:miter lim="0"/>
          </a:ln>
        </p:spPr>
        <p:txBody>
          <a:bodyPr vert="horz" wrap="square" lIns="0" tIns="0" rIns="0" bIns="0"/>
          <a:lstStyle/>
          <a:p>
            <a:pPr algn="l" rtl="0" eaLnBrk="0">
              <a:lnSpc>
                <a:spcPct val="85000"/>
              </a:lnSpc>
            </a:pPr>
            <a:endParaRPr sz="1200" dirty="0">
              <a:latin typeface="Arial" panose="020B0604020202020204"/>
              <a:ea typeface="Arial" panose="020B0604020202020204"/>
              <a:cs typeface="Arial" panose="020B0604020202020204"/>
            </a:endParaRPr>
          </a:p>
          <a:p>
            <a:pPr marL="12700" algn="l" rtl="0" eaLnBrk="0">
              <a:lnSpc>
                <a:spcPct val="96000"/>
              </a:lnSpc>
            </a:pPr>
            <a:r>
              <a:rPr lang="en-US" altLang="zh-CN" sz="1500" dirty="0">
                <a:solidFill>
                  <a:schemeClr val="tx1"/>
                </a:solidFill>
                <a:latin typeface="Arial" panose="020B0604020202020204" pitchFamily="34" charset="0"/>
                <a:ea typeface="Arial" panose="020B0604020202020204" pitchFamily="34" charset="0"/>
                <a:cs typeface="Arial" panose="020B0604020202020204" pitchFamily="34" charset="0"/>
              </a:rPr>
              <a:t>Existen dos tipos de velas que debemos entender:La primera es una vela verde o con cuerpo vacío, que indica que el mercado está avanzando hacia arriba. como el precio de cierre es más alto que el precio de apertura, la vela verde muestra que el mercado está bajo el control de sentimientos positivos y compradores. cuanto más largo sea el cuerpo de la vela, mayor será el interés de compra</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128" name="textbox 128"/>
          <p:cNvSpPr/>
          <p:nvPr/>
        </p:nvSpPr>
        <p:spPr>
          <a:xfrm>
            <a:off x="98765" y="4227322"/>
            <a:ext cx="5040629" cy="1267460"/>
          </a:xfrm>
          <a:prstGeom prst="rect">
            <a:avLst/>
          </a:prstGeom>
          <a:noFill/>
          <a:ln w="0" cap="flat">
            <a:noFill/>
            <a:prstDash val="solid"/>
            <a:miter lim="0"/>
          </a:ln>
        </p:spPr>
        <p:txBody>
          <a:bodyPr vert="horz" wrap="square" lIns="0" tIns="0" rIns="0" bIns="0"/>
          <a:lstStyle/>
          <a:p>
            <a:pPr algn="l" rtl="0" eaLnBrk="0">
              <a:lnSpc>
                <a:spcPct val="57000"/>
              </a:lnSpc>
            </a:pPr>
            <a:endParaRPr lang="en-US" altLang="zh-CN" sz="1300" dirty="0">
              <a:latin typeface="微软雅黑" panose="020B0503020204020204" charset="-122"/>
              <a:ea typeface="微软雅黑" panose="020B0503020204020204" charset="-122"/>
              <a:cs typeface="微软雅黑" panose="020B0503020204020204" charset="-122"/>
            </a:endParaRPr>
          </a:p>
        </p:txBody>
      </p:sp>
      <p:graphicFrame>
        <p:nvGraphicFramePr>
          <p:cNvPr id="130" name="table 130"/>
          <p:cNvGraphicFramePr>
            <a:graphicFrameLocks noGrp="1"/>
          </p:cNvGraphicFramePr>
          <p:nvPr/>
        </p:nvGraphicFramePr>
        <p:xfrm>
          <a:off x="47142" y="1049578"/>
          <a:ext cx="7776845" cy="610235"/>
        </p:xfrm>
        <a:graphic>
          <a:graphicData uri="http://schemas.openxmlformats.org/drawingml/2006/table">
            <a:tbl>
              <a:tblPr>
                <a:solidFill>
                  <a:srgbClr val="FFC000"/>
                </a:solidFill>
              </a:tblPr>
              <a:tblGrid>
                <a:gridCol w="7776845"/>
              </a:tblGrid>
              <a:tr h="610234">
                <a:tc>
                  <a:txBody>
                    <a:bodyPr/>
                    <a:lstStyle/>
                    <a:p>
                      <a:pPr algn="l" rtl="0" eaLnBrk="0">
                        <a:lnSpc>
                          <a:spcPct val="140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25095" algn="l" rtl="0" eaLnBrk="0">
                        <a:lnSpc>
                          <a:spcPts val="2400"/>
                        </a:lnSpc>
                      </a:pP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Entender las velas</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132" name="textbox 132"/>
          <p:cNvSpPr/>
          <p:nvPr/>
        </p:nvSpPr>
        <p:spPr>
          <a:xfrm>
            <a:off x="596745" y="202057"/>
            <a:ext cx="3533775" cy="580390"/>
          </a:xfrm>
          <a:prstGeom prst="rect">
            <a:avLst/>
          </a:prstGeom>
          <a:noFill/>
          <a:ln w="0" cap="flat">
            <a:noFill/>
            <a:prstDash val="solid"/>
            <a:miter lim="0"/>
          </a:ln>
        </p:spPr>
        <p:txBody>
          <a:bodyPr vert="horz" wrap="square" lIns="0" tIns="0" rIns="0" bIns="0"/>
          <a:lstStyle/>
          <a:p>
            <a:pPr algn="l" rtl="0" eaLnBrk="0">
              <a:lnSpc>
                <a:spcPct val="86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134" name="table 134"/>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136" name="picture 136"/>
          <p:cNvPicPr>
            <a:picLocks noChangeAspect="1"/>
          </p:cNvPicPr>
          <p:nvPr/>
        </p:nvPicPr>
        <p:blipFill>
          <a:blip r:embed="rId1"/>
          <a:stretch>
            <a:fillRect/>
          </a:stretch>
        </p:blipFill>
        <p:spPr>
          <a:xfrm rot="21600000">
            <a:off x="7075550" y="3870579"/>
            <a:ext cx="339470" cy="1907139"/>
          </a:xfrm>
          <a:prstGeom prst="rect">
            <a:avLst/>
          </a:prstGeom>
        </p:spPr>
      </p:pic>
      <p:pic>
        <p:nvPicPr>
          <p:cNvPr id="138" name="picture 138"/>
          <p:cNvPicPr>
            <a:picLocks noChangeAspect="1"/>
          </p:cNvPicPr>
          <p:nvPr/>
        </p:nvPicPr>
        <p:blipFill>
          <a:blip r:embed="rId2"/>
          <a:stretch>
            <a:fillRect/>
          </a:stretch>
        </p:blipFill>
        <p:spPr>
          <a:xfrm rot="21600000">
            <a:off x="7075550" y="1810258"/>
            <a:ext cx="339470" cy="1907012"/>
          </a:xfrm>
          <a:prstGeom prst="rect">
            <a:avLst/>
          </a:prstGeom>
        </p:spPr>
      </p:pic>
      <p:pic>
        <p:nvPicPr>
          <p:cNvPr id="140" name="picture 140"/>
          <p:cNvPicPr>
            <a:picLocks noChangeAspect="1"/>
          </p:cNvPicPr>
          <p:nvPr/>
        </p:nvPicPr>
        <p:blipFill>
          <a:blip r:embed="rId3"/>
          <a:stretch>
            <a:fillRect/>
          </a:stretch>
        </p:blipFill>
        <p:spPr>
          <a:xfrm rot="21600000">
            <a:off x="8192643" y="1810258"/>
            <a:ext cx="330733" cy="1908302"/>
          </a:xfrm>
          <a:prstGeom prst="rect">
            <a:avLst/>
          </a:prstGeom>
        </p:spPr>
      </p:pic>
      <p:pic>
        <p:nvPicPr>
          <p:cNvPr id="142" name="picture 142"/>
          <p:cNvPicPr>
            <a:picLocks noChangeAspect="1"/>
          </p:cNvPicPr>
          <p:nvPr/>
        </p:nvPicPr>
        <p:blipFill>
          <a:blip r:embed="rId4"/>
          <a:stretch>
            <a:fillRect/>
          </a:stretch>
        </p:blipFill>
        <p:spPr>
          <a:xfrm rot="21600000">
            <a:off x="8192261" y="3870565"/>
            <a:ext cx="330733" cy="1907300"/>
          </a:xfrm>
          <a:prstGeom prst="rect">
            <a:avLst/>
          </a:prstGeom>
        </p:spPr>
      </p:pic>
      <p:sp>
        <p:nvSpPr>
          <p:cNvPr id="144" name="textbox 144"/>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sp>
        <p:nvSpPr>
          <p:cNvPr id="146" name="path 14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148" name="path 148"/>
          <p:cNvSpPr/>
          <p:nvPr/>
        </p:nvSpPr>
        <p:spPr>
          <a:xfrm>
            <a:off x="106362" y="3793807"/>
            <a:ext cx="9383712" cy="9525"/>
          </a:xfrm>
          <a:custGeom>
            <a:avLst/>
            <a:gdLst/>
            <a:ahLst/>
            <a:cxnLst/>
            <a:rect l="0" t="0" r="0" b="0"/>
            <a:pathLst>
              <a:path w="14777" h="15">
                <a:moveTo>
                  <a:pt x="0" y="7"/>
                </a:moveTo>
                <a:lnTo>
                  <a:pt x="14777" y="7"/>
                </a:lnTo>
              </a:path>
            </a:pathLst>
          </a:custGeom>
          <a:noFill/>
          <a:ln w="9525" cap="flat">
            <a:solidFill>
              <a:srgbClr val="FFC000"/>
            </a:solidFill>
            <a:prstDash val="solid"/>
            <a:round/>
          </a:ln>
        </p:spPr>
        <p:txBody>
          <a:bodyPr rtlCol="0"/>
          <a:lstStyle/>
          <a:p>
            <a:pPr algn="ctr"/>
            <a:endParaRPr lang="zh-CN" altLang="en-US"/>
          </a:p>
        </p:txBody>
      </p:sp>
      <p:sp>
        <p:nvSpPr>
          <p:cNvPr id="150" name="textbox 150"/>
          <p:cNvSpPr/>
          <p:nvPr/>
        </p:nvSpPr>
        <p:spPr>
          <a:xfrm>
            <a:off x="9696569" y="5536860"/>
            <a:ext cx="102870" cy="167639"/>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algn="r" rtl="0" eaLnBrk="0">
              <a:lnSpc>
                <a:spcPct val="78000"/>
              </a:lnSpc>
            </a:pPr>
            <a:r>
              <a:rPr sz="1200" kern="0" spc="-20" dirty="0">
                <a:solidFill>
                  <a:srgbClr val="898989">
                    <a:alpha val="100000"/>
                  </a:srgbClr>
                </a:solidFill>
                <a:latin typeface="微软雅黑" panose="020B0503020204020204" charset="-122"/>
                <a:ea typeface="微软雅黑" panose="020B0503020204020204" charset="-122"/>
                <a:cs typeface="微软雅黑" panose="020B0503020204020204" charset="-122"/>
              </a:rPr>
              <a:t>8</a:t>
            </a:r>
            <a:endParaRPr sz="12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5"/>
          <a:stretch>
            <a:fillRect/>
          </a:stretch>
        </p:blipFill>
        <p:spPr>
          <a:xfrm>
            <a:off x="4445" y="0"/>
            <a:ext cx="10220325" cy="981075"/>
          </a:xfrm>
          <a:prstGeom prst="rect">
            <a:avLst/>
          </a:prstGeom>
        </p:spPr>
      </p:pic>
      <p:sp>
        <p:nvSpPr>
          <p:cNvPr id="2" name="文本框 1"/>
          <p:cNvSpPr txBox="1"/>
          <p:nvPr/>
        </p:nvSpPr>
        <p:spPr>
          <a:xfrm>
            <a:off x="99060" y="3878580"/>
            <a:ext cx="5100955" cy="1539875"/>
          </a:xfrm>
          <a:prstGeom prst="rect">
            <a:avLst/>
          </a:prstGeom>
        </p:spPr>
        <p:txBody>
          <a:bodyPr>
            <a:noAutofit/>
          </a:bodyPr>
          <a:p>
            <a:r>
              <a:rPr lang="en-US" altLang="zh-CN" sz="1600">
                <a:solidFill>
                  <a:schemeClr val="tx1"/>
                </a:solidFill>
              </a:rPr>
              <a:t>La segunda es una vela roja o llena, que indica que el mercado se está moviendo hacia abajo. esto muestra que ha habido más ventas que compras. como el precio de cierre es más bajo que el precio de apertura, la vela roja indica que el mercado está bajo el control de sentimientos negativos y vendedores. cuanto más largo sea el cuerpo de la vela, mayor será el interés de venta</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54"/>
          <p:cNvSpPr/>
          <p:nvPr/>
        </p:nvSpPr>
        <p:spPr>
          <a:xfrm>
            <a:off x="106341" y="1892428"/>
            <a:ext cx="5074920" cy="3201035"/>
          </a:xfrm>
          <a:prstGeom prst="rect">
            <a:avLst/>
          </a:prstGeom>
          <a:noFill/>
          <a:ln w="0" cap="flat">
            <a:noFill/>
            <a:prstDash val="solid"/>
            <a:miter lim="0"/>
          </a:ln>
        </p:spPr>
        <p:txBody>
          <a:bodyPr vert="horz" wrap="square" lIns="0" tIns="0" rIns="0" bIns="0"/>
          <a:lstStyle/>
          <a:p>
            <a:pPr algn="l" rtl="0" eaLnBrk="0">
              <a:lnSpc>
                <a:spcPct val="88000"/>
              </a:lnSpc>
            </a:pPr>
            <a:r>
              <a:rPr lang="en-US" altLang="zh-CN" sz="1600" dirty="0">
                <a:latin typeface="Calibri" panose="020F0502020204030204"/>
                <a:ea typeface="Calibri" panose="020F0502020204030204"/>
                <a:cs typeface="Calibri" panose="020F0502020204030204"/>
              </a:rPr>
              <a:t>L</a:t>
            </a:r>
            <a:r>
              <a:rPr lang="en-US" altLang="zh-CN" sz="1600" dirty="0">
                <a:solidFill>
                  <a:schemeClr val="tx1"/>
                </a:solidFill>
                <a:latin typeface="Calibri" panose="020F0502020204030204" charset="0"/>
                <a:ea typeface="Calibri" panose="020F0502020204030204" charset="0"/>
                <a:cs typeface="Calibri" panose="020F0502020204030204" charset="0"/>
              </a:rPr>
              <a:t>Las líneas por encima y por debajo del cuerpo de la vela se denominan "sombras" o "mechas"La sombra superior indica el punto más alto que el precio ha alcanzado pero no ha podido mantener. de manera similar, la sombra inferior indica el punto más bajo que el precio ha alcanzado pero no ha podido mantenerExisten más de 60 formaciones de velas que soportan los gráficos de velas, pero no es necesario que aprendas todasEste e-book sirve como una introducción y una guía de referencia que explica las formaciones de los gráficos de velas japonesas en un mercado alcista y cómo utilizarlas. al final, tendrás una visión integral de cómo integrar este tipo de gráficos en tu estrategia de compra y venta</a:t>
            </a:r>
            <a:endParaRPr lang="en-US" altLang="zh-CN">
              <a:latin typeface="Calibri" panose="020F0502020204030204" charset="0"/>
              <a:ea typeface="Calibri" panose="020F0502020204030204" charset="0"/>
              <a:cs typeface="Calibri" panose="020F0502020204030204" charset="0"/>
            </a:endParaRPr>
          </a:p>
        </p:txBody>
      </p:sp>
      <p:graphicFrame>
        <p:nvGraphicFramePr>
          <p:cNvPr id="156" name="table 156"/>
          <p:cNvGraphicFramePr>
            <a:graphicFrameLocks noGrp="1"/>
          </p:cNvGraphicFramePr>
          <p:nvPr/>
        </p:nvGraphicFramePr>
        <p:xfrm>
          <a:off x="56819" y="800879"/>
          <a:ext cx="7759700" cy="610235"/>
        </p:xfrm>
        <a:graphic>
          <a:graphicData uri="http://schemas.openxmlformats.org/drawingml/2006/table">
            <a:tbl>
              <a:tblPr>
                <a:solidFill>
                  <a:srgbClr val="FFC000"/>
                </a:solidFill>
              </a:tblPr>
              <a:tblGrid>
                <a:gridCol w="7759700"/>
              </a:tblGrid>
              <a:tr h="610234">
                <a:tc>
                  <a:txBody>
                    <a:bodyPr/>
                    <a:lstStyle/>
                    <a:p>
                      <a:pPr algn="l" rtl="0" eaLnBrk="0">
                        <a:lnSpc>
                          <a:spcPct val="37000"/>
                        </a:lnSpc>
                      </a:pPr>
                      <a:endParaRPr sz="2800" dirty="0">
                        <a:solidFill>
                          <a:schemeClr val="bg1"/>
                        </a:solidFill>
                        <a:latin typeface="Arial" panose="020B0604020202020204"/>
                        <a:ea typeface="Arial" panose="020B0604020202020204"/>
                        <a:cs typeface="Arial" panose="020B0604020202020204"/>
                      </a:endParaRPr>
                    </a:p>
                    <a:p>
                      <a:pPr algn="l" rtl="0" eaLnBrk="0">
                        <a:lnSpc>
                          <a:spcPct val="37000"/>
                        </a:lnSpc>
                      </a:pPr>
                      <a:endParaRPr sz="2800" dirty="0">
                        <a:solidFill>
                          <a:schemeClr val="bg1"/>
                        </a:solidFill>
                        <a:latin typeface="Arial" panose="020B0604020202020204"/>
                        <a:ea typeface="Arial" panose="020B0604020202020204"/>
                        <a:cs typeface="Arial" panose="020B0604020202020204"/>
                      </a:endParaRPr>
                    </a:p>
                    <a:p>
                      <a:pPr marL="125095" algn="l" rtl="0" eaLnBrk="0">
                        <a:lnSpc>
                          <a:spcPct val="37000"/>
                        </a:lnSpc>
                      </a:pPr>
                      <a:r>
                        <a:rPr lang="en-US" altLang="zh-CN" sz="2800" dirty="0">
                          <a:solidFill>
                            <a:schemeClr val="bg1"/>
                          </a:solidFill>
                          <a:latin typeface="Calibri" panose="020F0502020204030204"/>
                          <a:ea typeface="Calibri" panose="020F0502020204030204"/>
                          <a:cs typeface="Calibri" panose="020F0502020204030204"/>
                        </a:rPr>
                        <a:t> Entender las velas</a:t>
                      </a:r>
                      <a:endParaRPr lang="en-US" altLang="zh-CN" sz="28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sp>
        <p:nvSpPr>
          <p:cNvPr id="158" name="textbox 158"/>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160" name="table 160"/>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162" name="picture 162"/>
          <p:cNvPicPr>
            <a:picLocks noChangeAspect="1"/>
          </p:cNvPicPr>
          <p:nvPr/>
        </p:nvPicPr>
        <p:blipFill>
          <a:blip r:embed="rId1"/>
          <a:stretch>
            <a:fillRect/>
          </a:stretch>
        </p:blipFill>
        <p:spPr>
          <a:xfrm rot="21600000">
            <a:off x="8796250" y="2244090"/>
            <a:ext cx="326690" cy="2281010"/>
          </a:xfrm>
          <a:prstGeom prst="rect">
            <a:avLst/>
          </a:prstGeom>
        </p:spPr>
      </p:pic>
      <p:sp>
        <p:nvSpPr>
          <p:cNvPr id="164" name="textbox 164"/>
          <p:cNvSpPr/>
          <p:nvPr/>
        </p:nvSpPr>
        <p:spPr>
          <a:xfrm>
            <a:off x="9108757" y="2748089"/>
            <a:ext cx="414655" cy="1278255"/>
          </a:xfrm>
          <a:prstGeom prst="rect">
            <a:avLst/>
          </a:prstGeom>
          <a:noFill/>
          <a:ln w="0" cap="flat">
            <a:noFill/>
            <a:prstDash val="solid"/>
            <a:miter lim="0"/>
          </a:ln>
        </p:spPr>
        <p:txBody>
          <a:bodyPr vert="horz" wrap="square" lIns="0" tIns="0" rIns="0" bIns="0"/>
          <a:lstStyle/>
          <a:p>
            <a:pPr algn="l" rtl="0" eaLnBrk="0">
              <a:lnSpc>
                <a:spcPct val="72000"/>
              </a:lnSpc>
            </a:pPr>
            <a:endParaRPr sz="100" dirty="0">
              <a:latin typeface="Arial" panose="020B0604020202020204"/>
              <a:ea typeface="Arial" panose="020B0604020202020204"/>
              <a:cs typeface="Arial" panose="020B0604020202020204"/>
            </a:endParaRPr>
          </a:p>
          <a:p>
            <a:pPr algn="r" rtl="0" eaLnBrk="0">
              <a:lnSpc>
                <a:spcPct val="84000"/>
              </a:lnSpc>
            </a:pPr>
            <a:r>
              <a:rPr sz="9800" kern="0" spc="-230" dirty="0">
                <a:solidFill>
                  <a:srgbClr val="4A7EBB">
                    <a:alpha val="100000"/>
                  </a:srgbClr>
                </a:solidFill>
                <a:latin typeface="Arial" panose="020B0604020202020204"/>
                <a:ea typeface="Arial" panose="020B0604020202020204"/>
                <a:cs typeface="Arial" panose="020B0604020202020204"/>
              </a:rPr>
              <a:t>}</a:t>
            </a:r>
            <a:endParaRPr sz="9800" dirty="0">
              <a:latin typeface="Arial" panose="020B0604020202020204"/>
              <a:ea typeface="Arial" panose="020B0604020202020204"/>
              <a:cs typeface="Arial" panose="020B0604020202020204"/>
            </a:endParaRPr>
          </a:p>
        </p:txBody>
      </p:sp>
      <p:sp>
        <p:nvSpPr>
          <p:cNvPr id="166" name="path 166"/>
          <p:cNvSpPr/>
          <p:nvPr/>
        </p:nvSpPr>
        <p:spPr>
          <a:xfrm>
            <a:off x="6658547" y="2718498"/>
            <a:ext cx="388619" cy="1252727"/>
          </a:xfrm>
          <a:custGeom>
            <a:avLst/>
            <a:gdLst/>
            <a:ahLst/>
            <a:cxnLst/>
            <a:rect l="0" t="0" r="0" b="0"/>
            <a:pathLst>
              <a:path w="611" h="1972">
                <a:moveTo>
                  <a:pt x="22" y="22"/>
                </a:moveTo>
                <a:cubicBezTo>
                  <a:pt x="179" y="22"/>
                  <a:pt x="305" y="43"/>
                  <a:pt x="305" y="69"/>
                </a:cubicBezTo>
                <a:lnTo>
                  <a:pt x="305" y="939"/>
                </a:lnTo>
                <a:cubicBezTo>
                  <a:pt x="305" y="965"/>
                  <a:pt x="432" y="986"/>
                  <a:pt x="589" y="986"/>
                </a:cubicBezTo>
                <a:cubicBezTo>
                  <a:pt x="432" y="986"/>
                  <a:pt x="305" y="1007"/>
                  <a:pt x="305" y="1033"/>
                </a:cubicBezTo>
                <a:lnTo>
                  <a:pt x="305" y="1902"/>
                </a:lnTo>
                <a:cubicBezTo>
                  <a:pt x="305" y="1929"/>
                  <a:pt x="179" y="1950"/>
                  <a:pt x="22" y="1950"/>
                </a:cubicBezTo>
              </a:path>
            </a:pathLst>
          </a:custGeom>
          <a:noFill/>
          <a:ln w="28575" cap="flat">
            <a:solidFill>
              <a:srgbClr val="4A7EBB"/>
            </a:solidFill>
            <a:prstDash val="solid"/>
            <a:round/>
          </a:ln>
        </p:spPr>
        <p:txBody>
          <a:bodyPr rtlCol="0"/>
          <a:lstStyle/>
          <a:p>
            <a:pPr algn="ctr"/>
            <a:endParaRPr lang="zh-CN" altLang="en-US"/>
          </a:p>
        </p:txBody>
      </p:sp>
      <p:pic>
        <p:nvPicPr>
          <p:cNvPr id="168" name="picture 168"/>
          <p:cNvPicPr>
            <a:picLocks noChangeAspect="1"/>
          </p:cNvPicPr>
          <p:nvPr/>
        </p:nvPicPr>
        <p:blipFill>
          <a:blip r:embed="rId2"/>
          <a:stretch>
            <a:fillRect/>
          </a:stretch>
        </p:blipFill>
        <p:spPr>
          <a:xfrm rot="21600000">
            <a:off x="6463145" y="2213610"/>
            <a:ext cx="58189" cy="2280806"/>
          </a:xfrm>
          <a:prstGeom prst="rect">
            <a:avLst/>
          </a:prstGeom>
        </p:spPr>
      </p:pic>
      <p:pic>
        <p:nvPicPr>
          <p:cNvPr id="170" name="picture 170"/>
          <p:cNvPicPr>
            <a:picLocks noChangeAspect="1"/>
          </p:cNvPicPr>
          <p:nvPr/>
        </p:nvPicPr>
        <p:blipFill>
          <a:blip r:embed="rId3"/>
          <a:stretch>
            <a:fillRect/>
          </a:stretch>
        </p:blipFill>
        <p:spPr>
          <a:xfrm rot="21600000">
            <a:off x="6327647" y="2731385"/>
            <a:ext cx="329183" cy="1282075"/>
          </a:xfrm>
          <a:prstGeom prst="rect">
            <a:avLst/>
          </a:prstGeom>
        </p:spPr>
      </p:pic>
      <p:sp>
        <p:nvSpPr>
          <p:cNvPr id="172" name="textbox 172"/>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174" name="textbox 174"/>
          <p:cNvSpPr/>
          <p:nvPr/>
        </p:nvSpPr>
        <p:spPr>
          <a:xfrm>
            <a:off x="6780530" y="2092325"/>
            <a:ext cx="795020" cy="177165"/>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SOMBRA SUPERIOR / MECHA</a:t>
            </a:r>
            <a:endParaRPr lang="en-US" altLang="zh-CN" sz="900" dirty="0">
              <a:latin typeface="Calibri" panose="020F0502020204030204"/>
              <a:ea typeface="Calibri" panose="020F0502020204030204"/>
              <a:cs typeface="Calibri" panose="020F0502020204030204"/>
            </a:endParaRPr>
          </a:p>
        </p:txBody>
      </p:sp>
      <p:sp>
        <p:nvSpPr>
          <p:cNvPr id="176" name="textbox 176"/>
          <p:cNvSpPr/>
          <p:nvPr/>
        </p:nvSpPr>
        <p:spPr>
          <a:xfrm>
            <a:off x="9184855" y="2060935"/>
            <a:ext cx="859789" cy="159385"/>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SOMBRA SUPERIOR / MECHA</a:t>
            </a:r>
            <a:endParaRPr lang="en-US" altLang="zh-CN" sz="900" dirty="0">
              <a:latin typeface="Calibri" panose="020F0502020204030204"/>
              <a:ea typeface="Calibri" panose="020F0502020204030204"/>
              <a:cs typeface="Calibri" panose="020F0502020204030204"/>
            </a:endParaRPr>
          </a:p>
        </p:txBody>
      </p:sp>
      <p:sp>
        <p:nvSpPr>
          <p:cNvPr id="178" name="textbox 178"/>
          <p:cNvSpPr/>
          <p:nvPr/>
        </p:nvSpPr>
        <p:spPr>
          <a:xfrm>
            <a:off x="9196388" y="4374367"/>
            <a:ext cx="854710" cy="159385"/>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SOMBRA INFERIOR / MECHA</a:t>
            </a:r>
            <a:endParaRPr lang="en-US" altLang="zh-CN" sz="900" dirty="0">
              <a:latin typeface="Calibri" panose="020F0502020204030204"/>
              <a:ea typeface="Calibri" panose="020F0502020204030204"/>
              <a:cs typeface="Calibri" panose="020F0502020204030204"/>
            </a:endParaRPr>
          </a:p>
        </p:txBody>
      </p:sp>
      <p:sp>
        <p:nvSpPr>
          <p:cNvPr id="180" name="textbox 180"/>
          <p:cNvSpPr/>
          <p:nvPr/>
        </p:nvSpPr>
        <p:spPr>
          <a:xfrm>
            <a:off x="6591872" y="4362175"/>
            <a:ext cx="854710" cy="159385"/>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SOMBRA INFERIOR / MECHA</a:t>
            </a:r>
            <a:endParaRPr lang="en-US" altLang="zh-CN" sz="900" dirty="0">
              <a:latin typeface="Calibri" panose="020F0502020204030204"/>
              <a:ea typeface="Calibri" panose="020F0502020204030204"/>
              <a:cs typeface="Calibri" panose="020F0502020204030204"/>
            </a:endParaRPr>
          </a:p>
        </p:txBody>
      </p:sp>
      <p:sp>
        <p:nvSpPr>
          <p:cNvPr id="182" name="path 182"/>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pic>
        <p:nvPicPr>
          <p:cNvPr id="184" name="picture 184"/>
          <p:cNvPicPr>
            <a:picLocks noChangeAspect="1"/>
          </p:cNvPicPr>
          <p:nvPr/>
        </p:nvPicPr>
        <p:blipFill>
          <a:blip r:embed="rId4"/>
          <a:stretch>
            <a:fillRect/>
          </a:stretch>
        </p:blipFill>
        <p:spPr>
          <a:xfrm rot="21600000">
            <a:off x="6575425" y="4228211"/>
            <a:ext cx="896619" cy="99821"/>
          </a:xfrm>
          <a:prstGeom prst="rect">
            <a:avLst/>
          </a:prstGeom>
        </p:spPr>
      </p:pic>
      <p:pic>
        <p:nvPicPr>
          <p:cNvPr id="186" name="picture 186"/>
          <p:cNvPicPr>
            <a:picLocks noChangeAspect="1"/>
          </p:cNvPicPr>
          <p:nvPr/>
        </p:nvPicPr>
        <p:blipFill>
          <a:blip r:embed="rId5"/>
          <a:stretch>
            <a:fillRect/>
          </a:stretch>
        </p:blipFill>
        <p:spPr>
          <a:xfrm rot="21600000">
            <a:off x="6575425" y="2283968"/>
            <a:ext cx="896619" cy="99821"/>
          </a:xfrm>
          <a:prstGeom prst="rect">
            <a:avLst/>
          </a:prstGeom>
        </p:spPr>
      </p:pic>
      <p:sp>
        <p:nvSpPr>
          <p:cNvPr id="188" name="textbox 188"/>
          <p:cNvSpPr/>
          <p:nvPr/>
        </p:nvSpPr>
        <p:spPr>
          <a:xfrm>
            <a:off x="8049590" y="4080129"/>
            <a:ext cx="739140" cy="148589"/>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PRECIO DE CIERRE</a:t>
            </a:r>
            <a:endParaRPr lang="en-US" altLang="zh-CN" sz="900" dirty="0">
              <a:latin typeface="Calibri" panose="020F0502020204030204"/>
              <a:ea typeface="Calibri" panose="020F0502020204030204"/>
              <a:cs typeface="Calibri" panose="020F0502020204030204"/>
            </a:endParaRPr>
          </a:p>
        </p:txBody>
      </p:sp>
      <p:sp>
        <p:nvSpPr>
          <p:cNvPr id="190" name="textbox 190"/>
          <p:cNvSpPr/>
          <p:nvPr/>
        </p:nvSpPr>
        <p:spPr>
          <a:xfrm>
            <a:off x="5554980" y="2752725"/>
            <a:ext cx="774700" cy="201930"/>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PRECIO DE CIERRE</a:t>
            </a:r>
            <a:endParaRPr lang="en-US" altLang="zh-CN" sz="900" dirty="0">
              <a:latin typeface="Calibri" panose="020F0502020204030204"/>
              <a:ea typeface="Calibri" panose="020F0502020204030204"/>
              <a:cs typeface="Calibri" panose="020F0502020204030204"/>
            </a:endParaRPr>
          </a:p>
        </p:txBody>
      </p:sp>
      <p:sp>
        <p:nvSpPr>
          <p:cNvPr id="192" name="textbox 192"/>
          <p:cNvSpPr/>
          <p:nvPr/>
        </p:nvSpPr>
        <p:spPr>
          <a:xfrm>
            <a:off x="5579110" y="4025900"/>
            <a:ext cx="593725" cy="160655"/>
          </a:xfrm>
          <a:prstGeom prst="rect">
            <a:avLst/>
          </a:prstGeom>
          <a:noFill/>
          <a:ln w="0" cap="flat">
            <a:noFill/>
            <a:prstDash val="solid"/>
            <a:miter lim="0"/>
          </a:ln>
        </p:spPr>
        <p:txBody>
          <a:bodyPr vert="horz" wrap="square" lIns="0" tIns="0" rIns="0" bIns="0"/>
          <a:lstStyle/>
          <a:p>
            <a:pPr algn="l" rtl="0" eaLnBrk="0">
              <a:lnSpc>
                <a:spcPct val="86000"/>
              </a:lnSpc>
            </a:pPr>
            <a:r>
              <a:rPr lang="en-US" altLang="zh-CN" sz="900" dirty="0">
                <a:latin typeface="Calibri" panose="020F0502020204030204"/>
                <a:ea typeface="Calibri" panose="020F0502020204030204"/>
                <a:cs typeface="Calibri" panose="020F0502020204030204"/>
              </a:rPr>
              <a:t>PRECIO DE APERTURA</a:t>
            </a:r>
            <a:endParaRPr lang="en-US" altLang="zh-CN" sz="900" dirty="0">
              <a:latin typeface="Calibri" panose="020F0502020204030204"/>
              <a:ea typeface="Calibri" panose="020F0502020204030204"/>
              <a:cs typeface="Calibri" panose="020F0502020204030204"/>
            </a:endParaRPr>
          </a:p>
        </p:txBody>
      </p:sp>
      <p:sp>
        <p:nvSpPr>
          <p:cNvPr id="194" name="textbox 194"/>
          <p:cNvSpPr/>
          <p:nvPr/>
        </p:nvSpPr>
        <p:spPr>
          <a:xfrm>
            <a:off x="8013128" y="2822300"/>
            <a:ext cx="628015" cy="154939"/>
          </a:xfrm>
          <a:prstGeom prst="rect">
            <a:avLst/>
          </a:prstGeom>
          <a:noFill/>
          <a:ln w="0" cap="flat">
            <a:noFill/>
            <a:prstDash val="solid"/>
            <a:miter lim="0"/>
          </a:ln>
        </p:spPr>
        <p:txBody>
          <a:bodyPr vert="horz" wrap="square" lIns="0" tIns="0" rIns="0" bIns="0"/>
          <a:lstStyle/>
          <a:p>
            <a:pPr algn="l" rtl="0" eaLnBrk="0">
              <a:lnSpc>
                <a:spcPct val="86000"/>
              </a:lnSpc>
            </a:pPr>
            <a:r>
              <a:rPr lang="en-US" altLang="zh-CN" sz="900" dirty="0">
                <a:latin typeface="Calibri" panose="020F0502020204030204"/>
                <a:ea typeface="Calibri" panose="020F0502020204030204"/>
                <a:cs typeface="Calibri" panose="020F0502020204030204"/>
              </a:rPr>
              <a:t>PRECIO DE APERTURA</a:t>
            </a:r>
            <a:endParaRPr lang="en-US" altLang="zh-CN" sz="900" dirty="0">
              <a:latin typeface="Calibri" panose="020F0502020204030204"/>
              <a:ea typeface="Calibri" panose="020F0502020204030204"/>
              <a:cs typeface="Calibri" panose="020F0502020204030204"/>
            </a:endParaRPr>
          </a:p>
        </p:txBody>
      </p:sp>
      <p:pic>
        <p:nvPicPr>
          <p:cNvPr id="196" name="picture 196"/>
          <p:cNvPicPr>
            <a:picLocks noChangeAspect="1"/>
          </p:cNvPicPr>
          <p:nvPr/>
        </p:nvPicPr>
        <p:blipFill>
          <a:blip r:embed="rId6"/>
          <a:stretch>
            <a:fillRect/>
          </a:stretch>
        </p:blipFill>
        <p:spPr>
          <a:xfrm rot="21600000">
            <a:off x="9127235" y="4258691"/>
            <a:ext cx="711072" cy="99822"/>
          </a:xfrm>
          <a:prstGeom prst="rect">
            <a:avLst/>
          </a:prstGeom>
        </p:spPr>
      </p:pic>
      <p:pic>
        <p:nvPicPr>
          <p:cNvPr id="198" name="picture 198"/>
          <p:cNvPicPr>
            <a:picLocks noChangeAspect="1"/>
          </p:cNvPicPr>
          <p:nvPr/>
        </p:nvPicPr>
        <p:blipFill>
          <a:blip r:embed="rId7"/>
          <a:stretch>
            <a:fillRect/>
          </a:stretch>
        </p:blipFill>
        <p:spPr>
          <a:xfrm rot="21600000">
            <a:off x="9135744" y="2314575"/>
            <a:ext cx="711072" cy="99694"/>
          </a:xfrm>
          <a:prstGeom prst="rect">
            <a:avLst/>
          </a:prstGeom>
        </p:spPr>
      </p:pic>
      <p:pic>
        <p:nvPicPr>
          <p:cNvPr id="200" name="picture 200"/>
          <p:cNvPicPr>
            <a:picLocks noChangeAspect="1"/>
          </p:cNvPicPr>
          <p:nvPr/>
        </p:nvPicPr>
        <p:blipFill>
          <a:blip r:embed="rId8"/>
          <a:stretch>
            <a:fillRect/>
          </a:stretch>
        </p:blipFill>
        <p:spPr>
          <a:xfrm rot="21600000">
            <a:off x="5643625" y="2699258"/>
            <a:ext cx="634238" cy="99822"/>
          </a:xfrm>
          <a:prstGeom prst="rect">
            <a:avLst/>
          </a:prstGeom>
        </p:spPr>
      </p:pic>
      <p:pic>
        <p:nvPicPr>
          <p:cNvPr id="202" name="picture 202"/>
          <p:cNvPicPr>
            <a:picLocks noChangeAspect="1"/>
          </p:cNvPicPr>
          <p:nvPr/>
        </p:nvPicPr>
        <p:blipFill>
          <a:blip r:embed="rId9"/>
          <a:stretch>
            <a:fillRect/>
          </a:stretch>
        </p:blipFill>
        <p:spPr>
          <a:xfrm rot="21600000">
            <a:off x="8111235" y="2729738"/>
            <a:ext cx="634110" cy="99822"/>
          </a:xfrm>
          <a:prstGeom prst="rect">
            <a:avLst/>
          </a:prstGeom>
        </p:spPr>
      </p:pic>
      <p:pic>
        <p:nvPicPr>
          <p:cNvPr id="204" name="picture 204"/>
          <p:cNvPicPr>
            <a:picLocks noChangeAspect="1"/>
          </p:cNvPicPr>
          <p:nvPr/>
        </p:nvPicPr>
        <p:blipFill>
          <a:blip r:embed="rId10"/>
          <a:stretch>
            <a:fillRect/>
          </a:stretch>
        </p:blipFill>
        <p:spPr>
          <a:xfrm rot="21600000">
            <a:off x="8047227" y="3930396"/>
            <a:ext cx="634111" cy="99822"/>
          </a:xfrm>
          <a:prstGeom prst="rect">
            <a:avLst/>
          </a:prstGeom>
        </p:spPr>
      </p:pic>
      <p:pic>
        <p:nvPicPr>
          <p:cNvPr id="206" name="picture 206"/>
          <p:cNvPicPr>
            <a:picLocks noChangeAspect="1"/>
          </p:cNvPicPr>
          <p:nvPr/>
        </p:nvPicPr>
        <p:blipFill>
          <a:blip r:embed="rId11"/>
          <a:stretch>
            <a:fillRect/>
          </a:stretch>
        </p:blipFill>
        <p:spPr>
          <a:xfrm rot="21600000">
            <a:off x="5579744" y="3899916"/>
            <a:ext cx="634111" cy="99822"/>
          </a:xfrm>
          <a:prstGeom prst="rect">
            <a:avLst/>
          </a:prstGeom>
        </p:spPr>
      </p:pic>
      <p:sp>
        <p:nvSpPr>
          <p:cNvPr id="208" name="textbox 208"/>
          <p:cNvSpPr/>
          <p:nvPr/>
        </p:nvSpPr>
        <p:spPr>
          <a:xfrm>
            <a:off x="7093585" y="3277870"/>
            <a:ext cx="481330" cy="146050"/>
          </a:xfrm>
          <a:prstGeom prst="rect">
            <a:avLst/>
          </a:prstGeom>
          <a:noFill/>
          <a:ln w="0" cap="flat">
            <a:noFill/>
            <a:prstDash val="solid"/>
            <a:miter lim="0"/>
          </a:ln>
        </p:spPr>
        <p:txBody>
          <a:bodyPr vert="horz" wrap="square" lIns="0" tIns="0" rIns="0" bIns="0"/>
          <a:lstStyle/>
          <a:p>
            <a:pPr algn="l" rtl="0" eaLnBrk="0">
              <a:lnSpc>
                <a:spcPct val="82000"/>
              </a:lnSpc>
            </a:pPr>
            <a:r>
              <a:rPr lang="en-US" altLang="zh-CN" sz="900" dirty="0">
                <a:latin typeface="Calibri" panose="020F0502020204030204"/>
                <a:ea typeface="Calibri" panose="020F0502020204030204"/>
                <a:cs typeface="Calibri" panose="020F0502020204030204"/>
              </a:rPr>
              <a:t>CUERPO</a:t>
            </a:r>
            <a:endParaRPr lang="en-US" altLang="zh-CN" sz="900" dirty="0">
              <a:latin typeface="Calibri" panose="020F0502020204030204"/>
              <a:ea typeface="Calibri" panose="020F0502020204030204"/>
              <a:cs typeface="Calibri" panose="020F0502020204030204"/>
            </a:endParaRPr>
          </a:p>
        </p:txBody>
      </p:sp>
      <p:sp>
        <p:nvSpPr>
          <p:cNvPr id="210" name="textbox 210"/>
          <p:cNvSpPr/>
          <p:nvPr/>
        </p:nvSpPr>
        <p:spPr>
          <a:xfrm>
            <a:off x="9569450" y="3334385"/>
            <a:ext cx="474980" cy="120015"/>
          </a:xfrm>
          <a:prstGeom prst="rect">
            <a:avLst/>
          </a:prstGeom>
          <a:noFill/>
          <a:ln w="0" cap="flat">
            <a:noFill/>
            <a:prstDash val="solid"/>
            <a:miter lim="0"/>
          </a:ln>
        </p:spPr>
        <p:txBody>
          <a:bodyPr vert="horz" wrap="square" lIns="0" tIns="0" rIns="0" bIns="0"/>
          <a:lstStyle/>
          <a:p>
            <a:pPr algn="l" rtl="0" eaLnBrk="0">
              <a:lnSpc>
                <a:spcPct val="80000"/>
              </a:lnSpc>
            </a:pPr>
            <a:r>
              <a:rPr lang="en-US" altLang="zh-CN" sz="900" dirty="0">
                <a:latin typeface="Calibri" panose="020F0502020204030204"/>
                <a:ea typeface="Calibri" panose="020F0502020204030204"/>
                <a:cs typeface="Calibri" panose="020F0502020204030204"/>
              </a:rPr>
              <a:t>CUERPO</a:t>
            </a:r>
            <a:endParaRPr lang="en-US" altLang="zh-CN" sz="900" dirty="0">
              <a:latin typeface="Calibri" panose="020F0502020204030204"/>
              <a:ea typeface="Calibri" panose="020F0502020204030204"/>
              <a:cs typeface="Calibri" panose="020F0502020204030204"/>
            </a:endParaRPr>
          </a:p>
        </p:txBody>
      </p:sp>
      <p:sp>
        <p:nvSpPr>
          <p:cNvPr id="212" name="path 212"/>
          <p:cNvSpPr/>
          <p:nvPr/>
        </p:nvSpPr>
        <p:spPr>
          <a:xfrm>
            <a:off x="7807007" y="1892427"/>
            <a:ext cx="9525" cy="2772283"/>
          </a:xfrm>
          <a:custGeom>
            <a:avLst/>
            <a:gdLst/>
            <a:ahLst/>
            <a:cxnLst/>
            <a:rect l="0" t="0" r="0" b="0"/>
            <a:pathLst>
              <a:path w="15" h="4365">
                <a:moveTo>
                  <a:pt x="7" y="0"/>
                </a:moveTo>
                <a:lnTo>
                  <a:pt x="7" y="4365"/>
                </a:lnTo>
              </a:path>
            </a:pathLst>
          </a:custGeom>
          <a:noFill/>
          <a:ln w="9525" cap="flat">
            <a:solidFill>
              <a:srgbClr val="FFC000"/>
            </a:solidFill>
            <a:prstDash val="solid"/>
            <a:round/>
          </a:ln>
        </p:spPr>
        <p:txBody>
          <a:bodyPr rtlCol="0"/>
          <a:lstStyle/>
          <a:p>
            <a:pPr algn="ctr"/>
            <a:endParaRPr lang="zh-CN" altLang="en-US"/>
          </a:p>
        </p:txBody>
      </p:sp>
      <p:sp>
        <p:nvSpPr>
          <p:cNvPr id="214" name="textbox 214"/>
          <p:cNvSpPr/>
          <p:nvPr/>
        </p:nvSpPr>
        <p:spPr>
          <a:xfrm>
            <a:off x="9696569" y="5536860"/>
            <a:ext cx="102870" cy="16763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8000"/>
              </a:lnSpc>
            </a:pPr>
            <a:r>
              <a:rPr sz="1200" kern="0" spc="-20" dirty="0">
                <a:solidFill>
                  <a:srgbClr val="898989">
                    <a:alpha val="100000"/>
                  </a:srgbClr>
                </a:solidFill>
                <a:latin typeface="Calibri" panose="020F0502020204030204"/>
                <a:ea typeface="Calibri" panose="020F0502020204030204"/>
                <a:cs typeface="Calibri" panose="020F0502020204030204"/>
              </a:rPr>
              <a:t>9</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12"/>
          <a:stretch>
            <a:fillRect/>
          </a:stretch>
        </p:blipFill>
        <p:spPr>
          <a:xfrm>
            <a:off x="4445" y="0"/>
            <a:ext cx="10220325" cy="981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box 218"/>
          <p:cNvSpPr/>
          <p:nvPr/>
        </p:nvSpPr>
        <p:spPr>
          <a:xfrm>
            <a:off x="22421" y="1689698"/>
            <a:ext cx="5039995" cy="354203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l" rtl="0" eaLnBrk="0">
              <a:lnSpc>
                <a:spcPct val="137000"/>
              </a:lnSpc>
            </a:pPr>
            <a:r>
              <a:rPr lang="en-US" altLang="zh-CN" sz="2000" b="1" i="1" dirty="0">
                <a:latin typeface="Arial" panose="020B0604020202020204"/>
                <a:ea typeface="Arial" panose="020B0604020202020204"/>
                <a:cs typeface="Arial" panose="020B0604020202020204" pitchFamily="34" charset="0"/>
              </a:rPr>
              <a:t>C</a:t>
            </a:r>
            <a:r>
              <a:rPr lang="en-US" altLang="zh-CN" sz="2000" b="1" i="1" dirty="0">
                <a:latin typeface="Arial" panose="020B0604020202020204"/>
                <a:ea typeface="Arial" panose="020B0604020202020204"/>
                <a:cs typeface="Arial" panose="020B0604020202020204"/>
              </a:rPr>
              <a:t>uerpo verde largo </a:t>
            </a:r>
            <a:endParaRPr lang="en-US" altLang="zh-CN" sz="2000" b="1" i="1" dirty="0">
              <a:latin typeface="Arial" panose="020B0604020202020204"/>
              <a:ea typeface="Arial" panose="020B0604020202020204"/>
              <a:cs typeface="Arial" panose="020B0604020202020204"/>
            </a:endParaRPr>
          </a:p>
          <a:p>
            <a:pPr algn="l" rtl="0" eaLnBrk="0">
              <a:lnSpc>
                <a:spcPct val="137000"/>
              </a:lnSpc>
            </a:pPr>
            <a:endParaRPr b="1" i="1" dirty="0">
              <a:latin typeface="Arial" panose="020B0604020202020204"/>
              <a:ea typeface="Arial" panose="020B0604020202020204"/>
              <a:cs typeface="Arial" panose="020B0604020202020204"/>
            </a:endParaRPr>
          </a:p>
          <a:p>
            <a:pPr marL="12700" algn="l" rtl="0" eaLnBrk="0">
              <a:lnSpc>
                <a:spcPct val="77000"/>
              </a:lnSpc>
              <a:spcBef>
                <a:spcPts val="395"/>
              </a:spcBef>
            </a:pPr>
            <a:r>
              <a:rPr lang="en-US" altLang="zh-CN" sz="2000" b="1"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Significado</a:t>
            </a:r>
            <a:br>
              <a:rPr lang="en-US" altLang="zh-CN" sz="16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br>
            <a:br>
              <a:rPr lang="en-US" altLang="zh-CN" sz="16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br>
            <a:r>
              <a:rPr lang="en-US" altLang="zh-CN" sz="1600" kern="0" dirty="0">
                <a:solidFill>
                  <a:srgbClr val="000000">
                    <a:alpha val="100000"/>
                  </a:srgbClr>
                </a:solidFill>
                <a:latin typeface="Calibri" panose="020F0502020204030204" charset="0"/>
                <a:ea typeface="Calibri" panose="020F0502020204030204" charset="0"/>
                <a:cs typeface="Calibri" panose="020F0502020204030204" charset="0"/>
              </a:rPr>
              <a:t>Es una vela que indica que ha habido una presión compradora fuerte durante el día. esta vela muestra que el precio ha bajado desde la apertura pero ha subido hasta el cierre, lo que refleja un fuerte interés por parte de los compradores en el mercado</a:t>
            </a:r>
            <a:br>
              <a:rPr lang="en-US" altLang="zh-CN" sz="1600" b="1" kern="0" dirty="0">
                <a:solidFill>
                  <a:srgbClr val="000000">
                    <a:alpha val="100000"/>
                  </a:srgbClr>
                </a:solidFill>
                <a:latin typeface="Calibri" panose="020F0502020204030204" charset="0"/>
                <a:ea typeface="Calibri" panose="020F0502020204030204" charset="0"/>
                <a:cs typeface="Calibri" panose="020F0502020204030204" charset="0"/>
              </a:rPr>
            </a:br>
            <a:br>
              <a:rPr lang="en-US" altLang="zh-CN" sz="1600" b="1" kern="0" spc="0" dirty="0">
                <a:solidFill>
                  <a:srgbClr val="000000">
                    <a:alpha val="100000"/>
                  </a:srgbClr>
                </a:solidFill>
                <a:latin typeface="Calibri" panose="020F0502020204030204"/>
                <a:ea typeface="Calibri" panose="020F0502020204030204"/>
                <a:cs typeface="Calibri" panose="020F0502020204030204"/>
              </a:rPr>
            </a:br>
            <a:r>
              <a:rPr lang="en-US" altLang="zh-CN" sz="2000" b="1" kern="0" spc="0" dirty="0">
                <a:solidFill>
                  <a:srgbClr val="000000">
                    <a:alpha val="100000"/>
                  </a:srgbClr>
                </a:solidFill>
                <a:latin typeface="Calibri" panose="020F0502020204030204"/>
                <a:ea typeface="Calibri" panose="020F0502020204030204"/>
                <a:cs typeface="Calibri" panose="020F0502020204030204"/>
              </a:rPr>
              <a:t>C</a:t>
            </a:r>
            <a:r>
              <a:rPr lang="en-US" altLang="en-US" sz="2000" b="1"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ó</a:t>
            </a:r>
            <a:r>
              <a:rPr lang="en-US" altLang="zh-CN" sz="2000" b="1"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mo reconocerla</a:t>
            </a:r>
            <a:br>
              <a:rPr lang="en-US" altLang="zh-CN" sz="16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br>
            <a:br>
              <a:rPr lang="en-US" altLang="zh-CN" sz="16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br>
            <a:r>
              <a:rPr lang="en-US" altLang="zh-CN" sz="1600" kern="0" dirty="0">
                <a:solidFill>
                  <a:srgbClr val="000000">
                    <a:alpha val="100000"/>
                  </a:srgbClr>
                </a:solidFill>
                <a:latin typeface="Calibri" panose="020F0502020204030204" charset="0"/>
                <a:ea typeface="Calibri" panose="020F0502020204030204" charset="0"/>
                <a:cs typeface="Calibri" panose="020F0502020204030204" charset="0"/>
              </a:rPr>
              <a:t>El cuerpo de la vela es verde y largo.</a:t>
            </a:r>
            <a:endParaRPr lang="en-US" altLang="zh-CN" sz="1600" kern="0" dirty="0">
              <a:solidFill>
                <a:srgbClr val="000000">
                  <a:alpha val="100000"/>
                </a:srgbClr>
              </a:solidFill>
              <a:latin typeface="Calibri" panose="020F0502020204030204" charset="0"/>
              <a:ea typeface="Calibri" panose="020F0502020204030204" charset="0"/>
              <a:cs typeface="Calibri" panose="020F0502020204030204" charset="0"/>
            </a:endParaRPr>
          </a:p>
          <a:p>
            <a:pPr marL="12700" algn="l" rtl="0" eaLnBrk="0">
              <a:lnSpc>
                <a:spcPct val="77000"/>
              </a:lnSpc>
              <a:spcBef>
                <a:spcPts val="395"/>
              </a:spcBef>
            </a:pPr>
            <a:r>
              <a:rPr lang="en-US" altLang="zh-CN" sz="1600" kern="0" dirty="0">
                <a:solidFill>
                  <a:srgbClr val="000000">
                    <a:alpha val="100000"/>
                  </a:srgbClr>
                </a:solidFill>
                <a:latin typeface="Calibri" panose="020F0502020204030204" charset="0"/>
                <a:ea typeface="Calibri" panose="020F0502020204030204" charset="0"/>
                <a:cs typeface="Calibri" panose="020F0502020204030204" charset="0"/>
              </a:rPr>
              <a:t>El cuerpo de la vela verde debe ser más largo que las otras velas en el gráfico de precios. la longitud de las sombras es insignificante</a:t>
            </a:r>
            <a:r>
              <a:rPr lang="en-US" altLang="zh-CN" sz="1600" b="1" kern="0" dirty="0">
                <a:solidFill>
                  <a:srgbClr val="000000">
                    <a:alpha val="100000"/>
                  </a:srgbClr>
                </a:solidFill>
                <a:latin typeface="Calibri" panose="020F0502020204030204" charset="0"/>
                <a:ea typeface="Calibri" panose="020F0502020204030204" charset="0"/>
                <a:cs typeface="Calibri" panose="020F0502020204030204" charset="0"/>
              </a:rPr>
              <a:t> </a:t>
            </a:r>
            <a:br>
              <a:rPr lang="en-US" altLang="zh-CN" sz="1600" b="1" kern="0" spc="0" dirty="0">
                <a:solidFill>
                  <a:srgbClr val="000000">
                    <a:alpha val="100000"/>
                  </a:srgbClr>
                </a:solidFill>
                <a:latin typeface="Calibri" panose="020F0502020204030204"/>
                <a:ea typeface="Calibri" panose="020F0502020204030204"/>
                <a:cs typeface="Calibri" panose="020F0502020204030204"/>
              </a:rPr>
            </a:br>
            <a:r>
              <a:rPr lang="en-US" altLang="zh-CN" sz="2000" b="1" kern="0" spc="0" dirty="0">
                <a:solidFill>
                  <a:srgbClr val="000000">
                    <a:alpha val="100000"/>
                  </a:srgbClr>
                </a:solidFill>
                <a:latin typeface="Calibri" panose="020F0502020204030204"/>
                <a:ea typeface="Calibri" panose="020F0502020204030204"/>
                <a:cs typeface="Calibri" panose="020F0502020204030204"/>
              </a:rPr>
              <a:t>P</a:t>
            </a:r>
            <a:r>
              <a:rPr lang="en-US" altLang="zh-CN" sz="2000" b="1" dirty="0">
                <a:latin typeface="Calibri" panose="020F0502020204030204"/>
                <a:ea typeface="Calibri" panose="020F0502020204030204"/>
                <a:cs typeface="Calibri" panose="020F0502020204030204"/>
              </a:rPr>
              <a:t>sicolog</a:t>
            </a:r>
            <a:r>
              <a:rPr lang="en-US" altLang="en-US" sz="2000" b="1" dirty="0">
                <a:latin typeface="Calibri" panose="020F0502020204030204"/>
                <a:ea typeface="Calibri" panose="020F0502020204030204"/>
                <a:cs typeface="Calibri" panose="020F0502020204030204"/>
              </a:rPr>
              <a:t>í</a:t>
            </a:r>
            <a:r>
              <a:rPr lang="en-US" altLang="zh-CN" sz="2000" b="1" dirty="0">
                <a:latin typeface="Calibri" panose="020F0502020204030204"/>
                <a:ea typeface="Calibri" panose="020F0502020204030204"/>
                <a:cs typeface="Calibri" panose="020F0502020204030204"/>
              </a:rPr>
              <a:t>a</a:t>
            </a:r>
            <a:endParaRPr lang="en-US" altLang="zh-CN" sz="2000" b="1" dirty="0">
              <a:latin typeface="Calibri" panose="020F0502020204030204"/>
              <a:ea typeface="Calibri" panose="020F0502020204030204"/>
              <a:cs typeface="Calibri" panose="020F0502020204030204"/>
            </a:endParaRPr>
          </a:p>
          <a:p>
            <a:pPr marL="12700" algn="l" rtl="0" eaLnBrk="0">
              <a:lnSpc>
                <a:spcPct val="77000"/>
              </a:lnSpc>
              <a:spcBef>
                <a:spcPts val="395"/>
              </a:spcBef>
              <a:buClrTx/>
              <a:buSzTx/>
              <a:buFontTx/>
            </a:pPr>
            <a:r>
              <a:rPr lang="en-US" altLang="zh-CN" sz="1600" kern="0" dirty="0">
                <a:solidFill>
                  <a:srgbClr val="000000">
                    <a:alpha val="100000"/>
                  </a:srgbClr>
                </a:solidFill>
                <a:latin typeface="Calibri" panose="020F0502020204030204"/>
                <a:ea typeface="Calibri" panose="020F0502020204030204"/>
                <a:cs typeface="Calibri" panose="020F0502020204030204"/>
              </a:rPr>
              <a:t>Esta vela generalmente indica un impulso alcista</a:t>
            </a:r>
            <a:endParaRPr lang="en-US" altLang="zh-CN" sz="1600" b="1" kern="0" dirty="0">
              <a:solidFill>
                <a:srgbClr val="000000">
                  <a:alpha val="100000"/>
                </a:srgbClr>
              </a:solidFill>
              <a:latin typeface="Calibri" panose="020F0502020204030204"/>
              <a:ea typeface="Calibri" panose="020F0502020204030204"/>
              <a:cs typeface="Calibri" panose="020F0502020204030204"/>
            </a:endParaRPr>
          </a:p>
        </p:txBody>
      </p:sp>
      <p:grpSp>
        <p:nvGrpSpPr>
          <p:cNvPr id="2" name="group 2"/>
          <p:cNvGrpSpPr/>
          <p:nvPr/>
        </p:nvGrpSpPr>
        <p:grpSpPr>
          <a:xfrm rot="21600000">
            <a:off x="6461201" y="1810325"/>
            <a:ext cx="3740150" cy="2634614"/>
            <a:chOff x="-24130" y="-12700"/>
            <a:chExt cx="3740150" cy="2634614"/>
          </a:xfrm>
        </p:grpSpPr>
        <p:pic>
          <p:nvPicPr>
            <p:cNvPr id="220" name="picture 220"/>
            <p:cNvPicPr>
              <a:picLocks noChangeAspect="1"/>
            </p:cNvPicPr>
            <p:nvPr/>
          </p:nvPicPr>
          <p:blipFill>
            <a:blip r:embed="rId1"/>
            <a:stretch>
              <a:fillRect/>
            </a:stretch>
          </p:blipFill>
          <p:spPr>
            <a:xfrm rot="21600000">
              <a:off x="-24130" y="6985"/>
              <a:ext cx="3703238" cy="2565560"/>
            </a:xfrm>
            <a:prstGeom prst="rect">
              <a:avLst/>
            </a:prstGeom>
          </p:spPr>
        </p:pic>
        <p:sp>
          <p:nvSpPr>
            <p:cNvPr id="222" name="textbox 222"/>
            <p:cNvSpPr/>
            <p:nvPr/>
          </p:nvSpPr>
          <p:spPr>
            <a:xfrm>
              <a:off x="-12700" y="-12700"/>
              <a:ext cx="3728720" cy="2634614"/>
            </a:xfrm>
            <a:prstGeom prst="rect">
              <a:avLst/>
            </a:prstGeom>
            <a:noFill/>
            <a:ln w="0" cap="flat">
              <a:noFill/>
              <a:prstDash val="solid"/>
              <a:miter lim="0"/>
            </a:ln>
          </p:spPr>
          <p:txBody>
            <a:bodyPr vert="horz" wrap="square" lIns="0" tIns="0" rIns="0" bIns="0">
              <a:scene3d>
                <a:camera prst="orthographicFront"/>
                <a:lightRig rig="threePt" dir="t"/>
              </a:scene3d>
            </a:bodyPr>
            <a:lstStyle/>
            <a:p>
              <a:pPr algn="l" rtl="0" eaLnBrk="0">
                <a:lnSpc>
                  <a:spcPct val="113000"/>
                </a:lnSpc>
              </a:pPr>
              <a:endParaRPr sz="1500" dirty="0">
                <a:latin typeface="Arial" panose="020B0604020202020204"/>
                <a:ea typeface="Arial" panose="020B0604020202020204"/>
                <a:cs typeface="Arial" panose="020B0604020202020204"/>
              </a:endParaRPr>
            </a:p>
            <a:p>
              <a:pPr algn="l" rtl="0" eaLnBrk="0">
                <a:lnSpc>
                  <a:spcPct val="113000"/>
                </a:lnSpc>
              </a:pPr>
              <a:r>
                <a:rPr sz="15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Cuerpo: Verde y largo</a:t>
              </a:r>
              <a:endParaRPr sz="15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algn="l" rtl="0" eaLnBrk="0">
                <a:lnSpc>
                  <a:spcPct val="113000"/>
                </a:lnSpc>
              </a:pP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algn="l" rtl="0" eaLnBrk="0">
                <a:lnSpc>
                  <a:spcPct val="113000"/>
                </a:lnSpc>
              </a:pPr>
              <a:r>
                <a:rPr sz="15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Sombra superior: Corta o nula</a:t>
              </a:r>
              <a:endParaRPr sz="15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algn="l" rtl="0" eaLnBrk="0">
                <a:lnSpc>
                  <a:spcPct val="113000"/>
                </a:lnSpc>
              </a:pP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algn="l" rtl="0" eaLnBrk="0">
                <a:lnSpc>
                  <a:spcPct val="113000"/>
                </a:lnSpc>
              </a:pP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algn="l" rtl="0" eaLnBrk="0">
                <a:lnSpc>
                  <a:spcPct val="113000"/>
                </a:lnSpc>
              </a:pPr>
              <a:r>
                <a:rPr sz="15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Sombra inferior: Corta o nula</a:t>
              </a: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algn="l" rtl="0" eaLnBrk="0">
                <a:lnSpc>
                  <a:spcPct val="113000"/>
                </a:lnSpc>
              </a:pP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algn="l" rtl="0" eaLnBrk="0">
                <a:lnSpc>
                  <a:spcPct val="113000"/>
                </a:lnSpc>
              </a:pPr>
              <a:endParaRPr sz="1500" b="1" dirty="0">
                <a:solidFill>
                  <a:schemeClr val="bg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endParaRPr>
            </a:p>
            <a:p>
              <a:pPr marL="115570" algn="l" rtl="0" eaLnBrk="0">
                <a:lnSpc>
                  <a:spcPct val="43000"/>
                </a:lnSpc>
                <a:spcBef>
                  <a:spcPts val="0"/>
                </a:spcBef>
              </a:pPr>
              <a:r>
                <a:rPr lang="en-US" altLang="zh-CN" sz="1500" b="1" dirty="0">
                  <a:solidFill>
                    <a:schemeClr val="bg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rPr>
                <a:t>Tendencia: Alta</a:t>
              </a:r>
              <a:endParaRPr lang="en-US" altLang="zh-CN">
                <a:latin typeface="Calibri" panose="020F0502020204030204"/>
                <a:ea typeface="Calibri" panose="020F0502020204030204"/>
                <a:cs typeface="Calibri" panose="020F0502020204030204"/>
              </a:endParaRPr>
            </a:p>
          </p:txBody>
        </p:sp>
      </p:grpSp>
      <p:graphicFrame>
        <p:nvGraphicFramePr>
          <p:cNvPr id="224" name="table 224"/>
          <p:cNvGraphicFramePr>
            <a:graphicFrameLocks noGrp="1"/>
          </p:cNvGraphicFramePr>
          <p:nvPr/>
        </p:nvGraphicFramePr>
        <p:xfrm>
          <a:off x="22377" y="1049578"/>
          <a:ext cx="7801610" cy="610235"/>
        </p:xfrm>
        <a:graphic>
          <a:graphicData uri="http://schemas.openxmlformats.org/drawingml/2006/table">
            <a:tbl>
              <a:tblPr>
                <a:solidFill>
                  <a:srgbClr val="FFC000"/>
                </a:solidFill>
              </a:tblPr>
              <a:tblGrid>
                <a:gridCol w="7801610"/>
              </a:tblGrid>
              <a:tr h="610234">
                <a:tc>
                  <a:txBody>
                    <a:bodyPr/>
                    <a:lstStyle/>
                    <a:p>
                      <a:pPr algn="l" rtl="0" eaLnBrk="0">
                        <a:lnSpc>
                          <a:spcPct val="175000"/>
                        </a:lnSpc>
                      </a:pPr>
                      <a:r>
                        <a:rPr lang="en-US" altLang="zh-CN" sz="1800" dirty="0">
                          <a:solidFill>
                            <a:schemeClr val="bg1"/>
                          </a:solidFill>
                          <a:latin typeface="微软雅黑" panose="020B0503020204020204" charset="-122"/>
                          <a:ea typeface="微软雅黑" panose="020B0503020204020204" charset="-122"/>
                          <a:cs typeface="微软雅黑" panose="020B0503020204020204" charset="-122"/>
                        </a:rPr>
                        <a:t> </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Formaciones de velas alcistas</a:t>
                      </a:r>
                      <a:endParaRPr lang="en-US" altLang="zh-CN" sz="2800">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4" name="group 4"/>
          <p:cNvGrpSpPr/>
          <p:nvPr/>
        </p:nvGrpSpPr>
        <p:grpSpPr>
          <a:xfrm rot="21600000">
            <a:off x="6485428" y="4578516"/>
            <a:ext cx="3696320" cy="668457"/>
            <a:chOff x="0" y="0"/>
            <a:chExt cx="3696320" cy="668457"/>
          </a:xfrm>
        </p:grpSpPr>
        <p:pic>
          <p:nvPicPr>
            <p:cNvPr id="226" name="picture 226"/>
            <p:cNvPicPr>
              <a:picLocks noChangeAspect="1"/>
            </p:cNvPicPr>
            <p:nvPr/>
          </p:nvPicPr>
          <p:blipFill>
            <a:blip r:embed="rId2"/>
            <a:stretch>
              <a:fillRect/>
            </a:stretch>
          </p:blipFill>
          <p:spPr>
            <a:xfrm rot="21600000">
              <a:off x="0" y="0"/>
              <a:ext cx="3696320" cy="668457"/>
            </a:xfrm>
            <a:prstGeom prst="rect">
              <a:avLst/>
            </a:prstGeom>
          </p:spPr>
        </p:pic>
        <p:sp>
          <p:nvSpPr>
            <p:cNvPr id="228" name="textbox 228"/>
            <p:cNvSpPr/>
            <p:nvPr/>
          </p:nvSpPr>
          <p:spPr>
            <a:xfrm>
              <a:off x="-12700" y="-12700"/>
              <a:ext cx="3721734" cy="706119"/>
            </a:xfrm>
            <a:prstGeom prst="rect">
              <a:avLst/>
            </a:prstGeom>
            <a:noFill/>
            <a:ln w="0" cap="flat">
              <a:noFill/>
              <a:prstDash val="solid"/>
              <a:miter lim="0"/>
            </a:ln>
          </p:spPr>
          <p:txBody>
            <a:bodyPr vert="horz" wrap="square" lIns="0" tIns="0" rIns="0" bIns="0"/>
            <a:lstStyle/>
            <a:p>
              <a:pPr algn="l" rtl="0" eaLnBrk="0">
                <a:lnSpc>
                  <a:spcPct val="105000"/>
                </a:lnSpc>
              </a:pPr>
              <a:endParaRPr sz="800" dirty="0">
                <a:latin typeface="Arial" panose="020B0604020202020204"/>
                <a:ea typeface="Arial" panose="020B0604020202020204"/>
                <a:cs typeface="Arial" panose="020B0604020202020204"/>
              </a:endParaRPr>
            </a:p>
            <a:p>
              <a:pPr marL="127635" algn="l" rtl="0" eaLnBrk="0">
                <a:lnSpc>
                  <a:spcPct val="90000"/>
                </a:lnSpc>
                <a:spcBef>
                  <a:spcPts val="5"/>
                </a:spcBef>
              </a:pPr>
              <a:r>
                <a:rPr lang="en-US" altLang="zh-CN" sz="1500" b="1" kern="0" dirty="0">
                  <a:solidFill>
                    <a:srgbClr val="FFFFFF">
                      <a:alpha val="100000"/>
                    </a:srgbClr>
                  </a:solidFill>
                  <a:latin typeface="Calibri" panose="020F0502020204030204" charset="0"/>
                  <a:ea typeface="Calibri" panose="020F0502020204030204" charset="0"/>
                  <a:cs typeface="Calibri" panose="020F0502020204030204" charset="0"/>
                </a:rPr>
                <a:t>Movimiento: La próxima vela es verde. Si el cuerpo supera la altura, comprar</a:t>
              </a: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b="1" kern="0" dirty="0">
                <a:solidFill>
                  <a:srgbClr val="FFFFFF">
                    <a:alpha val="100000"/>
                  </a:srgbClr>
                </a:solidFill>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a:p>
              <a:pPr marL="127635" algn="l" rtl="0" eaLnBrk="0">
                <a:lnSpc>
                  <a:spcPct val="90000"/>
                </a:lnSpc>
                <a:spcBef>
                  <a:spcPts val="5"/>
                </a:spcBef>
              </a:pPr>
              <a:endParaRPr lang="en-US" altLang="zh-CN" sz="1500" dirty="0">
                <a:latin typeface="Calibri" panose="020F0502020204030204"/>
                <a:ea typeface="Calibri" panose="020F0502020204030204"/>
                <a:cs typeface="Calibri" panose="020F0502020204030204"/>
              </a:endParaRPr>
            </a:p>
          </p:txBody>
        </p:sp>
      </p:grpSp>
      <p:sp>
        <p:nvSpPr>
          <p:cNvPr id="230" name="textbox 230"/>
          <p:cNvSpPr/>
          <p:nvPr/>
        </p:nvSpPr>
        <p:spPr>
          <a:xfrm>
            <a:off x="596745" y="202057"/>
            <a:ext cx="3533775" cy="580390"/>
          </a:xfrm>
          <a:prstGeom prst="rect">
            <a:avLst/>
          </a:prstGeom>
          <a:noFill/>
          <a:ln w="0" cap="flat">
            <a:noFill/>
            <a:prstDash val="solid"/>
            <a:miter lim="0"/>
          </a:ln>
        </p:spPr>
        <p:txBody>
          <a:bodyPr vert="horz" wrap="square" lIns="0" tIns="0" rIns="0" bIns="0"/>
          <a:lstStyle/>
          <a:p>
            <a:pPr algn="l" rtl="0" eaLnBrk="0">
              <a:lnSpc>
                <a:spcPct val="86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232" name="table 232"/>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75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 </a:t>
                      </a:r>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V</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ela alcista</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234" name="picture 234"/>
          <p:cNvPicPr>
            <a:picLocks noChangeAspect="1"/>
          </p:cNvPicPr>
          <p:nvPr/>
        </p:nvPicPr>
        <p:blipFill>
          <a:blip r:embed="rId3"/>
          <a:stretch>
            <a:fillRect/>
          </a:stretch>
        </p:blipFill>
        <p:spPr>
          <a:xfrm rot="21600000">
            <a:off x="5568419" y="2536317"/>
            <a:ext cx="326690" cy="1684044"/>
          </a:xfrm>
          <a:prstGeom prst="rect">
            <a:avLst/>
          </a:prstGeom>
        </p:spPr>
      </p:pic>
      <p:sp>
        <p:nvSpPr>
          <p:cNvPr id="236" name="textbox 236"/>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sp>
        <p:nvSpPr>
          <p:cNvPr id="238" name="path 238"/>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240" name="textbox 240"/>
          <p:cNvSpPr/>
          <p:nvPr/>
        </p:nvSpPr>
        <p:spPr>
          <a:xfrm>
            <a:off x="9621693" y="5536860"/>
            <a:ext cx="177800" cy="16446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algn="r" rtl="0" eaLnBrk="0">
              <a:lnSpc>
                <a:spcPct val="83000"/>
              </a:lnSpc>
            </a:pPr>
            <a:r>
              <a:rPr sz="1100" kern="0" spc="-70" dirty="0">
                <a:solidFill>
                  <a:srgbClr val="898989">
                    <a:alpha val="100000"/>
                  </a:srgbClr>
                </a:solidFill>
                <a:latin typeface="微软雅黑" panose="020B0503020204020204" charset="-122"/>
                <a:ea typeface="微软雅黑" panose="020B0503020204020204" charset="-122"/>
                <a:cs typeface="微软雅黑" panose="020B0503020204020204" charset="-122"/>
              </a:rPr>
              <a:t>1</a:t>
            </a:r>
            <a:r>
              <a:rPr sz="1100" kern="0" spc="-50" dirty="0">
                <a:solidFill>
                  <a:srgbClr val="898989">
                    <a:alpha val="100000"/>
                  </a:srgbClr>
                </a:solidFill>
                <a:latin typeface="微软雅黑" panose="020B0503020204020204" charset="-122"/>
                <a:ea typeface="微软雅黑" panose="020B0503020204020204" charset="-122"/>
                <a:cs typeface="微软雅黑" panose="020B0503020204020204" charset="-122"/>
              </a:rPr>
              <a:t>0</a:t>
            </a:r>
            <a:endParaRPr sz="11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4445" y="0"/>
            <a:ext cx="10220325" cy="981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244"/>
          <p:cNvSpPr/>
          <p:nvPr/>
        </p:nvSpPr>
        <p:spPr>
          <a:xfrm>
            <a:off x="22339" y="1585591"/>
            <a:ext cx="5039995" cy="3415029"/>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marL="17145" algn="l" rtl="0" eaLnBrk="0">
              <a:lnSpc>
                <a:spcPct val="95000"/>
              </a:lnSpc>
            </a:pPr>
            <a:r>
              <a:rPr lang="en-US" altLang="zh-CN" sz="2400" b="1" dirty="0">
                <a:solidFill>
                  <a:schemeClr val="tx1"/>
                </a:solidFill>
                <a:latin typeface="Calibri" panose="020F0502020204030204" charset="0"/>
                <a:ea typeface="Calibri" panose="020F0502020204030204" charset="0"/>
                <a:cs typeface="Calibri" panose="020F0502020204030204" charset="0"/>
              </a:rPr>
              <a:t>Martillo</a:t>
            </a:r>
            <a:endParaRPr lang="en-US" altLang="zh-CN" sz="24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2400" b="1" dirty="0">
                <a:solidFill>
                  <a:schemeClr val="tx1"/>
                </a:solidFill>
                <a:latin typeface="Calibri" panose="020F0502020204030204" charset="0"/>
                <a:ea typeface="Calibri" panose="020F0502020204030204" charset="0"/>
                <a:cs typeface="Calibri" panose="020F0502020204030204" charset="0"/>
              </a:rPr>
              <a:t>Significado</a:t>
            </a:r>
            <a:endParaRPr lang="en-US" altLang="zh-CN" sz="24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Esta formación ocurre en el nivel más bajo de una tendencia o durante una tendencia bajista. debido a que muestra un repunte desde el fondo, esta formación se conoce como "martillo".</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endParaRPr lang="en-US" altLang="zh-CN" sz="13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2400" b="1" dirty="0">
                <a:solidFill>
                  <a:schemeClr val="tx1"/>
                </a:solidFill>
                <a:latin typeface="Calibri" panose="020F0502020204030204" charset="0"/>
                <a:ea typeface="Calibri" panose="020F0502020204030204" charset="0"/>
                <a:cs typeface="Calibri" panose="020F0502020204030204" charset="0"/>
              </a:rPr>
              <a:t>Cómo reconocerla</a:t>
            </a:r>
            <a:endParaRPr lang="en-US" altLang="zh-CN" sz="24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El mercado está en una tendencia bajista.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en la parte superior del rango de la vela se observa un cuerpo pequeño. el color del cuerpo no es importante.</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La sombra inferior debe ser al menos igual de larga que el cuerpo.</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No debe haber sombra superior (o casi nada).</a:t>
            </a:r>
            <a:endParaRPr lang="en-US" altLang="zh-CN" sz="1300"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endParaRPr lang="en-US" altLang="zh-CN" sz="24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2400" b="1" dirty="0">
                <a:solidFill>
                  <a:schemeClr val="tx1"/>
                </a:solidFill>
                <a:latin typeface="Calibri" panose="020F0502020204030204" charset="0"/>
                <a:ea typeface="Calibri" panose="020F0502020204030204" charset="0"/>
                <a:cs typeface="Calibri" panose="020F0502020204030204" charset="0"/>
              </a:rPr>
              <a:t>Psicología</a:t>
            </a:r>
            <a:endParaRPr lang="en-US" altLang="zh-CN" sz="2400" b="1" dirty="0">
              <a:solidFill>
                <a:schemeClr val="tx1"/>
              </a:solidFill>
              <a:latin typeface="Calibri" panose="020F0502020204030204" charset="0"/>
              <a:ea typeface="Calibri" panose="020F0502020204030204" charset="0"/>
              <a:cs typeface="Calibri" panose="020F0502020204030204" charset="0"/>
            </a:endParaRPr>
          </a:p>
          <a:p>
            <a:pPr marL="17145" algn="l" rtl="0" eaLnBrk="0">
              <a:lnSpc>
                <a:spcPct val="95000"/>
              </a:lnSpc>
            </a:pPr>
            <a:r>
              <a:rPr lang="en-US" altLang="zh-CN" sz="1300" dirty="0">
                <a:solidFill>
                  <a:schemeClr val="tx1"/>
                </a:solidFill>
                <a:latin typeface="Calibri" panose="020F0502020204030204" charset="0"/>
                <a:ea typeface="Calibri" panose="020F0502020204030204" charset="0"/>
                <a:cs typeface="Calibri" panose="020F0502020204030204" charset="0"/>
              </a:rPr>
              <a:t>La formación del martillo aparece en una tendencia descendente, y es seguida por una venta fuerte que tiene lugar después de la apertura del mercado ese día</a:t>
            </a:r>
            <a:r>
              <a:rPr lang="en-US" altLang="zh-CN" sz="1300" dirty="0">
                <a:latin typeface="Calibri" panose="020F0502020204030204"/>
                <a:ea typeface="Calibri" panose="020F0502020204030204"/>
                <a:cs typeface="Calibri" panose="020F0502020204030204"/>
              </a:rPr>
              <a:t>nta fuerte que tiene lugar despu</a:t>
            </a:r>
            <a:r>
              <a:rPr lang="en-US" altLang="en-US" sz="1300" dirty="0">
                <a:latin typeface="Calibri" panose="020F0502020204030204"/>
                <a:ea typeface="Calibri" panose="020F0502020204030204"/>
                <a:cs typeface="Calibri" panose="020F0502020204030204"/>
              </a:rPr>
              <a:t>é</a:t>
            </a:r>
            <a:r>
              <a:rPr lang="en-US" altLang="zh-CN" sz="1300" dirty="0">
                <a:latin typeface="Calibri" panose="020F0502020204030204"/>
                <a:ea typeface="Calibri" panose="020F0502020204030204"/>
                <a:cs typeface="Calibri" panose="020F0502020204030204"/>
              </a:rPr>
              <a:t>s de la apertura del mercado ese d</a:t>
            </a:r>
            <a:r>
              <a:rPr lang="en-US" altLang="en-US" sz="1300" dirty="0">
                <a:latin typeface="Calibri" panose="020F0502020204030204"/>
                <a:ea typeface="Calibri" panose="020F0502020204030204"/>
                <a:cs typeface="Calibri" panose="020F0502020204030204"/>
              </a:rPr>
              <a:t>í</a:t>
            </a:r>
            <a:r>
              <a:rPr lang="en-US" altLang="zh-CN" sz="1300" dirty="0">
                <a:latin typeface="Calibri" panose="020F0502020204030204"/>
                <a:ea typeface="Calibri" panose="020F0502020204030204"/>
                <a:cs typeface="Calibri" panose="020F0502020204030204"/>
              </a:rPr>
              <a:t>a.</a:t>
            </a:r>
            <a:endParaRPr lang="en-US" altLang="zh-CN" sz="1300" dirty="0">
              <a:latin typeface="Calibri" panose="020F0502020204030204"/>
              <a:ea typeface="Calibri" panose="020F0502020204030204"/>
              <a:cs typeface="Calibri" panose="020F0502020204030204"/>
            </a:endParaRPr>
          </a:p>
        </p:txBody>
      </p:sp>
      <p:grpSp>
        <p:nvGrpSpPr>
          <p:cNvPr id="6" name="group 6"/>
          <p:cNvGrpSpPr/>
          <p:nvPr/>
        </p:nvGrpSpPr>
        <p:grpSpPr>
          <a:xfrm rot="21600000">
            <a:off x="6342143" y="1823025"/>
            <a:ext cx="3846399" cy="2565560"/>
            <a:chOff x="0" y="0"/>
            <a:chExt cx="3846399" cy="2565560"/>
          </a:xfrm>
        </p:grpSpPr>
        <p:pic>
          <p:nvPicPr>
            <p:cNvPr id="246" name="picture 246"/>
            <p:cNvPicPr>
              <a:picLocks noChangeAspect="1"/>
            </p:cNvPicPr>
            <p:nvPr/>
          </p:nvPicPr>
          <p:blipFill>
            <a:blip r:embed="rId1"/>
            <a:stretch>
              <a:fillRect/>
            </a:stretch>
          </p:blipFill>
          <p:spPr>
            <a:xfrm rot="21600000">
              <a:off x="0" y="0"/>
              <a:ext cx="3846399" cy="2565560"/>
            </a:xfrm>
            <a:prstGeom prst="rect">
              <a:avLst/>
            </a:prstGeom>
          </p:spPr>
        </p:pic>
        <p:sp>
          <p:nvSpPr>
            <p:cNvPr id="248" name="textbox 248"/>
            <p:cNvSpPr/>
            <p:nvPr/>
          </p:nvSpPr>
          <p:spPr>
            <a:xfrm>
              <a:off x="-12700" y="-12700"/>
              <a:ext cx="3872229" cy="2634614"/>
            </a:xfrm>
            <a:prstGeom prst="rect">
              <a:avLst/>
            </a:prstGeom>
            <a:noFill/>
            <a:ln w="0" cap="flat">
              <a:noFill/>
              <a:prstDash val="solid"/>
              <a:miter lim="0"/>
            </a:ln>
          </p:spPr>
          <p:txBody>
            <a:bodyPr vert="horz" wrap="square" lIns="0" tIns="0" rIns="0" bIns="0"/>
            <a:lstStyle/>
            <a:p>
              <a:pPr algn="l" rtl="0">
                <a:lnSpc>
                  <a:spcPct val="100000"/>
                </a:lnSpc>
                <a:buClrTx/>
                <a:buSzTx/>
                <a:buFontTx/>
              </a:pPr>
              <a:r>
                <a:rPr lang="en-US" altLang="zh-CN" sz="1500" b="1" dirty="0">
                  <a:solidFill>
                    <a:schemeClr val="bg1"/>
                  </a:solidFill>
                  <a:latin typeface="Calibri" panose="020F0502020204030204"/>
                  <a:ea typeface="Calibri" panose="020F0502020204030204"/>
                  <a:cs typeface="Calibri" panose="020F0502020204030204"/>
                </a:rPr>
                <a:t>    </a:t>
              </a:r>
              <a:br>
                <a:rPr lang="en-US" altLang="zh-CN" sz="1500" b="1" dirty="0">
                  <a:solidFill>
                    <a:schemeClr val="bg1"/>
                  </a:solidFill>
                  <a:latin typeface="Calibri" panose="020F0502020204030204"/>
                  <a:ea typeface="Calibri" panose="020F0502020204030204"/>
                  <a:cs typeface="Calibri" panose="020F0502020204030204"/>
                </a:rPr>
              </a:br>
              <a:endParaRPr lang="en-US" altLang="zh-CN" sz="1600">
                <a:solidFill>
                  <a:schemeClr val="bg1"/>
                </a:solidFill>
              </a:endParaRPr>
            </a:p>
          </p:txBody>
        </p:sp>
      </p:grpSp>
      <p:graphicFrame>
        <p:nvGraphicFramePr>
          <p:cNvPr id="250" name="table 250"/>
          <p:cNvGraphicFramePr>
            <a:graphicFrameLocks noGrp="1"/>
          </p:cNvGraphicFramePr>
          <p:nvPr/>
        </p:nvGraphicFramePr>
        <p:xfrm>
          <a:off x="22377" y="1049578"/>
          <a:ext cx="7801610" cy="610235"/>
        </p:xfrm>
        <a:graphic>
          <a:graphicData uri="http://schemas.openxmlformats.org/drawingml/2006/table">
            <a:tbl>
              <a:tblPr>
                <a:solidFill>
                  <a:srgbClr val="FFC000"/>
                </a:solidFill>
              </a:tblPr>
              <a:tblGrid>
                <a:gridCol w="7801610"/>
              </a:tblGrid>
              <a:tr h="610234">
                <a:tc>
                  <a:txBody>
                    <a:bodyPr/>
                    <a:lstStyle/>
                    <a:p>
                      <a:pPr algn="l" rtl="0" eaLnBrk="0">
                        <a:lnSpc>
                          <a:spcPct val="126000"/>
                        </a:lnSpc>
                      </a:pPr>
                      <a:endParaRPr sz="1000" dirty="0">
                        <a:solidFill>
                          <a:schemeClr val="bg1"/>
                        </a:solidFill>
                        <a:latin typeface="Arial" panose="020B0604020202020204"/>
                        <a:ea typeface="Arial" panose="020B0604020202020204"/>
                        <a:cs typeface="Arial" panose="020B0604020202020204"/>
                      </a:endParaRPr>
                    </a:p>
                    <a:p>
                      <a:pPr marL="125095" algn="l" rtl="0" eaLnBrk="0">
                        <a:lnSpc>
                          <a:spcPct val="93000"/>
                        </a:lnSpc>
                        <a:spcBef>
                          <a:spcPts val="5"/>
                        </a:spcBef>
                      </a:pPr>
                      <a:r>
                        <a:rPr lang="en-US" altLang="zh-CN" sz="2800" dirty="0">
                          <a:solidFill>
                            <a:schemeClr val="bg1"/>
                          </a:solidFill>
                          <a:latin typeface="Calibri" panose="020F0502020204030204"/>
                          <a:ea typeface="Calibri" panose="020F0502020204030204"/>
                          <a:cs typeface="Arial" panose="020B0604020202020204" pitchFamily="34" charset="0"/>
                        </a:rPr>
                        <a:t>F</a:t>
                      </a:r>
                      <a:r>
                        <a:rPr lang="en-US" altLang="zh-CN" sz="2800" dirty="0">
                          <a:solidFill>
                            <a:schemeClr val="bg1"/>
                          </a:solidFill>
                          <a:latin typeface="Calibri" panose="020F0502020204030204"/>
                          <a:ea typeface="Calibri" panose="020F0502020204030204"/>
                          <a:cs typeface="Calibri" panose="020F0502020204030204"/>
                        </a:rPr>
                        <a:t>ormaciones de velas alcistas</a:t>
                      </a:r>
                      <a:endParaRPr lang="en-US" altLang="zh-CN" sz="28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8" name="group 8"/>
          <p:cNvGrpSpPr/>
          <p:nvPr/>
        </p:nvGrpSpPr>
        <p:grpSpPr>
          <a:xfrm rot="21600000">
            <a:off x="6342143" y="4578516"/>
            <a:ext cx="4029074" cy="796924"/>
            <a:chOff x="0" y="0"/>
            <a:chExt cx="4029074" cy="796924"/>
          </a:xfrm>
        </p:grpSpPr>
        <p:pic>
          <p:nvPicPr>
            <p:cNvPr id="252" name="picture 252"/>
            <p:cNvPicPr>
              <a:picLocks noChangeAspect="1"/>
            </p:cNvPicPr>
            <p:nvPr/>
          </p:nvPicPr>
          <p:blipFill>
            <a:blip r:embed="rId2"/>
            <a:stretch>
              <a:fillRect/>
            </a:stretch>
          </p:blipFill>
          <p:spPr>
            <a:xfrm rot="21600000">
              <a:off x="0" y="0"/>
              <a:ext cx="3846399" cy="668457"/>
            </a:xfrm>
            <a:prstGeom prst="rect">
              <a:avLst/>
            </a:prstGeom>
          </p:spPr>
        </p:pic>
        <p:sp>
          <p:nvSpPr>
            <p:cNvPr id="254" name="textbox 254"/>
            <p:cNvSpPr/>
            <p:nvPr/>
          </p:nvSpPr>
          <p:spPr>
            <a:xfrm>
              <a:off x="156845" y="90805"/>
              <a:ext cx="3872229" cy="706119"/>
            </a:xfrm>
            <a:prstGeom prst="rect">
              <a:avLst/>
            </a:prstGeom>
            <a:noFill/>
            <a:ln w="0" cap="flat">
              <a:noFill/>
              <a:prstDash val="solid"/>
              <a:miter lim="0"/>
            </a:ln>
          </p:spPr>
          <p:txBody>
            <a:bodyPr vert="horz" wrap="square" lIns="0" tIns="0" rIns="0" bIns="0"/>
            <a:lstStyle/>
            <a:p>
              <a:pPr algn="l" rtl="0" eaLnBrk="0">
                <a:lnSpc>
                  <a:spcPct val="105000"/>
                </a:lnSpc>
              </a:pPr>
              <a:r>
                <a:rPr lang="en-US" altLang="zh-CN" dirty="0">
                  <a:solidFill>
                    <a:schemeClr val="bg1"/>
                  </a:solidFill>
                  <a:latin typeface="Calibri" panose="020F0502020204030204"/>
                  <a:ea typeface="Calibri" panose="020F0502020204030204"/>
                  <a:cs typeface="Calibri" panose="020F0502020204030204"/>
                </a:rPr>
                <a:t>Movimiento: si la pr</a:t>
              </a:r>
              <a:r>
                <a:rPr lang="en-US" altLang="en-US" dirty="0">
                  <a:solidFill>
                    <a:schemeClr val="bg1"/>
                  </a:solidFill>
                  <a:latin typeface="Calibri" panose="020F0502020204030204"/>
                  <a:ea typeface="Calibri" panose="020F0502020204030204"/>
                  <a:cs typeface="Calibri" panose="020F0502020204030204"/>
                </a:rPr>
                <a:t>ó</a:t>
              </a:r>
              <a:r>
                <a:rPr lang="en-US" altLang="zh-CN" dirty="0">
                  <a:solidFill>
                    <a:schemeClr val="bg1"/>
                  </a:solidFill>
                  <a:latin typeface="Calibri" panose="020F0502020204030204"/>
                  <a:ea typeface="Calibri" panose="020F0502020204030204"/>
                  <a:cs typeface="Calibri" panose="020F0502020204030204"/>
                </a:rPr>
                <a:t>xima vela supera la altura, se puede comprar</a:t>
              </a:r>
              <a:endParaRPr lang="en-US" altLang="zh-CN" dirty="0">
                <a:solidFill>
                  <a:schemeClr val="bg1"/>
                </a:solidFill>
                <a:latin typeface="Calibri" panose="020F0502020204030204"/>
                <a:ea typeface="Calibri" panose="020F0502020204030204"/>
                <a:cs typeface="Calibri" panose="020F0502020204030204"/>
              </a:endParaRPr>
            </a:p>
          </p:txBody>
        </p:sp>
      </p:grpSp>
      <p:sp>
        <p:nvSpPr>
          <p:cNvPr id="256" name="textbox 256"/>
          <p:cNvSpPr/>
          <p:nvPr/>
        </p:nvSpPr>
        <p:spPr>
          <a:xfrm>
            <a:off x="596745" y="202057"/>
            <a:ext cx="3533775" cy="598805"/>
          </a:xfrm>
          <a:prstGeom prst="rect">
            <a:avLst/>
          </a:prstGeom>
          <a:noFill/>
          <a:ln w="0" cap="flat">
            <a:noFill/>
            <a:prstDash val="solid"/>
            <a:miter lim="0"/>
          </a:ln>
        </p:spPr>
        <p:txBody>
          <a:bodyPr vert="horz" wrap="square" lIns="0" tIns="0" rIns="0" bIns="0"/>
          <a:lstStyle/>
          <a:p>
            <a:pPr algn="l" rtl="0" eaLnBrk="0">
              <a:lnSpc>
                <a:spcPct val="82000"/>
              </a:lnSpc>
            </a:pPr>
            <a:endParaRPr sz="1900" dirty="0">
              <a:latin typeface="Calibri" panose="020F0502020204030204"/>
              <a:ea typeface="Calibri" panose="020F0502020204030204"/>
              <a:cs typeface="Calibri" panose="020F0502020204030204"/>
            </a:endParaRPr>
          </a:p>
        </p:txBody>
      </p:sp>
      <p:graphicFrame>
        <p:nvGraphicFramePr>
          <p:cNvPr id="258" name="table 258"/>
          <p:cNvGraphicFramePr>
            <a:graphicFrameLocks noGrp="1"/>
          </p:cNvGraphicFramePr>
          <p:nvPr/>
        </p:nvGraphicFramePr>
        <p:xfrm>
          <a:off x="8573896" y="1049578"/>
          <a:ext cx="1737360" cy="610235"/>
        </p:xfrm>
        <a:graphic>
          <a:graphicData uri="http://schemas.openxmlformats.org/drawingml/2006/table">
            <a:tbl>
              <a:tblPr>
                <a:solidFill>
                  <a:srgbClr val="FFC000"/>
                </a:solidFill>
              </a:tblPr>
              <a:tblGrid>
                <a:gridCol w="1737360"/>
              </a:tblGrid>
              <a:tr h="610234">
                <a:tc>
                  <a:txBody>
                    <a:bodyPr/>
                    <a:lstStyle/>
                    <a:p>
                      <a:pPr algn="l" rtl="0" eaLnBrk="0">
                        <a:lnSpc>
                          <a:spcPct val="126000"/>
                        </a:lnSpc>
                      </a:pPr>
                      <a:endParaRPr sz="1000" dirty="0">
                        <a:solidFill>
                          <a:schemeClr val="bg1"/>
                        </a:solidFill>
                        <a:latin typeface="Arial" panose="020B0604020202020204"/>
                        <a:ea typeface="Arial" panose="020B0604020202020204"/>
                        <a:cs typeface="Arial" panose="020B0604020202020204"/>
                      </a:endParaRPr>
                    </a:p>
                    <a:p>
                      <a:pPr marL="127635" algn="l" rtl="0" eaLnBrk="0">
                        <a:lnSpc>
                          <a:spcPct val="93000"/>
                        </a:lnSpc>
                        <a:spcBef>
                          <a:spcPts val="5"/>
                        </a:spcBef>
                      </a:pPr>
                      <a:r>
                        <a:rPr lang="en-US" altLang="zh-CN" sz="1900" dirty="0">
                          <a:solidFill>
                            <a:schemeClr val="bg1"/>
                          </a:solidFill>
                          <a:latin typeface="Calibri" panose="020F0502020204030204"/>
                          <a:ea typeface="Calibri" panose="020F0502020204030204"/>
                          <a:cs typeface="Calibri" panose="020F0502020204030204"/>
                        </a:rPr>
                        <a:t>Vela alcista</a:t>
                      </a:r>
                      <a:endParaRPr lang="en-US" altLang="zh-CN" sz="1900" dirty="0">
                        <a:solidFill>
                          <a:schemeClr val="bg1"/>
                        </a:solidFill>
                        <a:latin typeface="Calibri" panose="020F0502020204030204"/>
                        <a:ea typeface="Calibri" panose="020F0502020204030204"/>
                        <a:cs typeface="Calibri" panose="020F0502020204030204"/>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260" name="picture 260"/>
          <p:cNvPicPr>
            <a:picLocks noChangeAspect="1"/>
          </p:cNvPicPr>
          <p:nvPr/>
        </p:nvPicPr>
        <p:blipFill>
          <a:blip r:embed="rId3"/>
          <a:stretch>
            <a:fillRect/>
          </a:stretch>
        </p:blipFill>
        <p:spPr>
          <a:xfrm rot="21600000">
            <a:off x="5173313" y="2978130"/>
            <a:ext cx="336899" cy="1455426"/>
          </a:xfrm>
          <a:prstGeom prst="rect">
            <a:avLst/>
          </a:prstGeom>
        </p:spPr>
      </p:pic>
      <p:pic>
        <p:nvPicPr>
          <p:cNvPr id="262" name="picture 262"/>
          <p:cNvPicPr>
            <a:picLocks noChangeAspect="1"/>
          </p:cNvPicPr>
          <p:nvPr/>
        </p:nvPicPr>
        <p:blipFill>
          <a:blip r:embed="rId4"/>
          <a:stretch>
            <a:fillRect/>
          </a:stretch>
        </p:blipFill>
        <p:spPr>
          <a:xfrm rot="21600000">
            <a:off x="5720819" y="2978130"/>
            <a:ext cx="326690" cy="1455326"/>
          </a:xfrm>
          <a:prstGeom prst="rect">
            <a:avLst/>
          </a:prstGeom>
        </p:spPr>
      </p:pic>
      <p:sp>
        <p:nvSpPr>
          <p:cNvPr id="264" name="textbox 264"/>
          <p:cNvSpPr/>
          <p:nvPr/>
        </p:nvSpPr>
        <p:spPr>
          <a:xfrm>
            <a:off x="4473496" y="349826"/>
            <a:ext cx="726440" cy="339090"/>
          </a:xfrm>
          <a:prstGeom prst="rect">
            <a:avLst/>
          </a:prstGeom>
          <a:noFill/>
          <a:ln w="0" cap="flat">
            <a:noFill/>
            <a:prstDash val="solid"/>
            <a:miter lim="0"/>
          </a:ln>
        </p:spPr>
        <p:txBody>
          <a:bodyPr vert="horz" wrap="square" lIns="0" tIns="0" rIns="0" bIns="0"/>
          <a:lstStyle/>
          <a:p>
            <a:pPr algn="l" rtl="0" eaLnBrk="0">
              <a:lnSpc>
                <a:spcPct val="70000"/>
              </a:lnSpc>
            </a:pPr>
            <a:endParaRPr sz="2800" dirty="0">
              <a:latin typeface="Calibri" panose="020F0502020204030204"/>
              <a:ea typeface="Calibri" panose="020F0502020204030204"/>
              <a:cs typeface="Calibri" panose="020F0502020204030204"/>
            </a:endParaRPr>
          </a:p>
        </p:txBody>
      </p:sp>
      <p:sp>
        <p:nvSpPr>
          <p:cNvPr id="266" name="path 266"/>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268" name="textbox 268"/>
          <p:cNvSpPr/>
          <p:nvPr/>
        </p:nvSpPr>
        <p:spPr>
          <a:xfrm>
            <a:off x="9621693" y="5537685"/>
            <a:ext cx="177800" cy="167004"/>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20" dirty="0">
                <a:solidFill>
                  <a:srgbClr val="898989">
                    <a:alpha val="100000"/>
                  </a:srgbClr>
                </a:solidFill>
                <a:latin typeface="Calibri" panose="020F0502020204030204"/>
                <a:ea typeface="Calibri" panose="020F0502020204030204"/>
                <a:cs typeface="Calibri" panose="020F0502020204030204"/>
              </a:rPr>
              <a:t>11</a:t>
            </a:r>
            <a:endParaRPr sz="1200" dirty="0">
              <a:latin typeface="Calibri" panose="020F0502020204030204"/>
              <a:ea typeface="Calibri" panose="020F0502020204030204"/>
              <a:cs typeface="Calibri" panose="020F0502020204030204"/>
            </a:endParaRPr>
          </a:p>
        </p:txBody>
      </p:sp>
      <p:pic>
        <p:nvPicPr>
          <p:cNvPr id="5" name="图片 4"/>
          <p:cNvPicPr>
            <a:picLocks noChangeAspect="1"/>
          </p:cNvPicPr>
          <p:nvPr/>
        </p:nvPicPr>
        <p:blipFill>
          <a:blip r:embed="rId5"/>
          <a:stretch>
            <a:fillRect/>
          </a:stretch>
        </p:blipFill>
        <p:spPr>
          <a:xfrm>
            <a:off x="4445" y="0"/>
            <a:ext cx="10220325" cy="981075"/>
          </a:xfrm>
          <a:prstGeom prst="rect">
            <a:avLst/>
          </a:prstGeom>
        </p:spPr>
      </p:pic>
      <p:sp>
        <p:nvSpPr>
          <p:cNvPr id="3" name="文本框 2"/>
          <p:cNvSpPr txBox="1"/>
          <p:nvPr/>
        </p:nvSpPr>
        <p:spPr>
          <a:xfrm>
            <a:off x="6499225" y="2574925"/>
            <a:ext cx="3553460" cy="368300"/>
          </a:xfrm>
          <a:prstGeom prst="rect">
            <a:avLst/>
          </a:prstGeom>
        </p:spPr>
        <p:txBody>
          <a:bodyPr wrap="square">
            <a:spAutoFit/>
          </a:bodyPr>
          <a:p>
            <a:r>
              <a:rPr lang="en-US" altLang="zh-CN">
                <a:solidFill>
                  <a:schemeClr val="bg1"/>
                </a:solidFill>
              </a:rPr>
              <a:t>Sombra superior: corta o nula</a:t>
            </a:r>
            <a:endParaRPr lang="en-US" altLang="zh-CN">
              <a:solidFill>
                <a:schemeClr val="bg1"/>
              </a:solidFill>
            </a:endParaRPr>
          </a:p>
        </p:txBody>
      </p:sp>
      <p:sp>
        <p:nvSpPr>
          <p:cNvPr id="4" name="文本框 3"/>
          <p:cNvSpPr txBox="1"/>
          <p:nvPr/>
        </p:nvSpPr>
        <p:spPr>
          <a:xfrm>
            <a:off x="6499225" y="3158490"/>
            <a:ext cx="3725545" cy="567055"/>
          </a:xfrm>
          <a:prstGeom prst="rect">
            <a:avLst/>
          </a:prstGeom>
        </p:spPr>
        <p:txBody>
          <a:bodyPr>
            <a:noAutofit/>
          </a:bodyPr>
          <a:p>
            <a:r>
              <a:rPr lang="en-US" altLang="zh-CN">
                <a:solidFill>
                  <a:schemeClr val="bg1"/>
                </a:solidFill>
              </a:rPr>
              <a:t>Sombra inferior: dos o tres veces la longitud del cuerpo</a:t>
            </a:r>
            <a:endParaRPr lang="en-US" altLang="zh-CN">
              <a:solidFill>
                <a:schemeClr val="bg1"/>
              </a:solidFill>
            </a:endParaRPr>
          </a:p>
        </p:txBody>
      </p:sp>
      <p:sp>
        <p:nvSpPr>
          <p:cNvPr id="7" name="文本框 6"/>
          <p:cNvSpPr txBox="1"/>
          <p:nvPr/>
        </p:nvSpPr>
        <p:spPr>
          <a:xfrm>
            <a:off x="6499542" y="3896043"/>
            <a:ext cx="5080000" cy="368300"/>
          </a:xfrm>
          <a:prstGeom prst="rect">
            <a:avLst/>
          </a:prstGeom>
        </p:spPr>
        <p:txBody>
          <a:bodyPr>
            <a:spAutoFit/>
          </a:bodyPr>
          <a:p>
            <a:r>
              <a:rPr lang="en-US" altLang="zh-CN">
                <a:solidFill>
                  <a:schemeClr val="bg1"/>
                </a:solidFill>
              </a:rPr>
              <a:t>Tendencia: al alza</a:t>
            </a:r>
            <a:endParaRPr lang="en-US" altLang="zh-CN">
              <a:solidFill>
                <a:schemeClr val="bg1"/>
              </a:solidFill>
            </a:endParaRPr>
          </a:p>
        </p:txBody>
      </p:sp>
      <p:sp>
        <p:nvSpPr>
          <p:cNvPr id="9" name="文本框 8"/>
          <p:cNvSpPr txBox="1"/>
          <p:nvPr/>
        </p:nvSpPr>
        <p:spPr>
          <a:xfrm>
            <a:off x="6499225" y="1908810"/>
            <a:ext cx="3703320" cy="368300"/>
          </a:xfrm>
          <a:prstGeom prst="rect">
            <a:avLst/>
          </a:prstGeom>
        </p:spPr>
        <p:txBody>
          <a:bodyPr wrap="square">
            <a:spAutoFit/>
          </a:bodyPr>
          <a:p>
            <a:r>
              <a:rPr lang="en-US" altLang="zh-CN">
                <a:solidFill>
                  <a:schemeClr val="bg1"/>
                </a:solidFill>
              </a:rPr>
              <a:t>Cuerpo: peque</a:t>
            </a:r>
            <a:r>
              <a:rPr lang="en-US" altLang="en-US">
                <a:solidFill>
                  <a:schemeClr val="bg1"/>
                </a:solidFill>
              </a:rPr>
              <a:t>ñ</a:t>
            </a:r>
            <a:r>
              <a:rPr lang="en-US" altLang="zh-CN">
                <a:solidFill>
                  <a:schemeClr val="bg1"/>
                </a:solidFill>
              </a:rPr>
              <a:t>o y verde o rojo</a:t>
            </a:r>
            <a:endParaRPr lang="en-US" altLang="zh-CN">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box 272"/>
          <p:cNvSpPr/>
          <p:nvPr/>
        </p:nvSpPr>
        <p:spPr>
          <a:xfrm>
            <a:off x="97155" y="1829435"/>
            <a:ext cx="5040630" cy="4059555"/>
          </a:xfrm>
          <a:prstGeom prst="rect">
            <a:avLst/>
          </a:prstGeom>
          <a:noFill/>
          <a:ln w="0" cap="flat">
            <a:noFill/>
            <a:prstDash val="solid"/>
            <a:miter lim="0"/>
          </a:ln>
        </p:spPr>
        <p:txBody>
          <a:bodyPr vert="horz" wrap="square" lIns="0" tIns="0" rIns="0" bIns="0"/>
          <a:lstStyle/>
          <a:p>
            <a:pPr algn="l" rtl="0" eaLnBrk="0">
              <a:lnSpc>
                <a:spcPct val="78000"/>
              </a:lnSpc>
            </a:pPr>
            <a:r>
              <a:rPr lang="en-US" altLang="zh-CN" sz="1200" b="1" dirty="0">
                <a:solidFill>
                  <a:schemeClr val="tx1"/>
                </a:solidFill>
                <a:latin typeface="微软雅黑" panose="020B0503020204020204" charset="-122"/>
                <a:ea typeface="微软雅黑" panose="020B0503020204020204" charset="-122"/>
                <a:cs typeface="微软雅黑" panose="020B0503020204020204" charset="-122"/>
              </a:rPr>
              <a:t>A</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garre de cadera </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endParaRPr lang="en-US" altLang="zh-CN" sz="1200"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Significado</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rPr>
              <a:t>E</a:t>
            </a: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sta formación, que consiste en una sola vela, aparece principalmente en una tendencia bajista.</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endParaRPr lang="en-US" altLang="zh-CN" sz="1200"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Cómo reconocerla</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200" b="1" dirty="0">
                <a:solidFill>
                  <a:schemeClr val="tx1"/>
                </a:solidFill>
                <a:latin typeface="微软雅黑" panose="020B0503020204020204" charset="-122"/>
                <a:ea typeface="微软雅黑" panose="020B0503020204020204" charset="-122"/>
                <a:cs typeface="微软雅黑" panose="020B0503020204020204" charset="-122"/>
              </a:rPr>
              <a:t>E</a:t>
            </a: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l mercado está en una tendencia bajista.</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El mercado abre con un vacío y cierra cerca del precio más alto del día.</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No debe haber sombra inferior larga.</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El precio de apertura debe estar por debajo del cierre de la vela anterior.</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Psicología</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l" rtl="0" eaLnBrk="0">
              <a:lnSpc>
                <a:spcPct val="78000"/>
              </a:lnSpc>
            </a:pPr>
            <a:r>
              <a:rPr lang="en-US" altLang="zh-CN" sz="1200" b="1" dirty="0">
                <a:solidFill>
                  <a:schemeClr val="tx1"/>
                </a:solidFill>
                <a:latin typeface="微软雅黑" panose="020B0503020204020204" charset="-122"/>
                <a:ea typeface="微软雅黑" panose="020B0503020204020204" charset="-122"/>
                <a:cs typeface="微软雅黑" panose="020B0503020204020204" charset="-122"/>
              </a:rPr>
              <a:t>L</a:t>
            </a:r>
            <a:r>
              <a:rPr lang="en-US" altLang="zh-CN" sz="1400" dirty="0">
                <a:solidFill>
                  <a:schemeClr val="tx1"/>
                </a:solidFill>
                <a:latin typeface="微软雅黑" panose="020B0503020204020204" charset="-122"/>
                <a:ea typeface="微软雅黑" panose="020B0503020204020204" charset="-122"/>
                <a:cs typeface="微软雅黑" panose="020B0503020204020204" charset="-122"/>
              </a:rPr>
              <a:t>a formación de agarre de cadera aparece en una tendencia bajista dejando un vacío, lo que da la impresión de que la tendencia bajista continuará. sin embargo, después de la apertura, el precio comienza a cambiar rápidamente y el mercado se mueve en sentido contrario. esto puede indicar un cambio de tendencia hacia arriba, lo que podría iniciar un rally liderado por los compradores.</a:t>
            </a:r>
            <a:endParaRPr lang="en-US" altLang="zh-CN" sz="1400">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rot="21600000">
            <a:off x="6339144" y="1987684"/>
            <a:ext cx="3849378" cy="2482956"/>
            <a:chOff x="0" y="0"/>
            <a:chExt cx="3849378" cy="2482956"/>
          </a:xfrm>
        </p:grpSpPr>
        <p:pic>
          <p:nvPicPr>
            <p:cNvPr id="274" name="picture 274"/>
            <p:cNvPicPr>
              <a:picLocks noChangeAspect="1"/>
            </p:cNvPicPr>
            <p:nvPr/>
          </p:nvPicPr>
          <p:blipFill>
            <a:blip r:embed="rId1"/>
            <a:stretch>
              <a:fillRect/>
            </a:stretch>
          </p:blipFill>
          <p:spPr>
            <a:xfrm rot="21600000">
              <a:off x="0" y="0"/>
              <a:ext cx="3849378" cy="2482956"/>
            </a:xfrm>
            <a:prstGeom prst="rect">
              <a:avLst/>
            </a:prstGeom>
          </p:spPr>
        </p:pic>
        <p:sp>
          <p:nvSpPr>
            <p:cNvPr id="276" name="textbox 276"/>
            <p:cNvSpPr/>
            <p:nvPr/>
          </p:nvSpPr>
          <p:spPr>
            <a:xfrm>
              <a:off x="-12700" y="-12700"/>
              <a:ext cx="3875404" cy="2552064"/>
            </a:xfrm>
            <a:prstGeom prst="rect">
              <a:avLst/>
            </a:prstGeom>
            <a:noFill/>
            <a:ln w="0" cap="flat">
              <a:noFill/>
              <a:prstDash val="solid"/>
              <a:miter lim="0"/>
            </a:ln>
          </p:spPr>
          <p:txBody>
            <a:bodyPr vert="horz" wrap="square" lIns="0" tIns="0" rIns="0" bIns="0"/>
            <a:lstStyle/>
            <a:p>
              <a:pPr algn="l" rtl="0" eaLnBrk="0">
                <a:lnSpc>
                  <a:spcPct val="144000"/>
                </a:lnSpc>
              </a:pPr>
              <a:endParaRPr sz="1500" dirty="0">
                <a:latin typeface="Calibri" panose="020F0502020204030204"/>
                <a:ea typeface="Calibri" panose="020F0502020204030204"/>
                <a:cs typeface="Calibri" panose="020F0502020204030204"/>
              </a:endParaRPr>
            </a:p>
          </p:txBody>
        </p:sp>
      </p:grpSp>
      <p:graphicFrame>
        <p:nvGraphicFramePr>
          <p:cNvPr id="278" name="table 278"/>
          <p:cNvGraphicFramePr>
            <a:graphicFrameLocks noGrp="1"/>
          </p:cNvGraphicFramePr>
          <p:nvPr/>
        </p:nvGraphicFramePr>
        <p:xfrm>
          <a:off x="64922" y="1049578"/>
          <a:ext cx="7759065" cy="610235"/>
        </p:xfrm>
        <a:graphic>
          <a:graphicData uri="http://schemas.openxmlformats.org/drawingml/2006/table">
            <a:tbl>
              <a:tblPr>
                <a:solidFill>
                  <a:srgbClr val="FFC000"/>
                </a:solidFill>
              </a:tblPr>
              <a:tblGrid>
                <a:gridCol w="7759065"/>
              </a:tblGrid>
              <a:tr h="610234">
                <a:tc>
                  <a:txBody>
                    <a:bodyPr/>
                    <a:lstStyle/>
                    <a:p>
                      <a:pPr algn="l" rtl="0" eaLnBrk="0">
                        <a:lnSpc>
                          <a:spcPct val="175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 </a:t>
                      </a:r>
                      <a:r>
                        <a:rPr lang="en-US" altLang="zh-CN" sz="2800" b="0" dirty="0">
                          <a:solidFill>
                            <a:schemeClr val="bg1"/>
                          </a:solidFill>
                          <a:latin typeface="微软雅黑" panose="020B0503020204020204" charset="-122"/>
                          <a:ea typeface="微软雅黑" panose="020B0503020204020204" charset="-122"/>
                          <a:cs typeface="微软雅黑" panose="020B0503020204020204" charset="-122"/>
                        </a:rPr>
                        <a:t>Formaciones de velas alcistas</a:t>
                      </a:r>
                      <a:endParaRPr lang="en-US" altLang="zh-CN" sz="2800" b="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grpSp>
        <p:nvGrpSpPr>
          <p:cNvPr id="12" name="group 12"/>
          <p:cNvGrpSpPr/>
          <p:nvPr/>
        </p:nvGrpSpPr>
        <p:grpSpPr>
          <a:xfrm rot="21600000">
            <a:off x="6339205" y="4630420"/>
            <a:ext cx="3625215" cy="647700"/>
            <a:chOff x="0" y="0"/>
            <a:chExt cx="3849378" cy="647647"/>
          </a:xfrm>
        </p:grpSpPr>
        <p:pic>
          <p:nvPicPr>
            <p:cNvPr id="280" name="picture 280"/>
            <p:cNvPicPr>
              <a:picLocks noChangeAspect="1"/>
            </p:cNvPicPr>
            <p:nvPr/>
          </p:nvPicPr>
          <p:blipFill>
            <a:blip r:embed="rId2"/>
            <a:stretch>
              <a:fillRect/>
            </a:stretch>
          </p:blipFill>
          <p:spPr>
            <a:xfrm rot="21600000">
              <a:off x="0" y="0"/>
              <a:ext cx="3849378" cy="647647"/>
            </a:xfrm>
            <a:prstGeom prst="rect">
              <a:avLst/>
            </a:prstGeom>
          </p:spPr>
        </p:pic>
        <p:sp>
          <p:nvSpPr>
            <p:cNvPr id="282" name="textbox 282"/>
            <p:cNvSpPr/>
            <p:nvPr/>
          </p:nvSpPr>
          <p:spPr>
            <a:xfrm>
              <a:off x="-12700" y="-12700"/>
              <a:ext cx="3875404" cy="685165"/>
            </a:xfrm>
            <a:prstGeom prst="rect">
              <a:avLst/>
            </a:prstGeom>
            <a:noFill/>
            <a:ln w="0" cap="flat">
              <a:noFill/>
              <a:prstDash val="solid"/>
              <a:miter lim="0"/>
            </a:ln>
          </p:spPr>
          <p:txBody>
            <a:bodyPr vert="horz" wrap="square" lIns="0" tIns="0" rIns="0" bIns="0"/>
            <a:lstStyle/>
            <a:p>
              <a:pPr algn="l" rtl="0" eaLnBrk="0">
                <a:lnSpc>
                  <a:spcPct val="108000"/>
                </a:lnSpc>
              </a:pPr>
              <a:endParaRPr sz="1500" dirty="0">
                <a:latin typeface="Calibri" panose="020F0502020204030204"/>
                <a:ea typeface="Calibri" panose="020F0502020204030204"/>
                <a:cs typeface="Calibri" panose="020F0502020204030204"/>
              </a:endParaRPr>
            </a:p>
          </p:txBody>
        </p:sp>
      </p:grpSp>
      <p:sp>
        <p:nvSpPr>
          <p:cNvPr id="284" name="textbox 284"/>
          <p:cNvSpPr/>
          <p:nvPr/>
        </p:nvSpPr>
        <p:spPr>
          <a:xfrm>
            <a:off x="596745" y="202057"/>
            <a:ext cx="3533775" cy="580390"/>
          </a:xfrm>
          <a:prstGeom prst="rect">
            <a:avLst/>
          </a:prstGeom>
          <a:noFill/>
          <a:ln w="0" cap="flat">
            <a:noFill/>
            <a:prstDash val="solid"/>
            <a:miter lim="0"/>
          </a:ln>
        </p:spPr>
        <p:txBody>
          <a:bodyPr vert="horz" wrap="square" lIns="0" tIns="0" rIns="0" bIns="0"/>
          <a:lstStyle/>
          <a:p>
            <a:pPr algn="l" rtl="0" eaLnBrk="0">
              <a:lnSpc>
                <a:spcPct val="86000"/>
              </a:lnSpc>
            </a:pPr>
            <a:endParaRPr sz="1800" dirty="0">
              <a:latin typeface="微软雅黑" panose="020B0503020204020204" charset="-122"/>
              <a:ea typeface="微软雅黑" panose="020B0503020204020204" charset="-122"/>
              <a:cs typeface="微软雅黑" panose="020B0503020204020204" charset="-122"/>
            </a:endParaRPr>
          </a:p>
        </p:txBody>
      </p:sp>
      <p:graphicFrame>
        <p:nvGraphicFramePr>
          <p:cNvPr id="286" name="table 286"/>
          <p:cNvGraphicFramePr>
            <a:graphicFrameLocks noGrp="1"/>
          </p:cNvGraphicFramePr>
          <p:nvPr/>
        </p:nvGraphicFramePr>
        <p:xfrm>
          <a:off x="8573896" y="1049578"/>
          <a:ext cx="1831975" cy="635634"/>
        </p:xfrm>
        <a:graphic>
          <a:graphicData uri="http://schemas.openxmlformats.org/drawingml/2006/table">
            <a:tbl>
              <a:tblPr>
                <a:solidFill>
                  <a:srgbClr val="FFC000"/>
                </a:solidFill>
              </a:tblPr>
              <a:tblGrid>
                <a:gridCol w="1831975"/>
              </a:tblGrid>
              <a:tr h="610234">
                <a:tc>
                  <a:txBody>
                    <a:bodyPr/>
                    <a:lstStyle/>
                    <a:p>
                      <a:pPr algn="l" rtl="0" eaLnBrk="0">
                        <a:lnSpc>
                          <a:spcPct val="175000"/>
                        </a:lnSpc>
                      </a:pPr>
                      <a:r>
                        <a:rPr lang="en-US" altLang="zh-CN" sz="1700" dirty="0">
                          <a:solidFill>
                            <a:schemeClr val="bg1"/>
                          </a:solidFill>
                          <a:latin typeface="微软雅黑" panose="020B0503020204020204" charset="-122"/>
                          <a:ea typeface="微软雅黑" panose="020B0503020204020204" charset="-122"/>
                          <a:cs typeface="微软雅黑" panose="020B0503020204020204" charset="-122"/>
                        </a:rPr>
                        <a:t> </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Vela alcista</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0" vert="horz">
                    <a:lnL w="25400" cap="flat" cmpd="sng" algn="ctr">
                      <a:solidFill>
                        <a:srgbClr val="FFFFFF"/>
                      </a:solidFill>
                      <a:prstDash val="solid"/>
                      <a:round/>
                      <a:headEnd type="none" w="med" len="med"/>
                      <a:tailEnd type="none" w="med" len="med"/>
                    </a:lnL>
                    <a:lnR w="2222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FC000"/>
                    </a:solidFill>
                  </a:tcPr>
                </a:tc>
              </a:tr>
            </a:tbl>
          </a:graphicData>
        </a:graphic>
      </p:graphicFrame>
      <p:pic>
        <p:nvPicPr>
          <p:cNvPr id="288" name="picture 288"/>
          <p:cNvPicPr>
            <a:picLocks noChangeAspect="1"/>
          </p:cNvPicPr>
          <p:nvPr/>
        </p:nvPicPr>
        <p:blipFill>
          <a:blip r:embed="rId3"/>
          <a:stretch>
            <a:fillRect/>
          </a:stretch>
        </p:blipFill>
        <p:spPr>
          <a:xfrm rot="21600000">
            <a:off x="5707989" y="2790444"/>
            <a:ext cx="59435" cy="1429960"/>
          </a:xfrm>
          <a:prstGeom prst="rect">
            <a:avLst/>
          </a:prstGeom>
        </p:spPr>
      </p:pic>
      <p:pic>
        <p:nvPicPr>
          <p:cNvPr id="290" name="picture 290"/>
          <p:cNvPicPr>
            <a:picLocks noChangeAspect="1"/>
          </p:cNvPicPr>
          <p:nvPr/>
        </p:nvPicPr>
        <p:blipFill>
          <a:blip r:embed="rId4"/>
          <a:stretch>
            <a:fillRect/>
          </a:stretch>
        </p:blipFill>
        <p:spPr>
          <a:xfrm rot="21600000">
            <a:off x="5568419" y="3066700"/>
            <a:ext cx="326690" cy="1172241"/>
          </a:xfrm>
          <a:prstGeom prst="rect">
            <a:avLst/>
          </a:prstGeom>
        </p:spPr>
      </p:pic>
      <p:sp>
        <p:nvSpPr>
          <p:cNvPr id="292" name="textbox 292"/>
          <p:cNvSpPr/>
          <p:nvPr/>
        </p:nvSpPr>
        <p:spPr>
          <a:xfrm>
            <a:off x="4473496" y="349826"/>
            <a:ext cx="726440" cy="329565"/>
          </a:xfrm>
          <a:prstGeom prst="rect">
            <a:avLst/>
          </a:prstGeom>
          <a:noFill/>
          <a:ln w="0" cap="flat">
            <a:noFill/>
            <a:prstDash val="solid"/>
            <a:miter lim="0"/>
          </a:ln>
        </p:spPr>
        <p:txBody>
          <a:bodyPr vert="horz" wrap="square" lIns="0" tIns="0" rIns="0" bIns="0"/>
          <a:lstStyle/>
          <a:p>
            <a:pPr algn="l" rtl="0" eaLnBrk="0">
              <a:lnSpc>
                <a:spcPct val="77000"/>
              </a:lnSpc>
            </a:pPr>
            <a:endParaRPr sz="2500" dirty="0">
              <a:latin typeface="微软雅黑" panose="020B0503020204020204" charset="-122"/>
              <a:ea typeface="微软雅黑" panose="020B0503020204020204" charset="-122"/>
              <a:cs typeface="微软雅黑" panose="020B0503020204020204" charset="-122"/>
            </a:endParaRPr>
          </a:p>
        </p:txBody>
      </p:sp>
      <p:sp>
        <p:nvSpPr>
          <p:cNvPr id="294" name="path 294"/>
          <p:cNvSpPr/>
          <p:nvPr/>
        </p:nvSpPr>
        <p:spPr>
          <a:xfrm>
            <a:off x="106362" y="870775"/>
            <a:ext cx="10058336" cy="9525"/>
          </a:xfrm>
          <a:custGeom>
            <a:avLst/>
            <a:gdLst/>
            <a:ahLst/>
            <a:cxnLst/>
            <a:rect l="0" t="0" r="0" b="0"/>
            <a:pathLst>
              <a:path w="15839" h="15">
                <a:moveTo>
                  <a:pt x="0" y="7"/>
                </a:moveTo>
                <a:lnTo>
                  <a:pt x="15839" y="7"/>
                </a:lnTo>
              </a:path>
            </a:pathLst>
          </a:custGeom>
          <a:noFill/>
          <a:ln w="9525" cap="flat">
            <a:solidFill>
              <a:srgbClr val="000000"/>
            </a:solidFill>
            <a:prstDash val="solid"/>
            <a:round/>
          </a:ln>
        </p:spPr>
        <p:txBody>
          <a:bodyPr rtlCol="0"/>
          <a:lstStyle/>
          <a:p>
            <a:pPr algn="ctr"/>
            <a:endParaRPr lang="zh-CN" altLang="en-US"/>
          </a:p>
        </p:txBody>
      </p:sp>
      <p:sp>
        <p:nvSpPr>
          <p:cNvPr id="296" name="textbox 296"/>
          <p:cNvSpPr/>
          <p:nvPr/>
        </p:nvSpPr>
        <p:spPr>
          <a:xfrm>
            <a:off x="9621693" y="5536860"/>
            <a:ext cx="177800" cy="165100"/>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algn="r" rtl="0" eaLnBrk="0">
              <a:lnSpc>
                <a:spcPct val="83000"/>
              </a:lnSpc>
            </a:pPr>
            <a:r>
              <a:rPr sz="1100" kern="0" spc="-60" dirty="0">
                <a:solidFill>
                  <a:srgbClr val="898989">
                    <a:alpha val="100000"/>
                  </a:srgbClr>
                </a:solidFill>
                <a:latin typeface="微软雅黑" panose="020B0503020204020204" charset="-122"/>
                <a:ea typeface="微软雅黑" panose="020B0503020204020204" charset="-122"/>
                <a:cs typeface="微软雅黑" panose="020B0503020204020204" charset="-122"/>
              </a:rPr>
              <a:t>12</a:t>
            </a:r>
            <a:endParaRPr sz="11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5"/>
          <a:stretch>
            <a:fillRect/>
          </a:stretch>
        </p:blipFill>
        <p:spPr>
          <a:xfrm>
            <a:off x="4445" y="0"/>
            <a:ext cx="10220325" cy="981075"/>
          </a:xfrm>
          <a:prstGeom prst="rect">
            <a:avLst/>
          </a:prstGeom>
        </p:spPr>
      </p:pic>
      <p:sp>
        <p:nvSpPr>
          <p:cNvPr id="2" name="文本框 1"/>
          <p:cNvSpPr txBox="1"/>
          <p:nvPr/>
        </p:nvSpPr>
        <p:spPr>
          <a:xfrm>
            <a:off x="6326822" y="2145983"/>
            <a:ext cx="5080000" cy="337185"/>
          </a:xfrm>
          <a:prstGeom prst="rect">
            <a:avLst/>
          </a:prstGeom>
        </p:spPr>
        <p:txBody>
          <a:bodyPr>
            <a:spAutoFit/>
          </a:bodyPr>
          <a:p>
            <a:r>
              <a:rPr lang="en-US" altLang="zh-CN" sz="1600">
                <a:solidFill>
                  <a:schemeClr val="bg1"/>
                </a:solidFill>
              </a:rPr>
              <a:t> Cuerpo: Verde y largo</a:t>
            </a:r>
            <a:endParaRPr lang="en-US" altLang="zh-CN"/>
          </a:p>
        </p:txBody>
      </p:sp>
      <p:sp>
        <p:nvSpPr>
          <p:cNvPr id="3" name="文本框 2"/>
          <p:cNvSpPr txBox="1"/>
          <p:nvPr/>
        </p:nvSpPr>
        <p:spPr>
          <a:xfrm>
            <a:off x="6464617" y="2728913"/>
            <a:ext cx="5080000" cy="337185"/>
          </a:xfrm>
          <a:prstGeom prst="rect">
            <a:avLst/>
          </a:prstGeom>
        </p:spPr>
        <p:txBody>
          <a:bodyPr>
            <a:spAutoFit/>
          </a:bodyPr>
          <a:p>
            <a:r>
              <a:rPr lang="en-US" altLang="zh-CN" sz="1600">
                <a:solidFill>
                  <a:schemeClr val="bg1"/>
                </a:solidFill>
              </a:rPr>
              <a:t>Sombra superior: Corta</a:t>
            </a:r>
            <a:endParaRPr lang="en-US" altLang="zh-CN"/>
          </a:p>
        </p:txBody>
      </p:sp>
      <p:sp>
        <p:nvSpPr>
          <p:cNvPr id="4" name="文本框 3"/>
          <p:cNvSpPr txBox="1"/>
          <p:nvPr/>
        </p:nvSpPr>
        <p:spPr>
          <a:xfrm>
            <a:off x="6464617" y="3381693"/>
            <a:ext cx="5080000" cy="337185"/>
          </a:xfrm>
          <a:prstGeom prst="rect">
            <a:avLst/>
          </a:prstGeom>
        </p:spPr>
        <p:txBody>
          <a:bodyPr>
            <a:spAutoFit/>
          </a:bodyPr>
          <a:p>
            <a:r>
              <a:rPr lang="en-US" altLang="zh-CN" sz="1600">
                <a:solidFill>
                  <a:schemeClr val="bg1"/>
                </a:solidFill>
              </a:rPr>
              <a:t>Sombra inferior: Nula</a:t>
            </a:r>
            <a:endParaRPr lang="en-US" altLang="zh-CN"/>
          </a:p>
        </p:txBody>
      </p:sp>
      <p:sp>
        <p:nvSpPr>
          <p:cNvPr id="6" name="文本框 5"/>
          <p:cNvSpPr txBox="1"/>
          <p:nvPr/>
        </p:nvSpPr>
        <p:spPr>
          <a:xfrm>
            <a:off x="6464617" y="4005898"/>
            <a:ext cx="5080000" cy="337185"/>
          </a:xfrm>
          <a:prstGeom prst="rect">
            <a:avLst/>
          </a:prstGeom>
        </p:spPr>
        <p:txBody>
          <a:bodyPr>
            <a:spAutoFit/>
          </a:bodyPr>
          <a:p>
            <a:r>
              <a:rPr lang="en-US" altLang="zh-CN" sz="1600">
                <a:solidFill>
                  <a:schemeClr val="bg1"/>
                </a:solidFill>
              </a:rPr>
              <a:t>Tendencia: Al alza</a:t>
            </a:r>
            <a:endParaRPr lang="en-US" altLang="zh-CN"/>
          </a:p>
        </p:txBody>
      </p:sp>
      <p:sp>
        <p:nvSpPr>
          <p:cNvPr id="7" name="文本框 6"/>
          <p:cNvSpPr txBox="1"/>
          <p:nvPr/>
        </p:nvSpPr>
        <p:spPr>
          <a:xfrm>
            <a:off x="6464300" y="4680585"/>
            <a:ext cx="3554095" cy="535305"/>
          </a:xfrm>
          <a:prstGeom prst="rect">
            <a:avLst/>
          </a:prstGeom>
        </p:spPr>
        <p:txBody>
          <a:bodyPr wrap="square">
            <a:noAutofit/>
          </a:bodyPr>
          <a:p>
            <a:r>
              <a:rPr lang="en-US" altLang="zh-CN" sz="1400">
                <a:solidFill>
                  <a:schemeClr val="bg1"/>
                </a:solidFill>
              </a:rPr>
              <a:t>Movimiento: Si la próxima vela supera la altura de esta vela, se puede comprar</a:t>
            </a:r>
            <a:endParaRPr lang="en-US" altLang="zh-CN" sz="1400"/>
          </a:p>
        </p:txBody>
      </p:sp>
    </p:spTree>
  </p:cSld>
  <p:clrMapOvr>
    <a:masterClrMapping/>
  </p:clrMapOvr>
</p:sld>
</file>

<file path=ppt/tags/tag1.xml><?xml version="1.0" encoding="utf-8"?>
<p:tagLst xmlns:p="http://schemas.openxmlformats.org/presentationml/2006/main">
  <p:tag name="TABLE_ENDDRAG_ORIGIN_RECT" val="615*36"/>
  <p:tag name="TABLE_ENDDRAG_RECT" val="0*82*615*36"/>
</p:tagLst>
</file>

<file path=ppt/tags/tag2.xml><?xml version="1.0" encoding="utf-8"?>
<p:tagLst xmlns:p="http://schemas.openxmlformats.org/presentationml/2006/main">
  <p:tag name="TABLE_ENDDRAG_ORIGIN_RECT" val="303*335"/>
  <p:tag name="TABLE_ENDDRAG_RECT" val="40*121*303*335"/>
</p:tagLst>
</file>

<file path=ppt/tags/tag3.xml><?xml version="1.0" encoding="utf-8"?>
<p:tagLst xmlns:p="http://schemas.openxmlformats.org/presentationml/2006/main">
  <p:tag name="TABLE_ENDDRAG_ORIGIN_RECT" val="303*336"/>
  <p:tag name="TABLE_ENDDRAG_RECT" val="425*120*303*336"/>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25415</Words>
  <Application>WPS 演示</Application>
  <PresentationFormat/>
  <Paragraphs>790</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Arial</vt:lpstr>
      <vt:lpstr>Calibri</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c:title>
  <dc:creator>bitcointeknikanaliz.com</dc:creator>
  <cp:keywords>Japon Mum Grafikleri &amp; Stratejileri</cp:keywords>
  <cp:lastModifiedBy>CF</cp:lastModifiedBy>
  <cp:revision>1</cp:revision>
  <dcterms:created xsi:type="dcterms:W3CDTF">2025-03-26T13:03:53Z</dcterms:created>
  <dcterms:modified xsi:type="dcterms:W3CDTF">2025-03-26T13:03:53Z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wqlLaW5nc29mdCBQREYgdG8gV1BTIDEwMA</vt:lpwstr>
  </property>
  <property fmtid="{D5CDD505-2E9C-101B-9397-08002B2CF9AE}" pid="3" name="Created">
    <vt:filetime>2025-03-12T11:55:13Z</vt:filetime>
  </property>
  <property fmtid="{D5CDD505-2E9C-101B-9397-08002B2CF9AE}" pid="4" name="ICV">
    <vt:lpwstr>2AC688821EAD4DDF8A73353389F9EB64_13</vt:lpwstr>
  </property>
  <property fmtid="{D5CDD505-2E9C-101B-9397-08002B2CF9AE}" pid="5" name="KSOProductBuildVer">
    <vt:lpwstr>2052-12.1.0.20305</vt:lpwstr>
  </property>
</Properties>
</file>