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Montserrat Ultra-Bold" charset="1" panose="00000900000000000000"/>
      <p:regular r:id="rId20"/>
    </p:embeddedFont>
    <p:embeddedFont>
      <p:font typeface="Montserrat" charset="1" panose="00000500000000000000"/>
      <p:regular r:id="rId21"/>
    </p:embeddedFont>
    <p:embeddedFont>
      <p:font typeface="Montserrat Bold" charset="1" panose="00000800000000000000"/>
      <p:regular r:id="rId22"/>
    </p:embeddedFont>
    <p:embeddedFont>
      <p:font typeface="Montserrat Bold Italics" charset="1" panose="00000800000000000000"/>
      <p:regular r:id="rId23"/>
    </p:embeddedFont>
    <p:embeddedFont>
      <p:font typeface="Beautifully Delicious Sans" charset="1" panose="00000507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959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6799708" y="1055075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860891"/>
            <a:ext cx="11172937" cy="1438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58"/>
              </a:lnSpc>
            </a:pPr>
            <a:r>
              <a:rPr lang="en-US" sz="11476" b="true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Tickechain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486956"/>
            <a:ext cx="5586468" cy="1547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1"/>
              </a:lnSpc>
            </a:pPr>
            <a:r>
              <a:rPr lang="en-US" sz="295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 sistema decentralizzato per la gestione di eventi e biglietti NFT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55670" y="9296400"/>
            <a:ext cx="5066068" cy="5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 marL="0" indent="0" lvl="0">
              <a:lnSpc>
                <a:spcPts val="2050"/>
              </a:lnSpc>
              <a:spcBef>
                <a:spcPct val="0"/>
              </a:spcBef>
            </a:pPr>
            <a:r>
              <a:rPr lang="en-US" sz="2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2964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Università degli Studi di Salerno</a:t>
            </a:r>
          </a:p>
        </p:txBody>
      </p:sp>
      <p:sp>
        <p:nvSpPr>
          <p:cNvPr name="AutoShape 7" id="7"/>
          <p:cNvSpPr/>
          <p:nvPr/>
        </p:nvSpPr>
        <p:spPr>
          <a:xfrm rot="-5400000">
            <a:off x="16007685" y="3237459"/>
            <a:ext cx="2456682" cy="0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-282420" y="9110662"/>
            <a:ext cx="18852841" cy="0"/>
          </a:xfrm>
          <a:prstGeom prst="line">
            <a:avLst/>
          </a:prstGeom>
          <a:ln cap="rnd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028700" y="4920723"/>
            <a:ext cx="2477020" cy="0"/>
          </a:xfrm>
          <a:prstGeom prst="line">
            <a:avLst/>
          </a:prstGeom>
          <a:ln cap="rnd" w="1143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-5640384" y="6884421"/>
            <a:ext cx="16256977" cy="8229600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4" id="4"/>
          <p:cNvSpPr/>
          <p:nvPr/>
        </p:nvSpPr>
        <p:spPr>
          <a:xfrm rot="0">
            <a:off x="8709335" y="5847622"/>
            <a:ext cx="9952845" cy="3003144"/>
          </a:xfrm>
          <a:prstGeom prst="rect">
            <a:avLst/>
          </a:prstGeom>
          <a:solidFill>
            <a:srgbClr val="57C1D4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187542" y="251669"/>
            <a:ext cx="6972215" cy="9069644"/>
            <a:chOff x="0" y="0"/>
            <a:chExt cx="9296287" cy="12092858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563" t="0" r="563" b="0"/>
            <a:stretch>
              <a:fillRect/>
            </a:stretch>
          </p:blipFill>
          <p:spPr>
            <a:xfrm flipH="false" flipV="false">
              <a:off x="0" y="0"/>
              <a:ext cx="9296287" cy="12092858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-5400000">
            <a:off x="16731762" y="1984459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6"/>
                </a:lnTo>
                <a:lnTo>
                  <a:pt x="0" y="2110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V="true">
            <a:off x="17168080" y="2952790"/>
            <a:ext cx="0" cy="2456682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7524418" y="1460901"/>
            <a:ext cx="9337627" cy="172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 occupa della creazione, validazione e rimborso dei biglietti, trasformandoli in NFT ERC-721 per garantire autenticità e tracciabilità.</a:t>
            </a:r>
          </a:p>
          <a:p>
            <a:pPr algn="just">
              <a:lnSpc>
                <a:spcPts val="3499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7444494" y="3105452"/>
            <a:ext cx="406986" cy="406986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479943" y="4085588"/>
            <a:ext cx="406986" cy="406986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479943" y="4907868"/>
            <a:ext cx="406986" cy="406986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444494" y="600697"/>
            <a:ext cx="7770033" cy="815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3"/>
              </a:lnSpc>
              <a:spcBef>
                <a:spcPct val="0"/>
              </a:spcBef>
            </a:pPr>
            <a:r>
              <a:rPr lang="en-US" b="true" sz="6133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TicketManager.sol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531020" y="5974449"/>
            <a:ext cx="8309474" cy="2737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08"/>
              </a:lnSpc>
            </a:pPr>
            <a:r>
              <a:rPr lang="en-US" sz="1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1️⃣ Cosa sono gli NFT? </a:t>
            </a:r>
            <a:r>
              <a:rPr lang="en-US" sz="172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Token unici</a:t>
            </a:r>
            <a:r>
              <a:rPr lang="en-US" sz="1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su blockchain che certificano la </a:t>
            </a:r>
            <a:r>
              <a:rPr lang="en-US" sz="172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proprietà </a:t>
            </a:r>
            <a:r>
              <a:rPr lang="en-US" sz="1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 asset digitali, </a:t>
            </a:r>
            <a:r>
              <a:rPr lang="en-US" sz="172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non duplicabili </a:t>
            </a:r>
            <a:r>
              <a:rPr lang="en-US" sz="1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-US" sz="172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non intercambiabili</a:t>
            </a:r>
            <a:r>
              <a:rPr lang="en-US" sz="1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just">
              <a:lnSpc>
                <a:spcPts val="2408"/>
              </a:lnSpc>
            </a:pPr>
            <a:r>
              <a:rPr lang="en-US" sz="1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2️⃣ Perché vengono usati in TickeChain? Garantiscono </a:t>
            </a:r>
            <a:r>
              <a:rPr lang="en-US" sz="172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biglietti autentici e tracciabili</a:t>
            </a:r>
            <a:r>
              <a:rPr lang="en-US" sz="1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eliminando il rischio di falsificazione e rendendo gli utenti proprietari effettivi.</a:t>
            </a:r>
          </a:p>
          <a:p>
            <a:pPr algn="just">
              <a:lnSpc>
                <a:spcPts val="2408"/>
              </a:lnSpc>
            </a:pPr>
            <a:r>
              <a:rPr lang="en-US" sz="1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3️⃣ Come funzionano in TicketManager.sol? Ogni biglietto è un </a:t>
            </a:r>
            <a:r>
              <a:rPr lang="en-US" sz="172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NFT ERC-721</a:t>
            </a:r>
            <a:r>
              <a:rPr lang="en-US" sz="17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assegnato a un evento e un utente, validabile tramite QR code e rimborsabile tramite bruciatura (_burn()).</a:t>
            </a:r>
          </a:p>
          <a:p>
            <a:pPr algn="just">
              <a:lnSpc>
                <a:spcPts val="2408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2193232" y="9359413"/>
            <a:ext cx="5066068" cy="78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  <a:p>
            <a:pPr algn="r" marL="0" indent="0" lvl="0">
              <a:lnSpc>
                <a:spcPts val="2050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8207115" y="2969965"/>
            <a:ext cx="8368107" cy="630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2"/>
              </a:lnSpc>
            </a:pPr>
            <a:r>
              <a:rPr lang="en-US" sz="1808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mintTicket(address _to, string _uri, uint256 _eventId): Crea un NFT ERC-721 come biglietto collegato a un evento.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07115" y="3950101"/>
            <a:ext cx="8368107" cy="630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2"/>
              </a:lnSpc>
            </a:pPr>
            <a:r>
              <a:rPr lang="en-US" sz="1808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markTicketAsVerified(uint256 _ticketId): Valida il biglietto al momento dell'ingresso all'evento.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207115" y="4772382"/>
            <a:ext cx="8368107" cy="630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2"/>
              </a:lnSpc>
            </a:pPr>
            <a:r>
              <a:rPr lang="en-US" sz="1808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isTicketVerified(uint256 _ticketId): Verifica se un biglietto è stato già validato.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5799336"/>
            <a:ext cx="16450277" cy="0"/>
          </a:xfrm>
          <a:prstGeom prst="line">
            <a:avLst/>
          </a:prstGeom>
          <a:ln cap="rnd" w="4762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2974684" y="5347775"/>
            <a:ext cx="0" cy="474268"/>
          </a:xfrm>
          <a:prstGeom prst="line">
            <a:avLst/>
          </a:prstGeom>
          <a:ln cap="rnd" w="4762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15701550" y="5325068"/>
            <a:ext cx="0" cy="474268"/>
          </a:xfrm>
          <a:prstGeom prst="line">
            <a:avLst/>
          </a:prstGeom>
          <a:ln cap="rnd" w="4762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80691" y="4515365"/>
            <a:ext cx="2686236" cy="706910"/>
            <a:chOff x="0" y="0"/>
            <a:chExt cx="1219269" cy="3208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19269" cy="320863"/>
            </a:xfrm>
            <a:custGeom>
              <a:avLst/>
              <a:gdLst/>
              <a:ahLst/>
              <a:cxnLst/>
              <a:rect r="r" b="b" t="t" l="l"/>
              <a:pathLst>
                <a:path h="320863" w="1219269">
                  <a:moveTo>
                    <a:pt x="0" y="0"/>
                  </a:moveTo>
                  <a:lnTo>
                    <a:pt x="1219269" y="0"/>
                  </a:lnTo>
                  <a:lnTo>
                    <a:pt x="1219269" y="320863"/>
                  </a:lnTo>
                  <a:lnTo>
                    <a:pt x="0" y="320863"/>
                  </a:ln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1047750"/>
            <a:ext cx="16450277" cy="835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56"/>
              </a:lnSpc>
              <a:spcBef>
                <a:spcPct val="0"/>
              </a:spcBef>
            </a:pPr>
            <a:r>
              <a:rPr lang="en-US" b="true" sz="6256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Design Patter Implementati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3044849"/>
            <a:ext cx="3672537" cy="12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Permette di definire stati ben precisi e regolare le transizioni tra essi, evitando stati incoerenti.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48069" y="4604263"/>
            <a:ext cx="1951481" cy="58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5"/>
              </a:lnSpc>
              <a:spcBef>
                <a:spcPct val="0"/>
              </a:spcBef>
            </a:pPr>
            <a:r>
              <a:rPr lang="en-US" b="true" sz="223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State Machine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5400000">
            <a:off x="17366020" y="8523274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2" y="0"/>
                </a:lnTo>
                <a:lnTo>
                  <a:pt x="844062" y="211016"/>
                </a:lnTo>
                <a:lnTo>
                  <a:pt x="0" y="211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 flipV="true">
            <a:off x="17780907" y="5628740"/>
            <a:ext cx="14288" cy="2075717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2583167" y="9458325"/>
            <a:ext cx="5099376" cy="5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2950" y="9586912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Università degli Studi di Salerno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5627200" y="4513383"/>
            <a:ext cx="2686236" cy="706910"/>
            <a:chOff x="0" y="0"/>
            <a:chExt cx="1219269" cy="32086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19269" cy="320863"/>
            </a:xfrm>
            <a:custGeom>
              <a:avLst/>
              <a:gdLst/>
              <a:ahLst/>
              <a:cxnLst/>
              <a:rect r="r" b="b" t="t" l="l"/>
              <a:pathLst>
                <a:path h="320863" w="1219269">
                  <a:moveTo>
                    <a:pt x="0" y="0"/>
                  </a:moveTo>
                  <a:lnTo>
                    <a:pt x="1219269" y="0"/>
                  </a:lnTo>
                  <a:lnTo>
                    <a:pt x="1219269" y="320863"/>
                  </a:lnTo>
                  <a:lnTo>
                    <a:pt x="0" y="320863"/>
                  </a:ln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5143303" y="3049690"/>
            <a:ext cx="3672537" cy="970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Evita attacchi di reentrancy nei rimborsi separando il prelievo dal pagamento.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920295" y="4585774"/>
            <a:ext cx="2118553" cy="58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5"/>
              </a:lnSpc>
              <a:spcBef>
                <a:spcPct val="0"/>
              </a:spcBef>
            </a:pPr>
            <a:r>
              <a:rPr lang="en-US" b="true" sz="223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Pull Payment Pattern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812360" y="4513383"/>
            <a:ext cx="2686236" cy="706910"/>
            <a:chOff x="0" y="0"/>
            <a:chExt cx="1219269" cy="32086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19269" cy="320863"/>
            </a:xfrm>
            <a:custGeom>
              <a:avLst/>
              <a:gdLst/>
              <a:ahLst/>
              <a:cxnLst/>
              <a:rect r="r" b="b" t="t" l="l"/>
              <a:pathLst>
                <a:path h="320863" w="1219269">
                  <a:moveTo>
                    <a:pt x="0" y="0"/>
                  </a:moveTo>
                  <a:lnTo>
                    <a:pt x="1219269" y="0"/>
                  </a:lnTo>
                  <a:lnTo>
                    <a:pt x="1219269" y="320863"/>
                  </a:lnTo>
                  <a:lnTo>
                    <a:pt x="0" y="320863"/>
                  </a:ln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9260369" y="3052392"/>
            <a:ext cx="3672537" cy="1202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8"/>
              </a:lnSpc>
            </a:pPr>
            <a:r>
              <a:rPr lang="en-US" sz="176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Protegge il contratto da attacchi di reentrancy, aggiornando prima lo stato e poi eseguendo interazioni esterne.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812360" y="4592597"/>
            <a:ext cx="2686236" cy="58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5"/>
              </a:lnSpc>
              <a:spcBef>
                <a:spcPct val="0"/>
              </a:spcBef>
            </a:pPr>
            <a:r>
              <a:rPr lang="en-US" b="true" sz="223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Checks-Effects-Interactions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4358431" y="4465444"/>
            <a:ext cx="2686236" cy="706910"/>
            <a:chOff x="0" y="0"/>
            <a:chExt cx="1219269" cy="32086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19269" cy="320863"/>
            </a:xfrm>
            <a:custGeom>
              <a:avLst/>
              <a:gdLst/>
              <a:ahLst/>
              <a:cxnLst/>
              <a:rect r="r" b="b" t="t" l="l"/>
              <a:pathLst>
                <a:path h="320863" w="1219269">
                  <a:moveTo>
                    <a:pt x="0" y="0"/>
                  </a:moveTo>
                  <a:lnTo>
                    <a:pt x="1219269" y="0"/>
                  </a:lnTo>
                  <a:lnTo>
                    <a:pt x="1219269" y="320863"/>
                  </a:lnTo>
                  <a:lnTo>
                    <a:pt x="0" y="320863"/>
                  </a:ln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3806440" y="2994928"/>
            <a:ext cx="3672537" cy="12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Controlla rigorosamente i parametri prima di eseguire operazioni per prevenire errori e vulnerabilità.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725809" y="4686632"/>
            <a:ext cx="1951481" cy="302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5"/>
              </a:lnSpc>
              <a:spcBef>
                <a:spcPct val="0"/>
              </a:spcBef>
            </a:pPr>
            <a:r>
              <a:rPr lang="en-US" b="true" sz="223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Guard Check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3678164" y="6502204"/>
            <a:ext cx="2637173" cy="706910"/>
            <a:chOff x="0" y="0"/>
            <a:chExt cx="1197000" cy="32086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97000" cy="320863"/>
            </a:xfrm>
            <a:custGeom>
              <a:avLst/>
              <a:gdLst/>
              <a:ahLst/>
              <a:cxnLst/>
              <a:rect r="r" b="b" t="t" l="l"/>
              <a:pathLst>
                <a:path h="320863" w="1197000">
                  <a:moveTo>
                    <a:pt x="0" y="0"/>
                  </a:moveTo>
                  <a:lnTo>
                    <a:pt x="1197000" y="0"/>
                  </a:lnTo>
                  <a:lnTo>
                    <a:pt x="1197000" y="320863"/>
                  </a:lnTo>
                  <a:lnTo>
                    <a:pt x="0" y="320863"/>
                  </a:ln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3194021" y="7409139"/>
            <a:ext cx="3605459" cy="12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Organizza e centralizza i dati degli eventi, evitando duplicazioni e rendendo le operazioni più efficienti.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040041" y="6574595"/>
            <a:ext cx="1915837" cy="58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5"/>
              </a:lnSpc>
              <a:spcBef>
                <a:spcPct val="0"/>
              </a:spcBef>
            </a:pPr>
            <a:r>
              <a:rPr lang="en-US" b="true" sz="223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Registry Pattern</a:t>
            </a:r>
          </a:p>
        </p:txBody>
      </p:sp>
      <p:sp>
        <p:nvSpPr>
          <p:cNvPr name="AutoShape 33" id="33"/>
          <p:cNvSpPr/>
          <p:nvPr/>
        </p:nvSpPr>
        <p:spPr>
          <a:xfrm flipV="true">
            <a:off x="4974417" y="5799336"/>
            <a:ext cx="0" cy="474268"/>
          </a:xfrm>
          <a:prstGeom prst="line">
            <a:avLst/>
          </a:prstGeom>
          <a:ln cap="rnd" w="4762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0">
            <a:off x="7843294" y="6502204"/>
            <a:ext cx="2637173" cy="706910"/>
            <a:chOff x="0" y="0"/>
            <a:chExt cx="1197000" cy="32086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197000" cy="320863"/>
            </a:xfrm>
            <a:custGeom>
              <a:avLst/>
              <a:gdLst/>
              <a:ahLst/>
              <a:cxnLst/>
              <a:rect r="r" b="b" t="t" l="l"/>
              <a:pathLst>
                <a:path h="320863" w="1197000">
                  <a:moveTo>
                    <a:pt x="0" y="0"/>
                  </a:moveTo>
                  <a:lnTo>
                    <a:pt x="1197000" y="0"/>
                  </a:lnTo>
                  <a:lnTo>
                    <a:pt x="1197000" y="320863"/>
                  </a:lnTo>
                  <a:lnTo>
                    <a:pt x="0" y="320863"/>
                  </a:ln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7359151" y="7409139"/>
            <a:ext cx="3605459" cy="129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Protegge il sistema da malfunzionamenti critici, bloccando temporaneamente operazioni rischiose.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843294" y="6574595"/>
            <a:ext cx="2637173" cy="549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5"/>
              </a:lnSpc>
              <a:spcBef>
                <a:spcPct val="0"/>
              </a:spcBef>
            </a:pPr>
            <a:r>
              <a:rPr lang="en-US" b="true" sz="213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Circuit Breaker (Emergency Stop)</a:t>
            </a:r>
          </a:p>
        </p:txBody>
      </p:sp>
      <p:sp>
        <p:nvSpPr>
          <p:cNvPr name="AutoShape 38" id="38"/>
          <p:cNvSpPr/>
          <p:nvPr/>
        </p:nvSpPr>
        <p:spPr>
          <a:xfrm flipV="true">
            <a:off x="9139548" y="5799336"/>
            <a:ext cx="0" cy="474268"/>
          </a:xfrm>
          <a:prstGeom prst="line">
            <a:avLst/>
          </a:prstGeom>
          <a:ln cap="rnd" w="4762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9" id="39"/>
          <p:cNvGrpSpPr/>
          <p:nvPr/>
        </p:nvGrpSpPr>
        <p:grpSpPr>
          <a:xfrm rot="0">
            <a:off x="12011539" y="6502204"/>
            <a:ext cx="2637173" cy="706910"/>
            <a:chOff x="0" y="0"/>
            <a:chExt cx="1197000" cy="32086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197000" cy="320863"/>
            </a:xfrm>
            <a:custGeom>
              <a:avLst/>
              <a:gdLst/>
              <a:ahLst/>
              <a:cxnLst/>
              <a:rect r="r" b="b" t="t" l="l"/>
              <a:pathLst>
                <a:path h="320863" w="1197000">
                  <a:moveTo>
                    <a:pt x="0" y="0"/>
                  </a:moveTo>
                  <a:lnTo>
                    <a:pt x="1197000" y="0"/>
                  </a:lnTo>
                  <a:lnTo>
                    <a:pt x="1197000" y="320863"/>
                  </a:lnTo>
                  <a:lnTo>
                    <a:pt x="0" y="320863"/>
                  </a:ln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TextBox 41" id="41"/>
          <p:cNvSpPr txBox="true"/>
          <p:nvPr/>
        </p:nvSpPr>
        <p:spPr>
          <a:xfrm rot="0">
            <a:off x="11527397" y="7409139"/>
            <a:ext cx="3605459" cy="970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8"/>
              </a:lnSpc>
            </a:pPr>
            <a:r>
              <a:rPr lang="en-US" sz="186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Garantisce che i trasferimenti di ETH siano eseguiti in modo sicuro e senza vulnerabilità.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373416" y="6574595"/>
            <a:ext cx="1985015" cy="586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5"/>
              </a:lnSpc>
              <a:spcBef>
                <a:spcPct val="0"/>
              </a:spcBef>
            </a:pPr>
            <a:r>
              <a:rPr lang="en-US" b="true" sz="223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Secure Ether Transfer</a:t>
            </a:r>
          </a:p>
        </p:txBody>
      </p:sp>
      <p:sp>
        <p:nvSpPr>
          <p:cNvPr name="AutoShape 43" id="43"/>
          <p:cNvSpPr/>
          <p:nvPr/>
        </p:nvSpPr>
        <p:spPr>
          <a:xfrm flipV="true">
            <a:off x="13307793" y="5799336"/>
            <a:ext cx="0" cy="474268"/>
          </a:xfrm>
          <a:prstGeom prst="line">
            <a:avLst/>
          </a:prstGeom>
          <a:ln cap="rnd" w="4762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 flipV="true">
            <a:off x="11155478" y="5325068"/>
            <a:ext cx="0" cy="474268"/>
          </a:xfrm>
          <a:prstGeom prst="line">
            <a:avLst/>
          </a:prstGeom>
          <a:ln cap="rnd" w="4762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" id="45"/>
          <p:cNvSpPr/>
          <p:nvPr/>
        </p:nvSpPr>
        <p:spPr>
          <a:xfrm flipV="true">
            <a:off x="6979571" y="5325068"/>
            <a:ext cx="0" cy="474268"/>
          </a:xfrm>
          <a:prstGeom prst="line">
            <a:avLst/>
          </a:prstGeom>
          <a:ln cap="rnd" w="47625">
            <a:solidFill>
              <a:srgbClr val="19598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9144000" y="5440801"/>
            <a:ext cx="5151437" cy="3563136"/>
            <a:chOff x="0" y="0"/>
            <a:chExt cx="6868583" cy="4750847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/>
            <a:srcRect l="7303" t="0" r="16613" b="0"/>
            <a:stretch>
              <a:fillRect/>
            </a:stretch>
          </p:blipFill>
          <p:spPr>
            <a:xfrm flipH="false" flipV="false">
              <a:off x="0" y="0"/>
              <a:ext cx="6868583" cy="4750847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12508065" y="3361932"/>
            <a:ext cx="5779935" cy="3860437"/>
            <a:chOff x="0" y="0"/>
            <a:chExt cx="7706580" cy="5147249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5"/>
            <a:srcRect l="8358" t="0" r="8358" b="0"/>
            <a:stretch>
              <a:fillRect/>
            </a:stretch>
          </p:blipFill>
          <p:spPr>
            <a:xfrm flipH="false" flipV="false">
              <a:off x="0" y="0"/>
              <a:ext cx="7706580" cy="5147249"/>
            </a:xfrm>
            <a:prstGeom prst="rect">
              <a:avLst/>
            </a:prstGeom>
          </p:spPr>
        </p:pic>
      </p:grpSp>
      <p:grpSp>
        <p:nvGrpSpPr>
          <p:cNvPr name="Group 9" id="9"/>
          <p:cNvGrpSpPr/>
          <p:nvPr/>
        </p:nvGrpSpPr>
        <p:grpSpPr>
          <a:xfrm rot="0">
            <a:off x="9144000" y="222883"/>
            <a:ext cx="5151437" cy="3563136"/>
            <a:chOff x="0" y="0"/>
            <a:chExt cx="6868583" cy="4750847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6"/>
            <a:srcRect l="2567" t="0" r="9421" b="0"/>
            <a:stretch>
              <a:fillRect/>
            </a:stretch>
          </p:blipFill>
          <p:spPr>
            <a:xfrm flipH="false" flipV="false">
              <a:off x="0" y="0"/>
              <a:ext cx="6868583" cy="4750847"/>
            </a:xfrm>
            <a:prstGeom prst="rect">
              <a:avLst/>
            </a:prstGeom>
          </p:spPr>
        </p:pic>
      </p:grpSp>
      <p:sp>
        <p:nvSpPr>
          <p:cNvPr name="TextBox 11" id="11"/>
          <p:cNvSpPr txBox="true"/>
          <p:nvPr/>
        </p:nvSpPr>
        <p:spPr>
          <a:xfrm rot="0">
            <a:off x="1273505" y="1764278"/>
            <a:ext cx="6308824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  <a:spcBef>
                <a:spcPct val="0"/>
              </a:spcBef>
            </a:pPr>
            <a:r>
              <a:rPr lang="en-US" b="true" sz="800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Front-End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73505" y="3309982"/>
            <a:ext cx="7562467" cy="4568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Il frontend di TickeChain, sviluppato con </a:t>
            </a:r>
            <a:r>
              <a:rPr lang="en-US" sz="2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React + Vite</a:t>
            </a:r>
            <a:r>
              <a:rPr lang="en-US" sz="200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offre un’interfaccia veloce e intuitiva per gestire eventi, biglietti e rimborsi. L’integrazione con </a:t>
            </a:r>
            <a:r>
              <a:rPr lang="en-US" sz="2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MetaMask </a:t>
            </a:r>
            <a:r>
              <a:rPr lang="en-US" sz="200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ed </a:t>
            </a:r>
            <a:r>
              <a:rPr lang="en-US" sz="2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Ethers.js</a:t>
            </a:r>
            <a:r>
              <a:rPr lang="en-US" sz="200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permette agli utenti di connettere il proprio wallet ed eseguire transazioni direttamente su blockchain, senza intermediari.</a:t>
            </a:r>
          </a:p>
          <a:p>
            <a:pPr algn="just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dashboard interattiva mostra eventi attivi, biglietti posseduti e fondi disponibili, aggiornando i dati in tempo reale. Il design, basato su </a:t>
            </a:r>
            <a:r>
              <a:rPr lang="en-US" sz="2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Bootstrap</a:t>
            </a:r>
            <a:r>
              <a:rPr lang="en-US" sz="200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garantisce un’esperienza responsiva e accessibile. Inoltre, il sistema supporta </a:t>
            </a:r>
            <a:r>
              <a:rPr lang="en-US" sz="2003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QR code scanner</a:t>
            </a:r>
            <a:r>
              <a:rPr lang="en-US" sz="200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consentendo la verifica sicura dei biglietti direttamente dall’app.</a:t>
            </a:r>
          </a:p>
          <a:p>
            <a:pPr algn="just">
              <a:lnSpc>
                <a:spcPts val="2804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583167" y="9458325"/>
            <a:ext cx="5099376" cy="5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42950" y="9586912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Università degli Studi di Salerno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010633" y="0"/>
            <a:ext cx="10277367" cy="2739331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3" id="3"/>
          <p:cNvSpPr/>
          <p:nvPr/>
        </p:nvSpPr>
        <p:spPr>
          <a:xfrm rot="0">
            <a:off x="9144000" y="-341585"/>
            <a:ext cx="9426420" cy="8725930"/>
          </a:xfrm>
          <a:prstGeom prst="rect">
            <a:avLst/>
          </a:prstGeom>
          <a:solidFill>
            <a:srgbClr val="000000">
              <a:alpha val="21961"/>
            </a:srgbClr>
          </a:solidFill>
        </p:spPr>
      </p:sp>
      <p:grpSp>
        <p:nvGrpSpPr>
          <p:cNvPr name="Group 4" id="4"/>
          <p:cNvGrpSpPr/>
          <p:nvPr/>
        </p:nvGrpSpPr>
        <p:grpSpPr>
          <a:xfrm rot="0">
            <a:off x="9144000" y="142875"/>
            <a:ext cx="8891026" cy="7985083"/>
            <a:chOff x="0" y="0"/>
            <a:chExt cx="11854701" cy="10646778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0" r="12176" b="0"/>
            <a:stretch>
              <a:fillRect/>
            </a:stretch>
          </p:blipFill>
          <p:spPr>
            <a:xfrm flipH="false" flipV="false">
              <a:off x="0" y="0"/>
              <a:ext cx="11854701" cy="10646778"/>
            </a:xfrm>
            <a:prstGeom prst="rect">
              <a:avLst/>
            </a:prstGeom>
          </p:spPr>
        </p:pic>
      </p:grpSp>
      <p:sp>
        <p:nvSpPr>
          <p:cNvPr name="AutoShape 6" id="6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316454" y="1259453"/>
            <a:ext cx="7097448" cy="207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  <a:spcBef>
                <a:spcPct val="0"/>
              </a:spcBef>
            </a:pPr>
            <a:r>
              <a:rPr lang="en-US" b="true" sz="800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Testing e Debugging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16454" y="3594237"/>
            <a:ext cx="7474016" cy="4790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03"/>
              </a:lnSpc>
            </a:pPr>
            <a:r>
              <a:rPr lang="en-US" sz="228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TickeChain è stato testato con </a:t>
            </a:r>
            <a:r>
              <a:rPr lang="en-US" sz="2288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Hardhat</a:t>
            </a:r>
            <a:r>
              <a:rPr lang="en-US" sz="228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288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Chai </a:t>
            </a:r>
            <a:r>
              <a:rPr lang="en-US" sz="228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-US" sz="2288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Mocha</a:t>
            </a:r>
            <a:r>
              <a:rPr lang="en-US" sz="228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garantendo la correttezza e la sicurezza degli smart contract. I test coprono creazione eventi, acquisto e rimborso biglietti, gestione fondi e protezione dagli attacchi.</a:t>
            </a:r>
          </a:p>
          <a:p>
            <a:pPr algn="just">
              <a:lnSpc>
                <a:spcPts val="3203"/>
              </a:lnSpc>
            </a:pPr>
            <a:r>
              <a:rPr lang="en-US" sz="228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 il debugging, vengono utilizzati eventi Solidity per tracciare le operazioni e identificare eventuali anomalie. Le simulazioni su rete locale con </a:t>
            </a:r>
            <a:r>
              <a:rPr lang="en-US" sz="2288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Hardhat </a:t>
            </a:r>
            <a:r>
              <a:rPr lang="en-US" sz="228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-US" sz="2288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Ganache </a:t>
            </a:r>
            <a:r>
              <a:rPr lang="en-US" sz="228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permettono di replicare scenari reali e verificare il comportamento del sistema prima del deploy sulla blockchain.</a:t>
            </a:r>
          </a:p>
          <a:p>
            <a:pPr algn="just">
              <a:lnSpc>
                <a:spcPts val="3203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2583167" y="9458325"/>
            <a:ext cx="5099376" cy="5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2950" y="9586912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Università degli Studi di Salerno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644586" y="4689475"/>
            <a:ext cx="16614714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b="true" sz="800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Grazie per l’attenzione!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83167" y="9458325"/>
            <a:ext cx="5099376" cy="5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2950" y="9586912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Università degli Studi di Salerno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400000">
            <a:off x="17155005" y="8583056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H="true">
            <a:off x="17569892" y="5750024"/>
            <a:ext cx="14288" cy="2075717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-5640384" y="6884421"/>
            <a:ext cx="16256977" cy="8229600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4" id="4"/>
          <p:cNvSpPr/>
          <p:nvPr/>
        </p:nvSpPr>
        <p:spPr>
          <a:xfrm rot="0">
            <a:off x="9144000" y="6270361"/>
            <a:ext cx="9952845" cy="2397208"/>
          </a:xfrm>
          <a:prstGeom prst="rect">
            <a:avLst/>
          </a:prstGeom>
          <a:solidFill>
            <a:srgbClr val="57C1D4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1085850" y="990600"/>
            <a:ext cx="6972215" cy="7676968"/>
            <a:chOff x="0" y="0"/>
            <a:chExt cx="9296287" cy="10235958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4590" t="0" r="4590" b="0"/>
            <a:stretch>
              <a:fillRect/>
            </a:stretch>
          </p:blipFill>
          <p:spPr>
            <a:xfrm flipH="false" flipV="false">
              <a:off x="0" y="0"/>
              <a:ext cx="9296287" cy="10235958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-5400000">
            <a:off x="16731762" y="1410919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-5400000">
            <a:off x="15939739" y="3593303"/>
            <a:ext cx="2456682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9144000" y="1312982"/>
            <a:ext cx="6787591" cy="2075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57"/>
              </a:lnSpc>
              <a:spcBef>
                <a:spcPct val="0"/>
              </a:spcBef>
            </a:pPr>
            <a:r>
              <a:rPr lang="en-US" b="true" sz="8057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Ticketing Tradizionale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3734207"/>
            <a:ext cx="6787591" cy="172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Il ticketing tradizionale è soggetto a falsificazioni, scalping e prezzi gonfiati, con alte commissioni e poca trasparenza, penalizzando utenti e organizzatori.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3223" y="6586315"/>
            <a:ext cx="7244857" cy="172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❌ Biglietti non verificabili e rischio di truffe per gli acquirenti.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❌Piattaforme chiuse che limitano il controllo degli utenti sugli acquisti.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93232" y="9359413"/>
            <a:ext cx="5066068" cy="78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  <a:p>
            <a:pPr algn="r" marL="0" indent="0" lvl="0">
              <a:lnSpc>
                <a:spcPts val="20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685813" y="-158270"/>
            <a:ext cx="19659626" cy="6857990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3" id="3"/>
          <p:cNvSpPr/>
          <p:nvPr/>
        </p:nvSpPr>
        <p:spPr>
          <a:xfrm rot="0">
            <a:off x="9640829" y="4185866"/>
            <a:ext cx="3569582" cy="4231220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13861168" y="4185866"/>
            <a:ext cx="3569582" cy="4231220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1200150" y="4185866"/>
            <a:ext cx="3569582" cy="4231220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6" id="6"/>
          <p:cNvSpPr/>
          <p:nvPr/>
        </p:nvSpPr>
        <p:spPr>
          <a:xfrm rot="0">
            <a:off x="5420489" y="4185866"/>
            <a:ext cx="3569582" cy="4231220"/>
          </a:xfrm>
          <a:prstGeom prst="rect">
            <a:avLst/>
          </a:prstGeom>
          <a:solidFill>
            <a:srgbClr val="000000">
              <a:alpha val="33725"/>
            </a:srgbClr>
          </a:solidFill>
        </p:spPr>
      </p:sp>
      <p:sp>
        <p:nvSpPr>
          <p:cNvPr name="AutoShape 7" id="7"/>
          <p:cNvSpPr/>
          <p:nvPr/>
        </p:nvSpPr>
        <p:spPr>
          <a:xfrm rot="0">
            <a:off x="9469379" y="4023941"/>
            <a:ext cx="3569582" cy="422027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8" id="8"/>
          <p:cNvSpPr/>
          <p:nvPr/>
        </p:nvSpPr>
        <p:spPr>
          <a:xfrm rot="0">
            <a:off x="13689718" y="4023941"/>
            <a:ext cx="3569582" cy="422027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9" id="9"/>
          <p:cNvSpPr/>
          <p:nvPr/>
        </p:nvSpPr>
        <p:spPr>
          <a:xfrm rot="0">
            <a:off x="1028700" y="4023941"/>
            <a:ext cx="3569582" cy="422027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0" id="10"/>
          <p:cNvSpPr/>
          <p:nvPr/>
        </p:nvSpPr>
        <p:spPr>
          <a:xfrm rot="0">
            <a:off x="5249039" y="4023941"/>
            <a:ext cx="3569582" cy="4220278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1" id="11"/>
          <p:cNvSpPr txBox="true"/>
          <p:nvPr/>
        </p:nvSpPr>
        <p:spPr>
          <a:xfrm rot="0">
            <a:off x="5126492" y="1181100"/>
            <a:ext cx="8035017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Obiettivi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03488" y="2353891"/>
            <a:ext cx="15281024" cy="128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TickeChain rivoluziona il ticketing con un sistema </a:t>
            </a: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trasparente</a:t>
            </a: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sicuro </a:t>
            </a: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decentralizzato</a:t>
            </a: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eliminando le criticità del mercato tradizionale. Grazie alla blockchain, migliora l’affidabilità degli eventi, riducendo il rischio di frodi e garantendo un’esperienza più efficiente.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66094" y="5934054"/>
            <a:ext cx="3094794" cy="184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Ogni biglietto è un NFT unico su blockchain, risultando cosi impossibile da falsificare o duplicare.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86433" y="5934054"/>
            <a:ext cx="3094794" cy="221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Gli utenti possono acquistare biglietti senza piattaforme centralizzate, riducendo costi e commissioni.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06773" y="5934054"/>
            <a:ext cx="3094794" cy="184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Gli utenti possono richiedere rimborsi verificati in caso di eventi annullati, senza rischi di abuso.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927112" y="5934054"/>
            <a:ext cx="3094794" cy="1842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 biglietti sono validati tramite QR code e blockchain, cosi da garantire autenticità e sicurezza agli ingressi.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6094" y="4109666"/>
            <a:ext cx="3094794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Autenticità e Sicurezza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86433" y="4109666"/>
            <a:ext cx="3094794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Eliminazione Intermediari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04446" y="4109666"/>
            <a:ext cx="3094794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Rimborsi Efficienti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927112" y="4109666"/>
            <a:ext cx="3094794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19598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Verifica Affidabile</a:t>
            </a:r>
          </a:p>
        </p:txBody>
      </p:sp>
      <p:sp>
        <p:nvSpPr>
          <p:cNvPr name="AutoShape 21" id="21"/>
          <p:cNvSpPr/>
          <p:nvPr/>
        </p:nvSpPr>
        <p:spPr>
          <a:xfrm rot="0">
            <a:off x="1266094" y="5481276"/>
            <a:ext cx="3094794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5486433" y="5490801"/>
            <a:ext cx="3094794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rot="0">
            <a:off x="9706773" y="5481276"/>
            <a:ext cx="3094794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rot="0">
            <a:off x="13927112" y="5481276"/>
            <a:ext cx="3094794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6377677" y="923192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2" y="0"/>
                </a:lnTo>
                <a:lnTo>
                  <a:pt x="844062" y="211016"/>
                </a:lnTo>
                <a:lnTo>
                  <a:pt x="0" y="211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1028700" y="923192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2" y="0"/>
                </a:lnTo>
                <a:lnTo>
                  <a:pt x="844062" y="211016"/>
                </a:lnTo>
                <a:lnTo>
                  <a:pt x="0" y="211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2155670" y="9296400"/>
            <a:ext cx="5066068" cy="78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  <a:p>
            <a:pPr algn="r" marL="0" indent="0" lvl="0">
              <a:lnSpc>
                <a:spcPts val="2050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92964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Università degli Studi di Salerno</a:t>
            </a:r>
          </a:p>
        </p:txBody>
      </p:sp>
      <p:sp>
        <p:nvSpPr>
          <p:cNvPr name="AutoShape 29" id="29"/>
          <p:cNvSpPr/>
          <p:nvPr/>
        </p:nvSpPr>
        <p:spPr>
          <a:xfrm rot="23662">
            <a:off x="13861144" y="1014412"/>
            <a:ext cx="2075766" cy="0"/>
          </a:xfrm>
          <a:prstGeom prst="line">
            <a:avLst/>
          </a:prstGeom>
          <a:ln cap="rnd" w="28575">
            <a:solidFill>
              <a:srgbClr val="FFFFFF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rot="-10776337">
            <a:off x="2313529" y="1014413"/>
            <a:ext cx="2075766" cy="0"/>
          </a:xfrm>
          <a:prstGeom prst="line">
            <a:avLst/>
          </a:prstGeom>
          <a:ln cap="rnd" w="28575">
            <a:solidFill>
              <a:srgbClr val="FFFFFF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-282420" y="9110662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82420" y="9301162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16942777" y="134522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501162" y="2534729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-5376337">
            <a:off x="16326925" y="333712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5376337">
            <a:off x="-114691" y="4526630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1548907" y="3566958"/>
            <a:ext cx="7604618" cy="2649358"/>
          </a:xfrm>
          <a:prstGeom prst="rect">
            <a:avLst/>
          </a:prstGeom>
          <a:solidFill>
            <a:srgbClr val="000000">
              <a:alpha val="11765"/>
            </a:srgbClr>
          </a:solidFill>
        </p:spPr>
      </p:sp>
      <p:sp>
        <p:nvSpPr>
          <p:cNvPr name="AutoShape 8" id="8"/>
          <p:cNvSpPr/>
          <p:nvPr/>
        </p:nvSpPr>
        <p:spPr>
          <a:xfrm rot="0">
            <a:off x="1548907" y="6515759"/>
            <a:ext cx="7604618" cy="2649358"/>
          </a:xfrm>
          <a:prstGeom prst="rect">
            <a:avLst/>
          </a:prstGeom>
          <a:solidFill>
            <a:srgbClr val="000000">
              <a:alpha val="11765"/>
            </a:srgbClr>
          </a:solidFill>
        </p:spPr>
      </p:sp>
      <p:sp>
        <p:nvSpPr>
          <p:cNvPr name="AutoShape 9" id="9"/>
          <p:cNvSpPr/>
          <p:nvPr/>
        </p:nvSpPr>
        <p:spPr>
          <a:xfrm rot="0">
            <a:off x="9396184" y="3566958"/>
            <a:ext cx="7604618" cy="2649358"/>
          </a:xfrm>
          <a:prstGeom prst="rect">
            <a:avLst/>
          </a:prstGeom>
          <a:solidFill>
            <a:srgbClr val="000000">
              <a:alpha val="11765"/>
            </a:srgbClr>
          </a:solidFill>
        </p:spPr>
      </p:sp>
      <p:sp>
        <p:nvSpPr>
          <p:cNvPr name="AutoShape 10" id="10"/>
          <p:cNvSpPr/>
          <p:nvPr/>
        </p:nvSpPr>
        <p:spPr>
          <a:xfrm rot="0">
            <a:off x="9396184" y="6515759"/>
            <a:ext cx="7604618" cy="2649358"/>
          </a:xfrm>
          <a:prstGeom prst="rect">
            <a:avLst/>
          </a:prstGeom>
          <a:solidFill>
            <a:srgbClr val="000000">
              <a:alpha val="11765"/>
            </a:srgbClr>
          </a:solidFill>
        </p:spPr>
      </p:sp>
      <p:sp>
        <p:nvSpPr>
          <p:cNvPr name="AutoShape 11" id="11"/>
          <p:cNvSpPr/>
          <p:nvPr/>
        </p:nvSpPr>
        <p:spPr>
          <a:xfrm rot="0">
            <a:off x="1418053" y="3445811"/>
            <a:ext cx="7604618" cy="264935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12" id="12"/>
          <p:cNvSpPr/>
          <p:nvPr/>
        </p:nvSpPr>
        <p:spPr>
          <a:xfrm rot="0">
            <a:off x="1418053" y="6394612"/>
            <a:ext cx="7604618" cy="264935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13" id="13"/>
          <p:cNvSpPr/>
          <p:nvPr/>
        </p:nvSpPr>
        <p:spPr>
          <a:xfrm rot="0">
            <a:off x="9265329" y="3445811"/>
            <a:ext cx="7604618" cy="264935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14" id="14"/>
          <p:cNvSpPr/>
          <p:nvPr/>
        </p:nvSpPr>
        <p:spPr>
          <a:xfrm rot="0">
            <a:off x="9265329" y="6394612"/>
            <a:ext cx="7604618" cy="2649358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TextBox 15" id="15"/>
          <p:cNvSpPr txBox="true"/>
          <p:nvPr/>
        </p:nvSpPr>
        <p:spPr>
          <a:xfrm rot="0">
            <a:off x="2724915" y="1181100"/>
            <a:ext cx="12838170" cy="207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  <a:spcBef>
                <a:spcPct val="0"/>
              </a:spcBef>
            </a:pPr>
            <a:r>
              <a:rPr lang="en-US" b="true" sz="800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Architettura Generale del Sistema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155670" y="9486900"/>
            <a:ext cx="5066068" cy="5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 marL="0" indent="0" lvl="0">
              <a:lnSpc>
                <a:spcPts val="2050"/>
              </a:lnSpc>
              <a:spcBef>
                <a:spcPct val="0"/>
              </a:spcBef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94869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Università degli Studi di Salerno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41401" y="4535967"/>
            <a:ext cx="6852475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Gli smart contract in </a:t>
            </a:r>
            <a:r>
              <a:rPr lang="en-US" b="true" sz="2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Solidity </a:t>
            </a: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gestiscono eventi, biglietti e pagamenti, garantendo sicurezza e trasparenza su blockchain.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20583" y="4829241"/>
            <a:ext cx="6799557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Tutte le operazioni sono registrate su </a:t>
            </a:r>
            <a:r>
              <a:rPr lang="en-US" b="true" sz="2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Ethereum</a:t>
            </a: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eliminando intermediari e prevenendo manomissioni.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11630" y="3553526"/>
            <a:ext cx="621746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Blockchain e Decentralizzazione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41401" y="7587542"/>
            <a:ext cx="6852475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Il sistema utilizza </a:t>
            </a:r>
            <a:r>
              <a:rPr lang="en-US" b="true" sz="2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React + Vite</a:t>
            </a: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per offrire un’interfaccia veloce e intuitiva, con gestione delle transazioni tramite MetaMask.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20583" y="7558705"/>
            <a:ext cx="6799557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Gli utenti si connettono al sistema tramite </a:t>
            </a:r>
            <a:r>
              <a:rPr lang="en-US" b="true" sz="2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MetaMask</a:t>
            </a:r>
            <a:r>
              <a:rPr lang="en-US" sz="2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permettendo acquisti e verifiche direttamente dalla loro identità blockchain.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958907" y="3707927"/>
            <a:ext cx="621746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Smart Contract Sicuri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111630" y="6583028"/>
            <a:ext cx="621746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Integrazione con Wallet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958907" y="6597446"/>
            <a:ext cx="621746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Frontend Interattivo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92964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Università degli Studi di Salerno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57767" y="364488"/>
            <a:ext cx="10002057" cy="1983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40"/>
              </a:lnSpc>
              <a:spcBef>
                <a:spcPct val="0"/>
              </a:spcBef>
            </a:pPr>
            <a:r>
              <a:rPr lang="en-US" b="true" sz="764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Blockchain e Decentralizzazione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7767" y="2656307"/>
            <a:ext cx="14492602" cy="4638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1"/>
              </a:lnSpc>
            </a:pPr>
            <a:r>
              <a:rPr lang="en-US" sz="24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 blockchain è una tecnologia che consente di registrare transazioni in modo </a:t>
            </a:r>
            <a:r>
              <a:rPr lang="en-US" sz="240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immutabile</a:t>
            </a:r>
            <a:r>
              <a:rPr lang="en-US" sz="24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40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trasparente </a:t>
            </a:r>
            <a:r>
              <a:rPr lang="en-US" sz="24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-US" sz="240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decentralizzato</a:t>
            </a:r>
            <a:r>
              <a:rPr lang="en-US" sz="24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eliminando la necessità di intermediari. Ogni operazione viene verificata da una rete distribuita di nodi, rendendo i dati incorruttibili e accessibili a tutti. Questo sistema garantisce </a:t>
            </a:r>
            <a:r>
              <a:rPr lang="en-US" sz="240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sicurezza </a:t>
            </a:r>
            <a:r>
              <a:rPr lang="en-US" sz="24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-US" sz="2401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fiducia</a:t>
            </a:r>
            <a:r>
              <a:rPr lang="en-US" sz="24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riducendo il rischio di frodi e manipolazioni.</a:t>
            </a:r>
          </a:p>
          <a:p>
            <a:pPr algn="just">
              <a:lnSpc>
                <a:spcPts val="3361"/>
              </a:lnSpc>
            </a:pPr>
          </a:p>
          <a:p>
            <a:pPr algn="just">
              <a:lnSpc>
                <a:spcPts val="3361"/>
              </a:lnSpc>
            </a:pPr>
            <a:r>
              <a:rPr lang="en-US" b="true" sz="240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TickeChain </a:t>
            </a:r>
            <a:r>
              <a:rPr lang="en-US" sz="24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applica questi principi al settore del ticketing, sfruttando la blockchain di Ethereum per registrare ogni biglietto come </a:t>
            </a:r>
            <a:r>
              <a:rPr lang="en-US" b="true" sz="240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NFT </a:t>
            </a:r>
            <a:r>
              <a:rPr lang="en-US" sz="240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unico. Questo assicura che i biglietti non possano essere falsificati, duplicati o modificati, mentre le transazioni rimangono pubbliche e verificabili da chiunque. Inoltre, grazie alla decentralizzazione, nessuna entità centrale può controllare o limitare l’accesso ai biglietti, offrendo agli utenti piena proprietà e libertà di scambio.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7849729" y="7521932"/>
            <a:ext cx="18517244" cy="8229600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7282339" y="1179251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2" y="0"/>
                </a:lnTo>
                <a:lnTo>
                  <a:pt x="844062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flipV="true">
            <a:off x="17675796" y="2218205"/>
            <a:ext cx="14288" cy="2075717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2499487" y="9296400"/>
            <a:ext cx="5099376" cy="5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373687" y="368576"/>
            <a:ext cx="11885613" cy="197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640"/>
              </a:lnSpc>
              <a:spcBef>
                <a:spcPct val="0"/>
              </a:spcBef>
            </a:pPr>
            <a:r>
              <a:rPr lang="en-US" b="true" sz="764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Panoramica degli Smart Contract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29493" y="2501310"/>
            <a:ext cx="15729807" cy="5986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00"/>
              </a:lnSpc>
            </a:pP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Gli smart contract sono programmi auto-eseguibili registrati sulla blockchain, progettati per garantire sic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rezz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trasparen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za 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automazione n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ll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ns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zi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ni. Una volta implementati, funzionano senza bisogno di intermediari, eseguendo le operazioni solo se vengono soddisfatte condizioni prestabilite. Questo riduce il rischio d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odi, 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rrori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 man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polazion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rendendo il sistema affidabile e verificabile da chiunque.</a:t>
            </a:r>
          </a:p>
          <a:p>
            <a:pPr algn="just">
              <a:lnSpc>
                <a:spcPts val="3400"/>
              </a:lnSpc>
            </a:pP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 </a:t>
            </a:r>
            <a:r>
              <a:rPr lang="en-US" sz="242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TickeChain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gli smart contract gestiscono l’intero ecosistema del ticketing in modo sicuro e decentralizzato. Ogni componente chiave è regolato da un contratto specifico:</a:t>
            </a:r>
          </a:p>
          <a:p>
            <a:pPr algn="just" marL="524461" indent="-262230" lvl="1">
              <a:lnSpc>
                <a:spcPts val="3400"/>
              </a:lnSpc>
              <a:buFont typeface="Arial"/>
              <a:buChar char="•"/>
            </a:pPr>
            <a:r>
              <a:rPr lang="en-US" b="true" sz="2429" i="true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EventFactory.sol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per la creazione e gestione dei singoli eventi.</a:t>
            </a:r>
          </a:p>
          <a:p>
            <a:pPr algn="just" marL="524461" indent="-262230" lvl="1">
              <a:lnSpc>
                <a:spcPts val="3400"/>
              </a:lnSpc>
              <a:buFont typeface="Arial"/>
              <a:buChar char="•"/>
            </a:pPr>
            <a:r>
              <a:rPr lang="en-US" b="true" sz="2429" i="true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EventRegistry.sol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per l’archiviazione e la consultazione degli eventi registrati.</a:t>
            </a:r>
          </a:p>
          <a:p>
            <a:pPr algn="just" marL="524461" indent="-262230" lvl="1">
              <a:lnSpc>
                <a:spcPts val="3400"/>
              </a:lnSpc>
              <a:buFont typeface="Arial"/>
              <a:buChar char="•"/>
            </a:pPr>
            <a:r>
              <a:rPr lang="en-US" b="true" sz="2429" i="true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PaymentManager.sol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per la gestione dei pagamenti e rimborsi in maniera protetta.</a:t>
            </a:r>
          </a:p>
          <a:p>
            <a:pPr algn="just" marL="524461" indent="-262230" lvl="1">
              <a:lnSpc>
                <a:spcPts val="3400"/>
              </a:lnSpc>
              <a:buFont typeface="Arial"/>
              <a:buChar char="•"/>
            </a:pPr>
            <a:r>
              <a:rPr lang="en-US" b="true" sz="2429" i="true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TicketManager.sol</a:t>
            </a: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per la creazione, validazione e rimborso dei biglietti NFT.</a:t>
            </a:r>
          </a:p>
          <a:p>
            <a:pPr algn="just">
              <a:lnSpc>
                <a:spcPts val="3400"/>
              </a:lnSpc>
            </a:pPr>
            <a:r>
              <a:rPr lang="en-US" sz="242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Grazie a questi contratti, TickeChain garantisce un ecosistema trasparente, in cui ogni operazione è verificabile on-chain, eliminando la necessità di fidarsi di piattaforme centralizzate.</a:t>
            </a:r>
          </a:p>
          <a:p>
            <a:pPr algn="just">
              <a:lnSpc>
                <a:spcPts val="3400"/>
              </a:lnSpc>
            </a:pPr>
          </a:p>
        </p:txBody>
      </p:sp>
      <p:sp>
        <p:nvSpPr>
          <p:cNvPr name="AutoShape 8" id="8"/>
          <p:cNvSpPr/>
          <p:nvPr/>
        </p:nvSpPr>
        <p:spPr>
          <a:xfrm rot="0">
            <a:off x="-10764178" y="8268908"/>
            <a:ext cx="19908178" cy="8229600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Freeform 9" id="9"/>
          <p:cNvSpPr/>
          <p:nvPr/>
        </p:nvSpPr>
        <p:spPr>
          <a:xfrm flipH="false" flipV="false" rot="-5400000">
            <a:off x="17282339" y="8333709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2" y="0"/>
                </a:lnTo>
                <a:lnTo>
                  <a:pt x="844062" y="211016"/>
                </a:lnTo>
                <a:lnTo>
                  <a:pt x="0" y="2110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flipV="true">
            <a:off x="17718657" y="5518557"/>
            <a:ext cx="14288" cy="2075717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1079147" y="0"/>
            <a:ext cx="7208853" cy="8968515"/>
            <a:chOff x="0" y="0"/>
            <a:chExt cx="9611804" cy="1195802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3198" r="0" b="3338"/>
            <a:stretch>
              <a:fillRect/>
            </a:stretch>
          </p:blipFill>
          <p:spPr>
            <a:xfrm flipH="false" flipV="false">
              <a:off x="0" y="0"/>
              <a:ext cx="9611804" cy="11958020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457767" y="3197268"/>
            <a:ext cx="577806" cy="577806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57767" y="4854597"/>
            <a:ext cx="577806" cy="577806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57767" y="6546672"/>
            <a:ext cx="577806" cy="577806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457767" y="7862709"/>
            <a:ext cx="577806" cy="577806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457767" y="597850"/>
            <a:ext cx="9131664" cy="77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0"/>
              </a:lnSpc>
              <a:spcBef>
                <a:spcPct val="0"/>
              </a:spcBef>
            </a:pPr>
            <a:r>
              <a:rPr lang="en-US" b="true" sz="580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EventFactory.sol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57767" y="1524709"/>
            <a:ext cx="9131664" cy="1139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Gestisce la creazione, modifica e gestione degli eventi, regolando il loro stato tramite una State Machine e applicando meccanismi di sicurezza come Emergency Stop.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55662" y="2932906"/>
            <a:ext cx="8033768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createEvent(string _name, string _location, uint256 _date, uint256 _price, uint256 _totalTickets): Crea un nuovo evento registrandone i dettagli.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40476" y="4416425"/>
            <a:ext cx="8048955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updateEvent(uint256 _eventId, string _name, string _location, uint256 _date, uint256 _price): Permette all'organizzatore di modificare un evento prima che sia attivo.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40476" y="6284713"/>
            <a:ext cx="8033768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changeEventState(uint256 _eventId, uint8 _newState): Modifica lo stato di un evento (CREATED → OPEN → CLOSED → CANCELLED).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40476" y="7776962"/>
            <a:ext cx="8033768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cancelEvent(uint256 _eventId): Annulla un evento e avvia il processo di rimborso.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499487" y="9296400"/>
            <a:ext cx="5099376" cy="5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92964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Università degli Studi di Salerno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010633" y="0"/>
            <a:ext cx="10277367" cy="2739331"/>
          </a:xfrm>
          <a:prstGeom prst="rect">
            <a:avLst/>
          </a:prstGeom>
          <a:solidFill>
            <a:srgbClr val="19598D"/>
          </a:solidFill>
        </p:spPr>
      </p:sp>
      <p:sp>
        <p:nvSpPr>
          <p:cNvPr name="AutoShape 3" id="3"/>
          <p:cNvSpPr/>
          <p:nvPr/>
        </p:nvSpPr>
        <p:spPr>
          <a:xfrm rot="0">
            <a:off x="8741989" y="-1074230"/>
            <a:ext cx="3973783" cy="6148935"/>
          </a:xfrm>
          <a:prstGeom prst="rect">
            <a:avLst/>
          </a:prstGeom>
          <a:solidFill>
            <a:srgbClr val="000000">
              <a:alpha val="21961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13239987" y="-597972"/>
            <a:ext cx="4688171" cy="8725930"/>
          </a:xfrm>
          <a:prstGeom prst="rect">
            <a:avLst/>
          </a:prstGeom>
          <a:solidFill>
            <a:srgbClr val="000000">
              <a:alpha val="21961"/>
            </a:srgbClr>
          </a:solidFill>
        </p:spPr>
      </p:sp>
      <p:grpSp>
        <p:nvGrpSpPr>
          <p:cNvPr name="Group 5" id="5"/>
          <p:cNvGrpSpPr/>
          <p:nvPr/>
        </p:nvGrpSpPr>
        <p:grpSpPr>
          <a:xfrm rot="0">
            <a:off x="13097112" y="0"/>
            <a:ext cx="4688171" cy="7985083"/>
            <a:chOff x="0" y="0"/>
            <a:chExt cx="6250894" cy="10646778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0" r="21587" b="0"/>
            <a:stretch>
              <a:fillRect/>
            </a:stretch>
          </p:blipFill>
          <p:spPr>
            <a:xfrm flipH="false" flipV="false">
              <a:off x="0" y="0"/>
              <a:ext cx="6250894" cy="10646778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8599114" y="0"/>
            <a:ext cx="4116658" cy="4931830"/>
            <a:chOff x="0" y="0"/>
            <a:chExt cx="5488877" cy="6575773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3"/>
            <a:srcRect l="0" t="0" r="26790" b="0"/>
            <a:stretch>
              <a:fillRect/>
            </a:stretch>
          </p:blipFill>
          <p:spPr>
            <a:xfrm flipH="false" flipV="false">
              <a:off x="0" y="0"/>
              <a:ext cx="5488877" cy="6575773"/>
            </a:xfrm>
            <a:prstGeom prst="rect">
              <a:avLst/>
            </a:prstGeom>
          </p:spPr>
        </p:pic>
      </p:grpSp>
      <p:sp>
        <p:nvSpPr>
          <p:cNvPr name="AutoShape 9" id="9"/>
          <p:cNvSpPr/>
          <p:nvPr/>
        </p:nvSpPr>
        <p:spPr>
          <a:xfrm rot="0">
            <a:off x="-282420" y="92868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326904" y="4907139"/>
            <a:ext cx="397610" cy="577806"/>
            <a:chOff x="0" y="0"/>
            <a:chExt cx="4369667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369667" cy="6350000"/>
            </a:xfrm>
            <a:custGeom>
              <a:avLst/>
              <a:gdLst/>
              <a:ahLst/>
              <a:cxnLst/>
              <a:rect r="r" b="b" t="t" l="l"/>
              <a:pathLst>
                <a:path h="6350000" w="4369667">
                  <a:moveTo>
                    <a:pt x="2184834" y="0"/>
                  </a:moveTo>
                  <a:cubicBezTo>
                    <a:pt x="978183" y="0"/>
                    <a:pt x="0" y="1421496"/>
                    <a:pt x="0" y="3175000"/>
                  </a:cubicBezTo>
                  <a:cubicBezTo>
                    <a:pt x="0" y="4928504"/>
                    <a:pt x="978183" y="6350000"/>
                    <a:pt x="2184834" y="6350000"/>
                  </a:cubicBezTo>
                  <a:cubicBezTo>
                    <a:pt x="3391484" y="6350000"/>
                    <a:pt x="4369667" y="4928504"/>
                    <a:pt x="4369667" y="3175000"/>
                  </a:cubicBezTo>
                  <a:cubicBezTo>
                    <a:pt x="4369667" y="1421496"/>
                    <a:pt x="3391484" y="0"/>
                    <a:pt x="2184834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326904" y="6258874"/>
            <a:ext cx="397610" cy="577806"/>
            <a:chOff x="0" y="0"/>
            <a:chExt cx="4369667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369667" cy="6350000"/>
            </a:xfrm>
            <a:custGeom>
              <a:avLst/>
              <a:gdLst/>
              <a:ahLst/>
              <a:cxnLst/>
              <a:rect r="r" b="b" t="t" l="l"/>
              <a:pathLst>
                <a:path h="6350000" w="4369667">
                  <a:moveTo>
                    <a:pt x="2184834" y="0"/>
                  </a:moveTo>
                  <a:cubicBezTo>
                    <a:pt x="978183" y="0"/>
                    <a:pt x="0" y="1421496"/>
                    <a:pt x="0" y="3175000"/>
                  </a:cubicBezTo>
                  <a:cubicBezTo>
                    <a:pt x="0" y="4928504"/>
                    <a:pt x="978183" y="6350000"/>
                    <a:pt x="2184834" y="6350000"/>
                  </a:cubicBezTo>
                  <a:cubicBezTo>
                    <a:pt x="3391484" y="6350000"/>
                    <a:pt x="4369667" y="4928504"/>
                    <a:pt x="4369667" y="3175000"/>
                  </a:cubicBezTo>
                  <a:cubicBezTo>
                    <a:pt x="4369667" y="1421496"/>
                    <a:pt x="3391484" y="0"/>
                    <a:pt x="2184834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316454" y="7617705"/>
            <a:ext cx="397610" cy="577806"/>
            <a:chOff x="0" y="0"/>
            <a:chExt cx="4369667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369667" cy="6350000"/>
            </a:xfrm>
            <a:custGeom>
              <a:avLst/>
              <a:gdLst/>
              <a:ahLst/>
              <a:cxnLst/>
              <a:rect r="r" b="b" t="t" l="l"/>
              <a:pathLst>
                <a:path h="6350000" w="4369667">
                  <a:moveTo>
                    <a:pt x="2184834" y="0"/>
                  </a:moveTo>
                  <a:cubicBezTo>
                    <a:pt x="978183" y="0"/>
                    <a:pt x="0" y="1421496"/>
                    <a:pt x="0" y="3175000"/>
                  </a:cubicBezTo>
                  <a:cubicBezTo>
                    <a:pt x="0" y="4928504"/>
                    <a:pt x="978183" y="6350000"/>
                    <a:pt x="2184834" y="6350000"/>
                  </a:cubicBezTo>
                  <a:cubicBezTo>
                    <a:pt x="3391484" y="6350000"/>
                    <a:pt x="4369667" y="4928504"/>
                    <a:pt x="4369667" y="3175000"/>
                  </a:cubicBezTo>
                  <a:cubicBezTo>
                    <a:pt x="4369667" y="1421496"/>
                    <a:pt x="3391484" y="0"/>
                    <a:pt x="2184834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316454" y="1311417"/>
            <a:ext cx="7097448" cy="739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  <a:spcBef>
                <a:spcPct val="0"/>
              </a:spcBef>
            </a:pPr>
            <a:r>
              <a:rPr lang="en-US" b="true" sz="550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EventRegistry.sol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37354" y="2927497"/>
            <a:ext cx="6880759" cy="1139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Registra e organizza gli eventi, permettendo di elencarli e filtrarli per creatore, garantendo un accesso strutturato e decentralizzato ai dati.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82406" y="4642777"/>
            <a:ext cx="6135708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registerEvent(string _name, string _location, uint256 _date): Aggiunge un nuovo evento al registro.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82406" y="6349339"/>
            <a:ext cx="890019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listEvents(): Restituisce l'elenco di tutti gli eventi registrati.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82406" y="7531958"/>
            <a:ext cx="9976405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findEventsByCreator(address _creator): Filtra gli eventi creati da un utente specifico.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499487" y="9453562"/>
            <a:ext cx="5099376" cy="5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9453562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Università degli Studi di Salerno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82420" y="9096375"/>
            <a:ext cx="18852841" cy="0"/>
          </a:xfrm>
          <a:prstGeom prst="line">
            <a:avLst/>
          </a:prstGeom>
          <a:ln cap="rnd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-5400000">
            <a:off x="215412" y="1249973"/>
            <a:ext cx="844062" cy="211015"/>
          </a:xfrm>
          <a:custGeom>
            <a:avLst/>
            <a:gdLst/>
            <a:ahLst/>
            <a:cxnLst/>
            <a:rect r="r" b="b" t="t" l="l"/>
            <a:pathLst>
              <a:path h="211015" w="844062">
                <a:moveTo>
                  <a:pt x="0" y="0"/>
                </a:moveTo>
                <a:lnTo>
                  <a:pt x="844061" y="0"/>
                </a:lnTo>
                <a:lnTo>
                  <a:pt x="844061" y="211015"/>
                </a:lnTo>
                <a:lnTo>
                  <a:pt x="0" y="211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-5376337">
            <a:off x="-400441" y="3241875"/>
            <a:ext cx="2075766" cy="0"/>
          </a:xfrm>
          <a:prstGeom prst="line">
            <a:avLst/>
          </a:prstGeom>
          <a:ln cap="rnd" w="28575">
            <a:solidFill>
              <a:srgbClr val="D9D9D9">
                <a:alpha val="74902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457767" y="3578687"/>
            <a:ext cx="577806" cy="577806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7767" y="4854597"/>
            <a:ext cx="577806" cy="577806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72953" y="6146822"/>
            <a:ext cx="577806" cy="577806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598D"/>
            </a:solidFill>
          </p:spPr>
        </p:sp>
      </p:grpSp>
      <p:sp>
        <p:nvSpPr>
          <p:cNvPr name="AutoShape 11" id="11"/>
          <p:cNvSpPr/>
          <p:nvPr/>
        </p:nvSpPr>
        <p:spPr>
          <a:xfrm rot="0">
            <a:off x="8010633" y="6274147"/>
            <a:ext cx="10277367" cy="2739331"/>
          </a:xfrm>
          <a:prstGeom prst="rect">
            <a:avLst/>
          </a:prstGeom>
          <a:solidFill>
            <a:srgbClr val="19598D"/>
          </a:solidFill>
        </p:spPr>
      </p:sp>
      <p:grpSp>
        <p:nvGrpSpPr>
          <p:cNvPr name="Group 12" id="12"/>
          <p:cNvGrpSpPr/>
          <p:nvPr/>
        </p:nvGrpSpPr>
        <p:grpSpPr>
          <a:xfrm rot="0">
            <a:off x="8971287" y="3703654"/>
            <a:ext cx="5151437" cy="5259371"/>
            <a:chOff x="0" y="0"/>
            <a:chExt cx="6868583" cy="7012495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4"/>
            <a:srcRect l="0" t="0" r="0" b="43081"/>
            <a:stretch>
              <a:fillRect/>
            </a:stretch>
          </p:blipFill>
          <p:spPr>
            <a:xfrm flipH="false" flipV="false">
              <a:off x="0" y="0"/>
              <a:ext cx="6868583" cy="7012495"/>
            </a:xfrm>
            <a:prstGeom prst="rect">
              <a:avLst/>
            </a:prstGeom>
          </p:spPr>
        </p:pic>
      </p:grpSp>
      <p:grpSp>
        <p:nvGrpSpPr>
          <p:cNvPr name="Group 14" id="14"/>
          <p:cNvGrpSpPr/>
          <p:nvPr/>
        </p:nvGrpSpPr>
        <p:grpSpPr>
          <a:xfrm rot="0">
            <a:off x="12933719" y="0"/>
            <a:ext cx="5151437" cy="5259371"/>
            <a:chOff x="0" y="0"/>
            <a:chExt cx="6868583" cy="7012495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5"/>
            <a:srcRect l="0" t="13219" r="0" b="0"/>
            <a:stretch>
              <a:fillRect/>
            </a:stretch>
          </p:blipFill>
          <p:spPr>
            <a:xfrm flipH="false" flipV="false">
              <a:off x="0" y="0"/>
              <a:ext cx="6868583" cy="7012495"/>
            </a:xfrm>
            <a:prstGeom prst="rect">
              <a:avLst/>
            </a:prstGeom>
          </p:spPr>
        </p:pic>
      </p:grpSp>
      <p:sp>
        <p:nvSpPr>
          <p:cNvPr name="TextBox 16" id="16"/>
          <p:cNvSpPr txBox="true"/>
          <p:nvPr/>
        </p:nvSpPr>
        <p:spPr>
          <a:xfrm rot="0">
            <a:off x="1457767" y="597850"/>
            <a:ext cx="9131664" cy="77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0"/>
              </a:lnSpc>
              <a:spcBef>
                <a:spcPct val="0"/>
              </a:spcBef>
            </a:pPr>
            <a:r>
              <a:rPr lang="en-US" b="true" sz="5800">
                <a:solidFill>
                  <a:srgbClr val="19598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PaymentManager.sol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57767" y="1524709"/>
            <a:ext cx="6813449" cy="1524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Amministra i pagamenti e rimborsi in ETH, assicurando che i fondi siano bloccati fino alla conclusione dell’evento e gestendo rimborsi manuali in caso di annullamento.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76944" y="3314325"/>
            <a:ext cx="5994271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depositFunds() → Permette agli utenti di depositare fondi per acquistare biglietti.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65613" y="4416425"/>
            <a:ext cx="6005603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processRefund(address _user, uint256 _amount) → Esegue un rimborso manuale a un utente in caso di evento annullato.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276944" y="5884862"/>
            <a:ext cx="5994271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Beautifully Delicious Sans"/>
                <a:ea typeface="Beautifully Delicious Sans"/>
                <a:cs typeface="Beautifully Delicious Sans"/>
                <a:sym typeface="Beautifully Delicious Sans"/>
              </a:rPr>
              <a:t>releaseFundsToCreator(address _eventCreator, uint256 _amount) → Trasferisce i fondi accumulati all'organizzatore dopo la chiusura dell'evento.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499487" y="9296400"/>
            <a:ext cx="5099376" cy="5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Antonio Di Giorgio</a:t>
            </a:r>
          </a:p>
          <a:p>
            <a:pPr algn="r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Mat. 0522502003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9296400"/>
            <a:ext cx="5099376" cy="27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0"/>
              </a:lnSpc>
            </a:pPr>
            <a:r>
              <a:rPr lang="en-US" sz="2050">
                <a:solidFill>
                  <a:srgbClr val="2B485F"/>
                </a:solidFill>
                <a:latin typeface="Montserrat"/>
                <a:ea typeface="Montserrat"/>
                <a:cs typeface="Montserrat"/>
                <a:sym typeface="Montserrat"/>
              </a:rPr>
              <a:t>Università degli Studi di Salerno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DAGfuHY85n4</dc:identifier>
  <dcterms:modified xsi:type="dcterms:W3CDTF">2011-08-01T06:04:30Z</dcterms:modified>
  <cp:revision>1</cp:revision>
  <dc:title>TickeChain</dc:title>
</cp:coreProperties>
</file>