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14A6D-3ED4-46B7-B200-BE8E3FC1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6F2FED-9EDB-497F-B2EF-B8EFCC12F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A97206-AE9C-4671-AA93-4068B5C3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0A5AB-390A-4806-B070-0B330335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845B8D-52B6-40AA-85C8-22AEF79D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98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E0B54-0269-411B-A8A6-9D8FAD4D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25B628-E903-45BC-BD14-8E510960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EF6911-6921-476D-95F1-24E46C20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70E412-823C-4AE7-B63C-AD904273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A4F01-89C3-4D3B-A6FC-E382CB48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5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D2BA0D-CE6B-46A9-887E-E86C39FB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DCCB14-8A37-4962-9040-0831A8A1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A9F491-AA68-4531-A397-03609F46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A52D13-C410-4506-8EFE-D700BB83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234865-A806-40F5-9ACA-125BE008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0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4326C-0423-4F43-AE87-33C0E9CB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46AD2-903D-445B-BB4A-A8D7B857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FD74EA-B2A0-4429-B6C2-6019DBC1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DEDD53-C78E-4248-BF5B-10B576F8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B58CF-193C-438A-B072-FDB4EBC9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07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DD42E-E762-4691-91D2-25587945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BE0EE6-535C-4D30-9495-25146252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28B1A-3A74-4674-8608-63F9CBA5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352E0-A64E-4A80-92A7-0A803B59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F1E37-569F-4FD5-846A-9F9EB79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7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1B3E4-2317-428B-9951-02C416FC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897910-8A3B-449D-848A-D3710802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6E1B8F-7412-4904-9D75-77D2FA48E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223DA9-3073-413D-806C-E1627229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129F71-2903-4E7D-BCF6-AFC483A0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B9F4E1-DC80-4BEE-996B-DC0B189A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3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AB3E3B-3540-4D3F-A7DF-A0BE4F0D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E39101-DBD1-4095-8145-A9F88841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E5818F-0942-4330-8232-7E78A94F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C2B822-3AC6-4104-A4E4-02050F96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2F26A4-522F-4A38-8724-BDABFEB89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6ECEC4-D740-45EE-A3BA-C6B4E5A0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FF58FF-2F97-414E-B48E-38B8BC5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EEA361-9A5A-4AA9-BB20-9855B483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59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11E72-5A58-45E8-9C5C-E75C024B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46A9AC-D1D1-48B1-BD41-F1885AD0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3DCCDC-631A-429D-85A4-351A527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D76801-9629-4465-84E5-EC6DF06E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2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37CA3D-F4D5-42A8-BC62-E22D762C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5CE269C-0DFC-4DB6-9CAE-2BEC938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D2E8E5-3462-443C-9AB7-15644712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56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A439C-5B5F-4D4E-99DB-89929EB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C15CAD-6BFE-4AE0-9A1F-FE88CDE8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898874-86DD-41E7-A47F-A9B899FD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5A7BC6-E3E7-4F8C-B86C-95BF0FB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00D476-20F4-4E5B-BFA5-07BB46B2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041533-FBF1-421C-829D-6ED3681A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9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84FE8D-4EA7-4AE9-A033-E3D46744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79236A2-80B4-472D-92E7-F0647B879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3B314-D3AE-4D44-90C7-7A306C41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A5E024-E3CD-4769-9D7D-B24877F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3464A9-B093-48A8-91EA-D7F32D9A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E55A4F-7AC1-4CC4-BA97-F977090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64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2804F9-72F2-4E09-A6B2-017087DC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6095E-6EA2-4977-BA0F-E8AB48E0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8830F-5DB8-465D-9860-7CB4E3CB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1364-25A8-4111-AB15-083254ADD336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3DF6F1-4476-413B-96E9-F1B80274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E7ACE5-5323-4252-924D-0416BF4E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AA87-191E-4AE9-A906-AFB415F870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0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2FD16-5BD6-40B3-8DE0-F837FBDA0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OpenGL 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7F16DB-FAE8-4B7A-A303-577AD3C0A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800" dirty="0"/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292788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61583-4356-4B1F-8E6B-F64ABB7C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E49CDA-4346-433B-A7D8-1FD5B10F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89921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Vertex shader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per-</a:t>
            </a:r>
            <a:r>
              <a:rPr lang="it-IT" dirty="0" err="1"/>
              <a:t>fragment</a:t>
            </a:r>
            <a:r>
              <a:rPr lang="it-IT" dirty="0"/>
              <a:t> shader :</a:t>
            </a:r>
          </a:p>
          <a:p>
            <a:pPr marL="0" indent="0">
              <a:buNone/>
            </a:pPr>
            <a:r>
              <a:rPr lang="it-IT" sz="1800" dirty="0" err="1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Transform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the vertex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into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eye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space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 	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v_Position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vec3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Pass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through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the 	color.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v_Color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a_Color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t-IT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Transform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normal's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orientation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into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eye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space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v_Normal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vec3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vec4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a_Normal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>
                <a:solidFill>
                  <a:srgbClr val="FF8000"/>
                </a:solidFill>
                <a:latin typeface="Courier New" panose="02070309020205020404" pitchFamily="49" charset="0"/>
              </a:rPr>
              <a:t>0.0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gl_Position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is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	a special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variable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used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to store the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final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	position. //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Multiply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the 	vertex by the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matrix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to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final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p	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oint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in 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normalized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screen 	</a:t>
            </a:r>
            <a:r>
              <a:rPr lang="it-IT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coordinates</a:t>
            </a: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gl_Position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u_MVPMatrix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it-IT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it-IT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556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5A63A-60CD-485A-BE22-2F656EDD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AB51F-A024-441F-9040-724C3AD5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6280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/>
              <a:t>Fragment</a:t>
            </a:r>
            <a:r>
              <a:rPr lang="it-IT" dirty="0"/>
              <a:t> shader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fragment</a:t>
            </a:r>
            <a:r>
              <a:rPr lang="it-IT" dirty="0"/>
              <a:t> shader </a:t>
            </a:r>
            <a:r>
              <a:rPr lang="it-IT" dirty="0" err="1"/>
              <a:t>using</a:t>
            </a:r>
            <a:r>
              <a:rPr lang="it-IT" dirty="0"/>
              <a:t> per-</a:t>
            </a:r>
            <a:r>
              <a:rPr lang="it-IT" dirty="0" err="1"/>
              <a:t>fragment</a:t>
            </a:r>
            <a:r>
              <a:rPr lang="it-IT" dirty="0"/>
              <a:t> </a:t>
            </a:r>
            <a:r>
              <a:rPr lang="it-IT" dirty="0" err="1"/>
              <a:t>lightning</a:t>
            </a:r>
            <a:r>
              <a:rPr lang="it-IT" dirty="0"/>
              <a:t> : 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fragmentShaderCode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it-IT" sz="1600" b="1" dirty="0"/>
              <a:t> 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precision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mediump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float;// Set the default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precision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to medium.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don't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need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high of a\n"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precision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in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shader.\n"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The position of the light in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eye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space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v_Position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Posizione interpolata del singolo frammento\n"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color from the vertex shader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interpolated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across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triangle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per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Interpolated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for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void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main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()// The entry point for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our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shader.\n"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"{\n"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float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length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-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v_Position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);\n"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lightVector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normalize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-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v_Position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);\n"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float diffuse =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max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(dot(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lightVector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), 0.0);\n"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diffuse = diffuse * (2.0 / (1.0 + (0.10 *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*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)));\n"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Add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ambient lighting\n"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diffuse = diffuse + 0.3;\n"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gl_FragColor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= (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* diffuse);\n"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"}"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it-IT" sz="16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0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B3510-8E22-4A33-AB4D-702497BF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90D21-125A-46EE-A0F8-DD657E4C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Ambient </a:t>
            </a:r>
            <a:r>
              <a:rPr lang="it-IT" dirty="0" err="1"/>
              <a:t>lightning</a:t>
            </a:r>
            <a:endParaRPr lang="it-IT" dirty="0"/>
          </a:p>
          <a:p>
            <a:r>
              <a:rPr lang="it-IT" sz="2400" dirty="0" err="1"/>
              <a:t>It</a:t>
            </a:r>
            <a:r>
              <a:rPr lang="it-IT" sz="2400" dirty="0"/>
              <a:t> can be </a:t>
            </a:r>
            <a:r>
              <a:rPr lang="it-IT" sz="2400" dirty="0" err="1"/>
              <a:t>thought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low-</a:t>
            </a:r>
            <a:r>
              <a:rPr lang="it-IT" sz="2400" dirty="0" err="1"/>
              <a:t>level</a:t>
            </a:r>
            <a:r>
              <a:rPr lang="it-IT" sz="2400" dirty="0"/>
              <a:t> light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pervades</a:t>
            </a:r>
            <a:r>
              <a:rPr lang="it-IT" sz="2400" dirty="0"/>
              <a:t> the scene</a:t>
            </a:r>
          </a:p>
          <a:p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think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in </a:t>
            </a:r>
            <a:r>
              <a:rPr lang="it-IT" sz="2400" dirty="0" err="1"/>
              <a:t>this</a:t>
            </a:r>
            <a:r>
              <a:rPr lang="it-IT" sz="2400" dirty="0"/>
              <a:t> way,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easy to </a:t>
            </a:r>
            <a:r>
              <a:rPr lang="it-IT" sz="2400" dirty="0" err="1"/>
              <a:t>calculate</a:t>
            </a:r>
            <a:r>
              <a:rPr lang="it-IT" sz="2400" dirty="0"/>
              <a:t> : 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200" dirty="0" err="1"/>
              <a:t>final</a:t>
            </a:r>
            <a:r>
              <a:rPr lang="it-IT" sz="2200" dirty="0"/>
              <a:t> color = </a:t>
            </a:r>
            <a:r>
              <a:rPr lang="it-IT" sz="2200" dirty="0" err="1"/>
              <a:t>material</a:t>
            </a:r>
            <a:r>
              <a:rPr lang="it-IT" sz="2200" dirty="0"/>
              <a:t> color * ambient light color</a:t>
            </a:r>
          </a:p>
          <a:p>
            <a:r>
              <a:rPr lang="it-IT" sz="2400" dirty="0"/>
              <a:t>For </a:t>
            </a:r>
            <a:r>
              <a:rPr lang="it-IT" sz="2400" dirty="0" err="1"/>
              <a:t>example</a:t>
            </a:r>
            <a:r>
              <a:rPr lang="it-IT" sz="2400" dirty="0"/>
              <a:t>,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object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red and the light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dim</a:t>
            </a:r>
            <a:r>
              <a:rPr lang="it-IT" sz="2400" dirty="0"/>
              <a:t> white : 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es-ES" sz="2200" dirty="0"/>
              <a:t>final color = {1, 0, 0} * {0.1, 0.1, 0.1} = {0.1, 0.0, 0.0}</a:t>
            </a:r>
            <a:endParaRPr lang="it-IT" sz="2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49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4E586-BBEF-4934-A3FD-74C211E3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540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25F2-D5D5-4AA7-A591-83F6E211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8903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Diffuse </a:t>
            </a:r>
            <a:r>
              <a:rPr lang="it-IT" dirty="0" err="1"/>
              <a:t>lightning</a:t>
            </a:r>
            <a:endParaRPr lang="it-IT" dirty="0"/>
          </a:p>
          <a:p>
            <a:r>
              <a:rPr lang="en-US" sz="2200" dirty="0"/>
              <a:t>For diffuse lighting, we need to add attenuation and a light position</a:t>
            </a:r>
          </a:p>
          <a:p>
            <a:r>
              <a:rPr lang="en-US" sz="2200" dirty="0"/>
              <a:t>The first calculation needed is the angle between the surface and the light, which can be obtained with the </a:t>
            </a:r>
            <a:r>
              <a:rPr lang="en-US" sz="2200" b="1" dirty="0"/>
              <a:t>Lambert’s cosine law</a:t>
            </a:r>
            <a:r>
              <a:rPr lang="en-US" sz="2200" dirty="0"/>
              <a:t>.</a:t>
            </a:r>
          </a:p>
          <a:p>
            <a:r>
              <a:rPr lang="en-US" sz="2200" dirty="0"/>
              <a:t>If we have two vectors, one being from the light to a point on the surface, and the second being a surface normal, then we can calculate the cosine by first normalizing each vector so that it has a length of one, and then by calculating the dot product of the two vectors.</a:t>
            </a:r>
          </a:p>
          <a:p>
            <a:pPr marL="0" indent="0">
              <a:buNone/>
            </a:pPr>
            <a:r>
              <a:rPr lang="en-US" sz="2200" dirty="0"/>
              <a:t>Step 1:</a:t>
            </a:r>
          </a:p>
          <a:p>
            <a:r>
              <a:rPr lang="en-US" sz="2200" dirty="0"/>
              <a:t>In formulas : 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	light </a:t>
            </a:r>
            <a:r>
              <a:rPr lang="it-IT" sz="1800" dirty="0" err="1"/>
              <a:t>vector</a:t>
            </a:r>
            <a:r>
              <a:rPr lang="it-IT" sz="1800" dirty="0"/>
              <a:t> = </a:t>
            </a:r>
            <a:r>
              <a:rPr lang="it-IT" sz="1800" dirty="0" err="1"/>
              <a:t>light_position</a:t>
            </a:r>
            <a:r>
              <a:rPr lang="it-IT" sz="1800" dirty="0"/>
              <a:t> – </a:t>
            </a:r>
            <a:r>
              <a:rPr lang="it-IT" sz="1800" dirty="0" err="1"/>
              <a:t>object_position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	cosine = dot product (</a:t>
            </a:r>
            <a:r>
              <a:rPr lang="it-IT" sz="1800" dirty="0" err="1"/>
              <a:t>object</a:t>
            </a:r>
            <a:r>
              <a:rPr lang="it-IT" sz="1800" dirty="0"/>
              <a:t> </a:t>
            </a:r>
            <a:r>
              <a:rPr lang="it-IT" sz="1800" dirty="0" err="1"/>
              <a:t>normal</a:t>
            </a:r>
            <a:r>
              <a:rPr lang="it-IT" sz="1800" dirty="0"/>
              <a:t>, </a:t>
            </a:r>
            <a:r>
              <a:rPr lang="it-IT" sz="1800" dirty="0" err="1"/>
              <a:t>normalize</a:t>
            </a:r>
            <a:r>
              <a:rPr lang="it-IT" sz="1800" dirty="0"/>
              <a:t>(light </a:t>
            </a:r>
            <a:r>
              <a:rPr lang="it-IT" sz="1800" dirty="0" err="1"/>
              <a:t>vector</a:t>
            </a:r>
            <a:r>
              <a:rPr lang="it-IT" sz="1800" dirty="0"/>
              <a:t>))</a:t>
            </a:r>
          </a:p>
          <a:p>
            <a:pPr marL="0" indent="0">
              <a:buNone/>
            </a:pPr>
            <a:r>
              <a:rPr lang="it-IT" sz="1800" dirty="0"/>
              <a:t>	lambert </a:t>
            </a:r>
            <a:r>
              <a:rPr lang="it-IT" sz="1800" dirty="0" err="1"/>
              <a:t>factor</a:t>
            </a:r>
            <a:r>
              <a:rPr lang="it-IT" sz="1800" dirty="0"/>
              <a:t> = </a:t>
            </a:r>
            <a:r>
              <a:rPr lang="it-IT" sz="1800" dirty="0" err="1"/>
              <a:t>max</a:t>
            </a:r>
            <a:r>
              <a:rPr lang="it-IT" sz="1800" dirty="0"/>
              <a:t>(cosine, 0) </a:t>
            </a:r>
          </a:p>
          <a:p>
            <a:r>
              <a:rPr lang="it-IT" sz="2200" dirty="0"/>
              <a:t>Due to the </a:t>
            </a:r>
            <a:r>
              <a:rPr lang="it-IT" sz="2200" dirty="0" err="1"/>
              <a:t>dop</a:t>
            </a:r>
            <a:r>
              <a:rPr lang="it-IT" sz="2200" dirty="0"/>
              <a:t> product can </a:t>
            </a:r>
            <a:r>
              <a:rPr lang="it-IT" sz="2200" dirty="0" err="1"/>
              <a:t>give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a </a:t>
            </a:r>
            <a:r>
              <a:rPr lang="it-IT" sz="2200" dirty="0" err="1"/>
              <a:t>value</a:t>
            </a:r>
            <a:r>
              <a:rPr lang="it-IT" sz="2200" dirty="0"/>
              <a:t> in range of -1 to 1,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clamp</a:t>
            </a:r>
            <a:r>
              <a:rPr lang="it-IT" sz="2200" dirty="0"/>
              <a:t> </a:t>
            </a:r>
            <a:r>
              <a:rPr lang="it-IT" sz="2200" dirty="0" err="1"/>
              <a:t>our</a:t>
            </a:r>
            <a:r>
              <a:rPr lang="it-IT" sz="2200" dirty="0"/>
              <a:t> </a:t>
            </a:r>
            <a:r>
              <a:rPr lang="it-IT" sz="2200" dirty="0" err="1"/>
              <a:t>factor</a:t>
            </a:r>
            <a:r>
              <a:rPr lang="it-IT" sz="2200" dirty="0"/>
              <a:t> in a range from 0 to 1</a:t>
            </a:r>
          </a:p>
          <a:p>
            <a:r>
              <a:rPr lang="it-IT" sz="2200" dirty="0"/>
              <a:t>The lambert </a:t>
            </a:r>
            <a:r>
              <a:rPr lang="it-IT" sz="2200" dirty="0" err="1"/>
              <a:t>factor</a:t>
            </a:r>
            <a:r>
              <a:rPr lang="it-IT" sz="2200" dirty="0"/>
              <a:t> </a:t>
            </a:r>
            <a:r>
              <a:rPr lang="it-IT" sz="2200" dirty="0" err="1"/>
              <a:t>will</a:t>
            </a:r>
            <a:r>
              <a:rPr lang="it-IT" sz="2200" dirty="0"/>
              <a:t> be the angle </a:t>
            </a:r>
            <a:r>
              <a:rPr lang="it-IT" sz="2200" dirty="0" err="1"/>
              <a:t>between</a:t>
            </a:r>
            <a:r>
              <a:rPr lang="it-IT" sz="2200" dirty="0"/>
              <a:t> the </a:t>
            </a:r>
            <a:r>
              <a:rPr lang="it-IT" sz="2200" dirty="0" err="1"/>
              <a:t>surface</a:t>
            </a:r>
            <a:r>
              <a:rPr lang="it-IT" sz="2200" dirty="0"/>
              <a:t> and the light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20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170DE-0412-47F7-967B-2F2F51C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it-IT" dirty="0"/>
              <a:t>Open 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A2C612-0C0C-4C40-A344-37151580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84594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Diffuse </a:t>
            </a:r>
            <a:r>
              <a:rPr lang="it-IT" dirty="0" err="1"/>
              <a:t>lightining</a:t>
            </a:r>
            <a:endParaRPr lang="it-IT" dirty="0"/>
          </a:p>
          <a:p>
            <a:pPr marL="0" indent="0">
              <a:buNone/>
            </a:pPr>
            <a:r>
              <a:rPr lang="it-IT" sz="2200" dirty="0"/>
              <a:t>Step 2</a:t>
            </a:r>
          </a:p>
          <a:p>
            <a:r>
              <a:rPr lang="it-IT" sz="2200" dirty="0" err="1"/>
              <a:t>Now</a:t>
            </a:r>
            <a:r>
              <a:rPr lang="it-IT" sz="2200" dirty="0"/>
              <a:t> </a:t>
            </a:r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need</a:t>
            </a:r>
            <a:r>
              <a:rPr lang="it-IT" sz="2200" dirty="0"/>
              <a:t> to </a:t>
            </a:r>
            <a:r>
              <a:rPr lang="it-IT" sz="2200" dirty="0" err="1"/>
              <a:t>calculate</a:t>
            </a:r>
            <a:r>
              <a:rPr lang="it-IT" sz="2200" dirty="0"/>
              <a:t> </a:t>
            </a:r>
            <a:r>
              <a:rPr lang="it-IT" sz="2200" dirty="0" err="1"/>
              <a:t>attenuation</a:t>
            </a:r>
            <a:endParaRPr lang="it-IT" sz="2200" dirty="0"/>
          </a:p>
          <a:p>
            <a:r>
              <a:rPr lang="it-IT" sz="2200" dirty="0"/>
              <a:t>Real light </a:t>
            </a:r>
            <a:r>
              <a:rPr lang="it-IT" sz="2200" dirty="0" err="1"/>
              <a:t>attenuation</a:t>
            </a:r>
            <a:r>
              <a:rPr lang="it-IT" sz="2200" dirty="0"/>
              <a:t> from a point to light source follows the inverse </a:t>
            </a:r>
            <a:r>
              <a:rPr lang="it-IT" sz="2200" dirty="0" err="1"/>
              <a:t>square</a:t>
            </a:r>
            <a:r>
              <a:rPr lang="it-IT" sz="2200" dirty="0"/>
              <a:t> </a:t>
            </a:r>
            <a:r>
              <a:rPr lang="it-IT" sz="2200" dirty="0" err="1"/>
              <a:t>law</a:t>
            </a:r>
            <a:r>
              <a:rPr lang="it-IT" sz="2200" dirty="0"/>
              <a:t> :</a:t>
            </a:r>
          </a:p>
          <a:p>
            <a:pPr marL="0" indent="0">
              <a:buNone/>
            </a:pPr>
            <a:r>
              <a:rPr lang="it-IT" sz="2200" dirty="0"/>
              <a:t>	</a:t>
            </a:r>
            <a:r>
              <a:rPr lang="it-IT" sz="2200" dirty="0" err="1"/>
              <a:t>luminosity</a:t>
            </a:r>
            <a:r>
              <a:rPr lang="it-IT" sz="2200" dirty="0"/>
              <a:t> = 1/(</a:t>
            </a:r>
            <a:r>
              <a:rPr lang="it-IT" sz="2200" dirty="0" err="1"/>
              <a:t>distance</a:t>
            </a:r>
            <a:r>
              <a:rPr lang="it-IT" sz="2200" dirty="0"/>
              <a:t> * </a:t>
            </a:r>
            <a:r>
              <a:rPr lang="it-IT" sz="2200" dirty="0" err="1"/>
              <a:t>distance</a:t>
            </a:r>
            <a:r>
              <a:rPr lang="it-IT" sz="2200" dirty="0"/>
              <a:t>)</a:t>
            </a:r>
          </a:p>
          <a:p>
            <a:pPr marL="0" indent="0">
              <a:buNone/>
            </a:pPr>
            <a:r>
              <a:rPr lang="it-IT" sz="2200" dirty="0"/>
              <a:t>Step 3</a:t>
            </a:r>
          </a:p>
          <a:p>
            <a:r>
              <a:rPr lang="it-IT" sz="2200" dirty="0" err="1"/>
              <a:t>Now</a:t>
            </a:r>
            <a:r>
              <a:rPr lang="it-IT" sz="2200" dirty="0"/>
              <a:t> </a:t>
            </a:r>
            <a:r>
              <a:rPr lang="it-IT" sz="2200" dirty="0" err="1"/>
              <a:t>we</a:t>
            </a:r>
            <a:r>
              <a:rPr lang="it-IT" sz="2200" dirty="0"/>
              <a:t> can </a:t>
            </a:r>
            <a:r>
              <a:rPr lang="it-IT" sz="2200" dirty="0" err="1"/>
              <a:t>calculate</a:t>
            </a:r>
            <a:r>
              <a:rPr lang="it-IT" sz="2200" dirty="0"/>
              <a:t> </a:t>
            </a:r>
            <a:r>
              <a:rPr lang="it-IT" sz="2200" dirty="0" err="1"/>
              <a:t>our</a:t>
            </a:r>
            <a:r>
              <a:rPr lang="it-IT" sz="2200" dirty="0"/>
              <a:t> </a:t>
            </a:r>
            <a:r>
              <a:rPr lang="it-IT" sz="2200" dirty="0" err="1"/>
              <a:t>final</a:t>
            </a:r>
            <a:r>
              <a:rPr lang="it-IT" sz="2200" dirty="0"/>
              <a:t> </a:t>
            </a:r>
            <a:r>
              <a:rPr lang="it-IT" sz="2200" dirty="0" err="1"/>
              <a:t>illumination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 : </a:t>
            </a:r>
          </a:p>
          <a:p>
            <a:pPr marL="0" indent="0">
              <a:buNone/>
            </a:pPr>
            <a:r>
              <a:rPr lang="it-IT" sz="2200" dirty="0"/>
              <a:t>	</a:t>
            </a:r>
            <a:r>
              <a:rPr lang="it-IT" sz="2200" dirty="0" err="1"/>
              <a:t>final</a:t>
            </a:r>
            <a:r>
              <a:rPr lang="it-IT" sz="2200" dirty="0"/>
              <a:t> color = </a:t>
            </a:r>
            <a:r>
              <a:rPr lang="it-IT" sz="2200" dirty="0" err="1"/>
              <a:t>material</a:t>
            </a:r>
            <a:r>
              <a:rPr lang="it-IT" sz="2200" dirty="0"/>
              <a:t> color * (light color * lambert </a:t>
            </a:r>
            <a:r>
              <a:rPr lang="it-IT" sz="2200" dirty="0" err="1"/>
              <a:t>factor</a:t>
            </a:r>
            <a:r>
              <a:rPr lang="it-IT" sz="2200" dirty="0"/>
              <a:t> *</a:t>
            </a:r>
            <a:r>
              <a:rPr lang="it-IT" sz="2200" dirty="0" err="1"/>
              <a:t>luminosity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15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62271-4710-465E-890F-B0E5AF25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AF96F-425F-4D3B-9FE3-A34BF1A6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2"/>
            <a:ext cx="10515600" cy="590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Per-vertex </a:t>
            </a:r>
            <a:r>
              <a:rPr lang="it-IT" dirty="0" err="1"/>
              <a:t>lightning</a:t>
            </a:r>
            <a:r>
              <a:rPr lang="it-IT" dirty="0"/>
              <a:t> vs per-pixel </a:t>
            </a:r>
            <a:r>
              <a:rPr lang="it-IT" dirty="0" err="1"/>
              <a:t>lightning</a:t>
            </a:r>
            <a:endParaRPr lang="it-IT" dirty="0"/>
          </a:p>
          <a:p>
            <a:r>
              <a:rPr lang="it-IT" sz="2400" dirty="0"/>
              <a:t>Per-vertex </a:t>
            </a:r>
            <a:r>
              <a:rPr lang="it-IT" sz="2400" dirty="0" err="1"/>
              <a:t>lightning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better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objects</a:t>
            </a:r>
            <a:r>
              <a:rPr lang="it-IT" sz="2400" dirty="0"/>
              <a:t> with </a:t>
            </a:r>
            <a:r>
              <a:rPr lang="it-IT" sz="2400" dirty="0" err="1"/>
              <a:t>smooth</a:t>
            </a:r>
            <a:r>
              <a:rPr lang="it-IT" sz="2400" dirty="0"/>
              <a:t> </a:t>
            </a:r>
            <a:r>
              <a:rPr lang="it-IT" sz="2400" dirty="0" err="1"/>
              <a:t>surfaces</a:t>
            </a:r>
            <a:r>
              <a:rPr lang="it-IT" sz="2400" dirty="0"/>
              <a:t>, 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terrain</a:t>
            </a:r>
            <a:r>
              <a:rPr lang="it-IT" sz="2400" dirty="0"/>
              <a:t> or </a:t>
            </a:r>
            <a:r>
              <a:rPr lang="it-IT" sz="2400" dirty="0" err="1"/>
              <a:t>objects</a:t>
            </a:r>
            <a:r>
              <a:rPr lang="it-IT" sz="2400" dirty="0"/>
              <a:t> with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trinagles</a:t>
            </a:r>
            <a:r>
              <a:rPr lang="it-IT" sz="2400" dirty="0"/>
              <a:t>.</a:t>
            </a:r>
          </a:p>
          <a:p>
            <a:r>
              <a:rPr lang="it-IT" sz="2400" dirty="0"/>
              <a:t>For </a:t>
            </a:r>
            <a:r>
              <a:rPr lang="it-IT" sz="2400" dirty="0" err="1"/>
              <a:t>objects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don’t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vertices</a:t>
            </a:r>
            <a:r>
              <a:rPr lang="it-IT" sz="2400" dirty="0"/>
              <a:t> (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cubes</a:t>
            </a:r>
            <a:r>
              <a:rPr lang="it-IT" sz="2400" dirty="0"/>
              <a:t>) or with </a:t>
            </a:r>
            <a:r>
              <a:rPr lang="it-IT" sz="2400" dirty="0" err="1"/>
              <a:t>sharp</a:t>
            </a:r>
            <a:r>
              <a:rPr lang="it-IT" sz="2400" dirty="0"/>
              <a:t> corners </a:t>
            </a:r>
            <a:r>
              <a:rPr lang="en-US" sz="2400" dirty="0"/>
              <a:t>vertex lighting can result in artifacts as the light level is linearly interpolated across the polygon</a:t>
            </a:r>
          </a:p>
          <a:p>
            <a:r>
              <a:rPr lang="en-US" sz="2400" dirty="0"/>
              <a:t>In OpenGL ES we actually work on fragments, and several fragments can contribute to the final value of a pixel</a:t>
            </a:r>
          </a:p>
          <a:p>
            <a:r>
              <a:rPr lang="en-US" sz="2400" dirty="0"/>
              <a:t>For this reason, is better to talk of “per-fragment lightning”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235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3C806-26EA-4522-B80E-14BC495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F5FCF7-24F2-470F-A9AC-912A2160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7"/>
            <a:ext cx="10515600" cy="5925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Vertex shader</a:t>
            </a:r>
          </a:p>
          <a:p>
            <a:r>
              <a:rPr lang="it-IT" dirty="0"/>
              <a:t>In per-</a:t>
            </a:r>
            <a:r>
              <a:rPr lang="it-IT" dirty="0" err="1"/>
              <a:t>fragment</a:t>
            </a:r>
            <a:r>
              <a:rPr lang="it-IT" dirty="0"/>
              <a:t> vertex shader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vertex shader 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mat4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u_MVPMatrix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A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constant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	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representing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the 	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combined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model/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view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projection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	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matrix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	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mat4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A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constant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	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representing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combined</a:t>
            </a:r>
            <a:endParaRPr lang="it-IT" sz="13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	model/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view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matrix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The position of the light in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eye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space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vec4 	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Per-vertex position information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we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pass in.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a_Color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Per-vertex color information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we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pass in.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a_Normal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Per-vertex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information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we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pass in. </a:t>
            </a:r>
          </a:p>
          <a:p>
            <a:pPr marL="0" indent="0">
              <a:buNone/>
            </a:pPr>
            <a:r>
              <a:rPr lang="it-IT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	+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3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it-IT" sz="1300" dirty="0">
                <a:solidFill>
                  <a:srgbClr val="808080"/>
                </a:solidFill>
                <a:latin typeface="Courier New" panose="02070309020205020404" pitchFamily="49" charset="0"/>
              </a:rPr>
              <a:t>; \n"</a:t>
            </a:r>
            <a:r>
              <a:rPr lang="it-IT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be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passed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into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3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fragment</a:t>
            </a:r>
            <a:r>
              <a:rPr lang="it-IT" sz="1300" dirty="0">
                <a:solidFill>
                  <a:srgbClr val="008000"/>
                </a:solidFill>
                <a:latin typeface="Courier New" panose="02070309020205020404" pitchFamily="49" charset="0"/>
              </a:rPr>
              <a:t> shader.</a:t>
            </a:r>
            <a:endParaRPr lang="it-IT" sz="13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866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FA51F-8114-49AF-B79A-5773F120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it-IT" dirty="0"/>
              <a:t>OpenGL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E39401-6D3C-47F3-921C-3B05DC89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8992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Vertex shader</a:t>
            </a:r>
          </a:p>
          <a:p>
            <a:pPr marL="0" indent="0">
              <a:buNone/>
            </a:pPr>
            <a:r>
              <a:rPr lang="it-IT" dirty="0"/>
              <a:t>Using per-vertex </a:t>
            </a:r>
            <a:r>
              <a:rPr lang="it-IT" dirty="0" err="1"/>
              <a:t>lightning</a:t>
            </a:r>
            <a:r>
              <a:rPr lang="it-IT" dirty="0"/>
              <a:t> :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	"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void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main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()\n"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The entry point for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our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vertex shader.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"{\n"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Transform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vertex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into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eye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space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vec3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modelViewVertex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vec3(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*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Transform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normal's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orientation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into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eye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space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vec3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modelViewNormal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vec3(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* vec4(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a_Normal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, 0.0));\n"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Will be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used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for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attenuation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float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length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-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modelViewVertex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a lighting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direction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vector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from the light to the vertex.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vec3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lightVector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normalize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u_LightPos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-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modelViewVertex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Calculate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dot product of the light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vector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and vertex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	and light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vector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are 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pointing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same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direction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then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it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max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illumination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float diffuse =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(dot(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modelViewNormal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,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lightVector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), 0.1);\n"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Attenuate 	the light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based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on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distance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diffuse = diffuse * (1.0 / (1.0 + (0.25 *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*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distance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)));\n"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Multiply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	the color by 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illumination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level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It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will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be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interpolated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across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triangle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a_Color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* diffuse;\n"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gl_Position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is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a special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variable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used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to store 	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final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position. //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Multiply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vertex by 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matrix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get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final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point in 	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normalized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screen </a:t>
            </a:r>
            <a:r>
              <a:rPr lang="it-IT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coordinates</a:t>
            </a:r>
            <a:r>
              <a:rPr lang="it-IT" sz="15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gl_Position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=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u_MVPMatrix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 * </a:t>
            </a:r>
            <a:r>
              <a:rPr lang="it-IT" sz="15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;\n"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"}\n"</a:t>
            </a:r>
            <a:endParaRPr lang="it-IT" sz="15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8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3C068-CD75-43BF-A655-9000437F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94803"/>
          </a:xfrm>
        </p:spPr>
        <p:txBody>
          <a:bodyPr>
            <a:normAutofit fontScale="90000"/>
          </a:bodyPr>
          <a:lstStyle/>
          <a:p>
            <a:r>
              <a:rPr lang="it-IT" dirty="0"/>
              <a:t>Open 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2C1965-DA83-4970-9AC4-64D03357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62631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fragment</a:t>
            </a:r>
            <a:r>
              <a:rPr lang="it-IT" dirty="0"/>
              <a:t> shader </a:t>
            </a:r>
            <a:r>
              <a:rPr lang="it-IT" dirty="0" err="1"/>
              <a:t>using</a:t>
            </a:r>
            <a:r>
              <a:rPr lang="it-IT" dirty="0"/>
              <a:t> per-vertex </a:t>
            </a:r>
            <a:r>
              <a:rPr lang="it-IT" dirty="0" err="1"/>
              <a:t>lightning</a:t>
            </a:r>
            <a:r>
              <a:rPr lang="it-IT" dirty="0"/>
              <a:t> 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final String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fragmentShader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"precision 	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mediump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float;\n"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	Set the default 	precision to medium. We don't need as high 	of a // precision in the fragment shader.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"varying vec4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;\n"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This is the 	color from 	the vertex shader interpolated 	across the // triangle 	per fragment.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"void 	main()\n"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The entry point for our fragment 	shader.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"{\n"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gl_FragColor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= 	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;\n"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Pass the color 	directly 	through the pipeline.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"}\n"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18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9F9B0-6699-4F1B-B985-F7DF4E3B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it-IT" dirty="0"/>
              <a:t>Open GL 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FCE56-8C9A-41C6-AFEC-7D18458F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278"/>
            <a:ext cx="10515600" cy="525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Vertex shader</a:t>
            </a:r>
          </a:p>
          <a:p>
            <a:pPr marL="0" indent="0">
              <a:buNone/>
            </a:pPr>
            <a:r>
              <a:rPr lang="it-IT" dirty="0"/>
              <a:t>Using per-</a:t>
            </a:r>
            <a:r>
              <a:rPr lang="it-IT" dirty="0" err="1"/>
              <a:t>fragment</a:t>
            </a:r>
            <a:r>
              <a:rPr lang="it-IT" dirty="0"/>
              <a:t> </a:t>
            </a:r>
            <a:r>
              <a:rPr lang="it-IT" dirty="0" err="1"/>
              <a:t>lightning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: 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mat4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u_MVPMatrix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A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constant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representing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combined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model/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view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/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projection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matrix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uniform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mat4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u_MVMatrix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A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constant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representing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combined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model/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view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matrix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.\n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a_Position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Per-vertex position information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pass in.\n"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a_Color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Per-vertex color information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pass in.\n"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attribute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a_Normal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Per-vertex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information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we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pass in.\n"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v_Position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be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passed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into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shader.\n"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vec4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v_Color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be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passed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into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shader.\n"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varying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vec3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v_Normal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;//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will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be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passed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into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the </a:t>
            </a:r>
            <a:r>
              <a:rPr lang="it-IT" sz="16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fragment</a:t>
            </a:r>
            <a:r>
              <a:rPr lang="it-IT" sz="1600" dirty="0">
                <a:solidFill>
                  <a:srgbClr val="808080"/>
                </a:solidFill>
                <a:latin typeface="Courier New" panose="02070309020205020404" pitchFamily="49" charset="0"/>
              </a:rPr>
              <a:t> shader.\n"</a:t>
            </a: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277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1657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di Office</vt:lpstr>
      <vt:lpstr>OpenGL ES</vt:lpstr>
      <vt:lpstr>OpenGL ES</vt:lpstr>
      <vt:lpstr>OpenGL ES</vt:lpstr>
      <vt:lpstr>Open GL ES</vt:lpstr>
      <vt:lpstr>OpenGL ES</vt:lpstr>
      <vt:lpstr>OpenGL ES</vt:lpstr>
      <vt:lpstr>OpenGL ES</vt:lpstr>
      <vt:lpstr>Open GL ES</vt:lpstr>
      <vt:lpstr>Open GL ES</vt:lpstr>
      <vt:lpstr>OpenGL ES</vt:lpstr>
      <vt:lpstr>OpenGL 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</dc:title>
  <dc:creator>pierciro caliandro</dc:creator>
  <cp:lastModifiedBy>pierciro caliandro</cp:lastModifiedBy>
  <cp:revision>21</cp:revision>
  <dcterms:created xsi:type="dcterms:W3CDTF">2020-04-18T17:08:38Z</dcterms:created>
  <dcterms:modified xsi:type="dcterms:W3CDTF">2020-04-18T20:07:39Z</dcterms:modified>
</cp:coreProperties>
</file>