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04BE"/>
    <a:srgbClr val="C404B6"/>
    <a:srgbClr val="CC00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3889C-E5CC-48E6-B800-B6725AB9DAD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79A9575-6CE5-4370-9E55-ADC7A268B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DDE8BCB-CE75-4959-9694-8461CDF46849}"/>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F08F4E5F-14D5-4499-9CB3-B3F0A358A6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6BE5DC-5642-4A91-B05D-EEF8C766E6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30263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D14BC-EADB-42B3-A097-271486CE6D6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0B3EC7-96EF-4AA9-B01E-E63567E6121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CF3EFC-28FD-4C82-AB04-32358E45B289}"/>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850AB968-DF62-41AC-98C9-9B69243A56A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4F0AD2-6DD6-4DD5-9AD2-0431BE23A1F8}"/>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5092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491756-A7B1-43A2-9629-09C2C32AA7E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D9E641-67C5-459E-ABE4-7BCE88A4F5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CE3EE5A-D69F-432D-917F-378DB763EDFF}"/>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1DA84B9C-2364-457C-BC0D-C70613052C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694AAB-9ADA-4233-AEA7-1E9D681D4308}"/>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58926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032B50-D850-4E69-870B-B6517D1704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A08C474-777A-422F-B25F-7B3D0D8A05F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90744B-CF67-4E68-B6EB-D90A8DEB33A0}"/>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AC6032F3-A591-4CD6-8ED3-735A2B0820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26E418-B8A1-48F7-909B-4E559621C256}"/>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400956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C38C42-823D-41C2-8FCC-D6213BEC87A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671040F-751F-47C8-9857-A63066DAF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F786D82-7F22-4B6E-975E-B188C0F03217}"/>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8888BEC8-A2CF-4705-9497-FDA8024666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0312F17-F7AE-4E92-9CB7-39A15E82DED1}"/>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50905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6066C-1396-4060-88B9-71BA200C26E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DA33E8-E87A-4642-81DE-2DFF2418547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82935D7-8CCC-47C2-99A9-C9898E1C2B0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4CFB143-1551-432C-80DD-7F8F67C5BF82}"/>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6" name="Segnaposto piè di pagina 5">
            <a:extLst>
              <a:ext uri="{FF2B5EF4-FFF2-40B4-BE49-F238E27FC236}">
                <a16:creationId xmlns:a16="http://schemas.microsoft.com/office/drawing/2014/main" id="{7B93CBEA-5C7E-4F69-AA07-25113403472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15F1E49-44BB-4E57-8B90-3AA5208927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97192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629B6F-6080-4BF3-8903-57ACA363E4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4C5AB4-6122-4E48-A6E5-4F6B2DBC7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BFF2E9C-D5D2-4740-A42C-536B0ECFDE3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86BB8CA-FBDA-4C67-95B8-11EEDEB89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025893B-1A76-481D-88CE-A1FF32157F3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F682B25-C5D4-4749-BF5A-5FEE27FBAC4B}"/>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8" name="Segnaposto piè di pagina 7">
            <a:extLst>
              <a:ext uri="{FF2B5EF4-FFF2-40B4-BE49-F238E27FC236}">
                <a16:creationId xmlns:a16="http://schemas.microsoft.com/office/drawing/2014/main" id="{41C231C3-5B78-4566-874D-93795AB0476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0517653-DAAA-4333-9A22-FB175000805C}"/>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201217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FB2862-FDC5-4D7E-98ED-FED30A6A613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37238C6-4275-41DC-9B12-776F463CC3D1}"/>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4" name="Segnaposto piè di pagina 3">
            <a:extLst>
              <a:ext uri="{FF2B5EF4-FFF2-40B4-BE49-F238E27FC236}">
                <a16:creationId xmlns:a16="http://schemas.microsoft.com/office/drawing/2014/main" id="{CA861750-24CF-4A8D-8C85-B78F708954C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7881726-C77E-4FD3-85AC-5444C0DF7A7B}"/>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82746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7C8B9F3-216C-4326-ACAB-3B2B68D21DB8}"/>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3" name="Segnaposto piè di pagina 2">
            <a:extLst>
              <a:ext uri="{FF2B5EF4-FFF2-40B4-BE49-F238E27FC236}">
                <a16:creationId xmlns:a16="http://schemas.microsoft.com/office/drawing/2014/main" id="{D10CDA3F-3EC8-4DB0-942B-13D405EB6EF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4EC9E7-5F53-4676-9BD5-D9DB7A105AFD}"/>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14364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E1EFAE-CB49-493B-80EE-CA125726CD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7F0D73-00CB-4358-B8AD-AD72453B9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184D69E-73A7-439E-828E-90758A2FA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3C9C46-986C-44E0-A14D-6AE5E6CCD346}"/>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6" name="Segnaposto piè di pagina 5">
            <a:extLst>
              <a:ext uri="{FF2B5EF4-FFF2-40B4-BE49-F238E27FC236}">
                <a16:creationId xmlns:a16="http://schemas.microsoft.com/office/drawing/2014/main" id="{9584CC7B-BE99-4EE5-9BB9-C909C8F1855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C66CB8-06A1-4C4B-B940-7E8F36DDA3F2}"/>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183170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450074-5CF9-4E01-AA1F-8A8A26E9A42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03B5EE8-5D3B-408F-95E9-018C3A88D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D69B6E0-AA5E-415C-B747-9A64031C8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C95372-2233-421B-9478-114AE7DB79B1}"/>
              </a:ext>
            </a:extLst>
          </p:cNvPr>
          <p:cNvSpPr>
            <a:spLocks noGrp="1"/>
          </p:cNvSpPr>
          <p:nvPr>
            <p:ph type="dt" sz="half" idx="10"/>
          </p:nvPr>
        </p:nvSpPr>
        <p:spPr/>
        <p:txBody>
          <a:bodyPr/>
          <a:lstStyle/>
          <a:p>
            <a:fld id="{859D670E-599E-42ED-84EE-7919973258CD}" type="datetimeFigureOut">
              <a:rPr lang="it-IT" smtClean="0"/>
              <a:t>16/04/2020</a:t>
            </a:fld>
            <a:endParaRPr lang="it-IT"/>
          </a:p>
        </p:txBody>
      </p:sp>
      <p:sp>
        <p:nvSpPr>
          <p:cNvPr id="6" name="Segnaposto piè di pagina 5">
            <a:extLst>
              <a:ext uri="{FF2B5EF4-FFF2-40B4-BE49-F238E27FC236}">
                <a16:creationId xmlns:a16="http://schemas.microsoft.com/office/drawing/2014/main" id="{2E90CEB6-8D46-4BE0-A866-E38F260D700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698B74-5C07-492E-9683-91A77D5DBB60}"/>
              </a:ext>
            </a:extLst>
          </p:cNvPr>
          <p:cNvSpPr>
            <a:spLocks noGrp="1"/>
          </p:cNvSpPr>
          <p:nvPr>
            <p:ph type="sldNum" sz="quarter" idx="12"/>
          </p:nvPr>
        </p:nvSpPr>
        <p:spPr/>
        <p:txBody>
          <a:bodyPr/>
          <a:lstStyle/>
          <a:p>
            <a:fld id="{459AAEBD-D37A-4EE5-AC53-02877269024C}" type="slidenum">
              <a:rPr lang="it-IT" smtClean="0"/>
              <a:t>‹N›</a:t>
            </a:fld>
            <a:endParaRPr lang="it-IT"/>
          </a:p>
        </p:txBody>
      </p:sp>
    </p:spTree>
    <p:extLst>
      <p:ext uri="{BB962C8B-B14F-4D97-AF65-F5344CB8AC3E}">
        <p14:creationId xmlns:p14="http://schemas.microsoft.com/office/powerpoint/2010/main" val="373490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CE51530-DB65-4594-84A9-EE46C7FE4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A1F87C4-7500-44CF-8A24-763B3FDAE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49FE6C-3ED0-4F6A-A0BE-1DEF4FD4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D670E-599E-42ED-84EE-7919973258CD}" type="datetimeFigureOut">
              <a:rPr lang="it-IT" smtClean="0"/>
              <a:t>16/04/2020</a:t>
            </a:fld>
            <a:endParaRPr lang="it-IT"/>
          </a:p>
        </p:txBody>
      </p:sp>
      <p:sp>
        <p:nvSpPr>
          <p:cNvPr id="5" name="Segnaposto piè di pagina 4">
            <a:extLst>
              <a:ext uri="{FF2B5EF4-FFF2-40B4-BE49-F238E27FC236}">
                <a16:creationId xmlns:a16="http://schemas.microsoft.com/office/drawing/2014/main" id="{3C2E6023-42D2-464E-9A17-66C88A6E4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475E75-33FE-478E-959B-22CCF6083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AEBD-D37A-4EE5-AC53-02877269024C}" type="slidenum">
              <a:rPr lang="it-IT" smtClean="0"/>
              <a:t>‹N›</a:t>
            </a:fld>
            <a:endParaRPr lang="it-IT"/>
          </a:p>
        </p:txBody>
      </p:sp>
    </p:spTree>
    <p:extLst>
      <p:ext uri="{BB962C8B-B14F-4D97-AF65-F5344CB8AC3E}">
        <p14:creationId xmlns:p14="http://schemas.microsoft.com/office/powerpoint/2010/main" val="177794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4D6B3-9BAF-4CA7-A3CA-9C864035AB2A}"/>
              </a:ext>
            </a:extLst>
          </p:cNvPr>
          <p:cNvSpPr>
            <a:spLocks noGrp="1"/>
          </p:cNvSpPr>
          <p:nvPr>
            <p:ph type="ctrTitle"/>
          </p:nvPr>
        </p:nvSpPr>
        <p:spPr>
          <a:xfrm>
            <a:off x="1524000" y="1122363"/>
            <a:ext cx="9144000" cy="200410"/>
          </a:xfrm>
        </p:spPr>
        <p:txBody>
          <a:bodyPr>
            <a:normAutofit fontScale="90000"/>
          </a:bodyPr>
          <a:lstStyle/>
          <a:p>
            <a:r>
              <a:rPr lang="it-IT" dirty="0"/>
              <a:t>OPEN GL</a:t>
            </a:r>
          </a:p>
        </p:txBody>
      </p:sp>
      <p:sp>
        <p:nvSpPr>
          <p:cNvPr id="3" name="Sottotitolo 2">
            <a:extLst>
              <a:ext uri="{FF2B5EF4-FFF2-40B4-BE49-F238E27FC236}">
                <a16:creationId xmlns:a16="http://schemas.microsoft.com/office/drawing/2014/main" id="{CEE49F2A-FC40-427C-911F-CDBD891933AF}"/>
              </a:ext>
            </a:extLst>
          </p:cNvPr>
          <p:cNvSpPr>
            <a:spLocks noGrp="1"/>
          </p:cNvSpPr>
          <p:nvPr>
            <p:ph type="subTitle" idx="1"/>
          </p:nvPr>
        </p:nvSpPr>
        <p:spPr>
          <a:xfrm>
            <a:off x="1524000" y="1420427"/>
            <a:ext cx="9144000" cy="3837373"/>
          </a:xfrm>
        </p:spPr>
        <p:txBody>
          <a:bodyPr/>
          <a:lstStyle/>
          <a:p>
            <a:r>
              <a:rPr lang="it-IT" dirty="0"/>
              <a:t>INTRODUCTION</a:t>
            </a:r>
          </a:p>
        </p:txBody>
      </p:sp>
    </p:spTree>
    <p:extLst>
      <p:ext uri="{BB962C8B-B14F-4D97-AF65-F5344CB8AC3E}">
        <p14:creationId xmlns:p14="http://schemas.microsoft.com/office/powerpoint/2010/main" val="32200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89630-D49B-4C58-A628-FE7D796A53D5}"/>
              </a:ext>
            </a:extLst>
          </p:cNvPr>
          <p:cNvSpPr>
            <a:spLocks noGrp="1"/>
          </p:cNvSpPr>
          <p:nvPr>
            <p:ph type="title"/>
          </p:nvPr>
        </p:nvSpPr>
        <p:spPr/>
        <p:txBody>
          <a:bodyPr/>
          <a:lstStyle/>
          <a:p>
            <a:r>
              <a:rPr lang="it-IT" dirty="0"/>
              <a:t>OpenGL ES</a:t>
            </a:r>
          </a:p>
        </p:txBody>
      </p:sp>
      <p:sp>
        <p:nvSpPr>
          <p:cNvPr id="3" name="Segnaposto contenuto 2">
            <a:extLst>
              <a:ext uri="{FF2B5EF4-FFF2-40B4-BE49-F238E27FC236}">
                <a16:creationId xmlns:a16="http://schemas.microsoft.com/office/drawing/2014/main" id="{900365BE-9FCF-4656-96A0-BD41A3A3F4C4}"/>
              </a:ext>
            </a:extLst>
          </p:cNvPr>
          <p:cNvSpPr>
            <a:spLocks noGrp="1"/>
          </p:cNvSpPr>
          <p:nvPr>
            <p:ph idx="1"/>
          </p:nvPr>
        </p:nvSpPr>
        <p:spPr>
          <a:xfrm>
            <a:off x="838200" y="1438182"/>
            <a:ext cx="10515600" cy="5419817"/>
          </a:xfrm>
        </p:spPr>
        <p:txBody>
          <a:bodyPr>
            <a:normAutofit/>
          </a:bodyPr>
          <a:lstStyle/>
          <a:p>
            <a:r>
              <a:rPr lang="it-IT" sz="2400" dirty="0"/>
              <a:t>Android </a:t>
            </a:r>
            <a:r>
              <a:rPr lang="it-IT" sz="2400" dirty="0" err="1"/>
              <a:t>implementation</a:t>
            </a:r>
            <a:r>
              <a:rPr lang="it-IT" sz="2400" dirty="0"/>
              <a:t> of the OpenGL </a:t>
            </a:r>
            <a:r>
              <a:rPr lang="it-IT" sz="2400" dirty="0" err="1"/>
              <a:t>specification</a:t>
            </a:r>
            <a:r>
              <a:rPr lang="it-IT" sz="2400" dirty="0"/>
              <a:t>, </a:t>
            </a:r>
            <a:r>
              <a:rPr lang="it-IT" sz="2400" dirty="0" err="1"/>
              <a:t>intended</a:t>
            </a:r>
            <a:r>
              <a:rPr lang="it-IT" sz="2400" dirty="0"/>
              <a:t> for embedded devices</a:t>
            </a:r>
          </a:p>
          <a:p>
            <a:r>
              <a:rPr lang="it-IT" sz="2400" dirty="0"/>
              <a:t>Android supports </a:t>
            </a:r>
            <a:r>
              <a:rPr lang="it-IT" sz="2400" dirty="0" err="1"/>
              <a:t>several</a:t>
            </a:r>
            <a:r>
              <a:rPr lang="it-IT" sz="2400" dirty="0"/>
              <a:t> </a:t>
            </a:r>
            <a:r>
              <a:rPr lang="it-IT" sz="2400" dirty="0" err="1"/>
              <a:t>versions</a:t>
            </a:r>
            <a:r>
              <a:rPr lang="it-IT" sz="2400" dirty="0"/>
              <a:t> of the OpenGL ES API : </a:t>
            </a:r>
            <a:endParaRPr lang="it-IT" sz="2000" dirty="0"/>
          </a:p>
          <a:p>
            <a:pPr lvl="1"/>
            <a:r>
              <a:rPr lang="en-US" sz="2200" dirty="0"/>
              <a:t>OpenGL ES 1.0 and 1.1 - This API specification is supported by Android 1.0 and higher.</a:t>
            </a:r>
          </a:p>
          <a:p>
            <a:pPr lvl="1"/>
            <a:r>
              <a:rPr lang="en-US" sz="2200" dirty="0"/>
              <a:t>OpenGL ES 2.0 - This API specification is supported by Android 2.2 (API level 8) and higher.</a:t>
            </a:r>
          </a:p>
          <a:p>
            <a:pPr lvl="1"/>
            <a:r>
              <a:rPr lang="en-US" sz="2200" dirty="0"/>
              <a:t>OpenGL ES 3.0 - This API specification is supported by Android 4.3 (API level 18) and higher.</a:t>
            </a:r>
          </a:p>
          <a:p>
            <a:pPr lvl="1"/>
            <a:r>
              <a:rPr lang="en-US" sz="2200" dirty="0"/>
              <a:t>OpenGL ES 3.1 - This API specification is supported by Android 5.0 (API level 21) and higher.</a:t>
            </a:r>
          </a:p>
          <a:p>
            <a:r>
              <a:rPr lang="en-US" sz="2400" dirty="0"/>
              <a:t>Notice that support of the OpenGL ES 3.0 API on a device requires an implementation of this graphics pipeline provided by the device manufacturer. A device running Android 4.3 or lower </a:t>
            </a:r>
            <a:r>
              <a:rPr lang="en-US" sz="2400" i="1" dirty="0"/>
              <a:t>may not support</a:t>
            </a:r>
            <a:r>
              <a:rPr lang="en-US" sz="2400" dirty="0"/>
              <a:t> the OpenGL ES 3.0 API.</a:t>
            </a:r>
          </a:p>
          <a:p>
            <a:pPr lvl="1"/>
            <a:endParaRPr lang="it-IT" sz="2000" dirty="0"/>
          </a:p>
        </p:txBody>
      </p:sp>
    </p:spTree>
    <p:extLst>
      <p:ext uri="{BB962C8B-B14F-4D97-AF65-F5344CB8AC3E}">
        <p14:creationId xmlns:p14="http://schemas.microsoft.com/office/powerpoint/2010/main" val="371357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4BEB21-E865-4DAF-8B06-221269CB9C86}"/>
              </a:ext>
            </a:extLst>
          </p:cNvPr>
          <p:cNvSpPr>
            <a:spLocks noGrp="1"/>
          </p:cNvSpPr>
          <p:nvPr>
            <p:ph type="title"/>
          </p:nvPr>
        </p:nvSpPr>
        <p:spPr>
          <a:xfrm>
            <a:off x="838200" y="365125"/>
            <a:ext cx="10515600" cy="549275"/>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21370D79-8639-4CD9-8CEF-BC299B3FE809}"/>
              </a:ext>
            </a:extLst>
          </p:cNvPr>
          <p:cNvSpPr>
            <a:spLocks noGrp="1"/>
          </p:cNvSpPr>
          <p:nvPr>
            <p:ph idx="1"/>
          </p:nvPr>
        </p:nvSpPr>
        <p:spPr>
          <a:xfrm>
            <a:off x="838200" y="914400"/>
            <a:ext cx="10515600" cy="5943600"/>
          </a:xfrm>
        </p:spPr>
        <p:txBody>
          <a:bodyPr>
            <a:normAutofit/>
          </a:bodyPr>
          <a:lstStyle/>
          <a:p>
            <a:r>
              <a:rPr lang="en-US" sz="2400" dirty="0"/>
              <a:t>Graphics programming with OpenGL ES 1.0/1.1 API is significantly different than using the 2.0 and higher versions.</a:t>
            </a:r>
          </a:p>
          <a:p>
            <a:r>
              <a:rPr lang="en-US" sz="2400" dirty="0"/>
              <a:t>The 1.x version of the API has more convenience methods and a fixed graphics pipeline, while the OpenGL ES 2.0 and 3.0 APIs provide more direct control of the pipeline through use of OpenGL shaders.</a:t>
            </a:r>
          </a:p>
          <a:p>
            <a:r>
              <a:rPr lang="en-US" sz="2400" dirty="0"/>
              <a:t>You should carefully consider the graphics requirements and choose the API version that works best for your application.</a:t>
            </a:r>
          </a:p>
          <a:p>
            <a:r>
              <a:rPr lang="en-US" sz="2400" dirty="0"/>
              <a:t>The OpenGL ES 3.0 API provides additional features and better performance than the 2.0 API and is also backward compatible. </a:t>
            </a:r>
          </a:p>
          <a:p>
            <a:r>
              <a:rPr lang="en-US" sz="2400" dirty="0"/>
              <a:t>This means that you can potentially write your application targeting OpenGL ES 2.0 and conditionally include OpenGL ES 3.0 graphics features if they are available.</a:t>
            </a:r>
            <a:endParaRPr lang="it-IT" sz="2400" dirty="0"/>
          </a:p>
        </p:txBody>
      </p:sp>
    </p:spTree>
    <p:extLst>
      <p:ext uri="{BB962C8B-B14F-4D97-AF65-F5344CB8AC3E}">
        <p14:creationId xmlns:p14="http://schemas.microsoft.com/office/powerpoint/2010/main" val="353584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D34305-F38A-4E6C-B1E7-35E7BDF07964}"/>
              </a:ext>
            </a:extLst>
          </p:cNvPr>
          <p:cNvSpPr>
            <a:spLocks noGrp="1"/>
          </p:cNvSpPr>
          <p:nvPr>
            <p:ph type="title"/>
          </p:nvPr>
        </p:nvSpPr>
        <p:spPr>
          <a:xfrm>
            <a:off x="838200" y="365126"/>
            <a:ext cx="10515600" cy="629174"/>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9B9241C5-BE41-4A88-99ED-B8578E27DD98}"/>
              </a:ext>
            </a:extLst>
          </p:cNvPr>
          <p:cNvSpPr>
            <a:spLocks noGrp="1"/>
          </p:cNvSpPr>
          <p:nvPr>
            <p:ph idx="1"/>
          </p:nvPr>
        </p:nvSpPr>
        <p:spPr>
          <a:xfrm>
            <a:off x="838200" y="994300"/>
            <a:ext cx="10515600" cy="5863700"/>
          </a:xfrm>
        </p:spPr>
        <p:txBody>
          <a:bodyPr>
            <a:normAutofit/>
          </a:bodyPr>
          <a:lstStyle/>
          <a:p>
            <a:r>
              <a:rPr lang="it-IT" sz="2200" dirty="0" err="1"/>
              <a:t>There</a:t>
            </a:r>
            <a:r>
              <a:rPr lang="it-IT" sz="2200" dirty="0"/>
              <a:t> are </a:t>
            </a:r>
            <a:r>
              <a:rPr lang="it-IT" sz="2200" dirty="0" err="1"/>
              <a:t>two</a:t>
            </a:r>
            <a:r>
              <a:rPr lang="it-IT" sz="2200" dirty="0"/>
              <a:t> </a:t>
            </a:r>
            <a:r>
              <a:rPr lang="it-IT" sz="2200" dirty="0" err="1"/>
              <a:t>foundational</a:t>
            </a:r>
            <a:r>
              <a:rPr lang="it-IT" sz="2200" dirty="0"/>
              <a:t> classes in the Android Framework </a:t>
            </a:r>
            <a:r>
              <a:rPr lang="it-IT" sz="2200" dirty="0" err="1"/>
              <a:t>that</a:t>
            </a:r>
            <a:r>
              <a:rPr lang="it-IT" sz="2200" dirty="0"/>
              <a:t> are </a:t>
            </a:r>
            <a:r>
              <a:rPr lang="it-IT" sz="2200" dirty="0" err="1"/>
              <a:t>used</a:t>
            </a:r>
            <a:r>
              <a:rPr lang="it-IT" sz="2200" dirty="0"/>
              <a:t> to create and </a:t>
            </a:r>
            <a:r>
              <a:rPr lang="it-IT" sz="2200" dirty="0" err="1"/>
              <a:t>manipulate</a:t>
            </a:r>
            <a:r>
              <a:rPr lang="it-IT" sz="2200" dirty="0"/>
              <a:t> graphics in OpenGL ES API.</a:t>
            </a:r>
          </a:p>
          <a:p>
            <a:r>
              <a:rPr lang="it-IT" sz="2200" dirty="0" err="1">
                <a:solidFill>
                  <a:schemeClr val="accent6"/>
                </a:solidFill>
              </a:rPr>
              <a:t>GLSurfaceView</a:t>
            </a:r>
            <a:r>
              <a:rPr lang="it-IT" sz="2200" dirty="0">
                <a:solidFill>
                  <a:schemeClr val="accent6"/>
                </a:solidFill>
              </a:rPr>
              <a:t> </a:t>
            </a:r>
            <a:r>
              <a:rPr lang="it-IT" sz="2200" dirty="0"/>
              <a:t>: a </a:t>
            </a:r>
            <a:r>
              <a:rPr lang="it-IT" sz="2200" dirty="0" err="1"/>
              <a:t>View</a:t>
            </a:r>
            <a:r>
              <a:rPr lang="it-IT" sz="2200" dirty="0"/>
              <a:t> </a:t>
            </a:r>
            <a:r>
              <a:rPr lang="it-IT" sz="2200" dirty="0" err="1"/>
              <a:t>when</a:t>
            </a:r>
            <a:r>
              <a:rPr lang="it-IT" sz="2200" dirty="0"/>
              <a:t> </a:t>
            </a:r>
            <a:r>
              <a:rPr lang="it-IT" sz="2200" dirty="0" err="1"/>
              <a:t>you</a:t>
            </a:r>
            <a:r>
              <a:rPr lang="it-IT" sz="2200" dirty="0"/>
              <a:t> can </a:t>
            </a:r>
            <a:r>
              <a:rPr lang="it-IT" sz="2200" dirty="0" err="1"/>
              <a:t>draw</a:t>
            </a:r>
            <a:r>
              <a:rPr lang="it-IT" sz="2200" dirty="0"/>
              <a:t> and </a:t>
            </a:r>
            <a:r>
              <a:rPr lang="it-IT" sz="2200" dirty="0" err="1"/>
              <a:t>manipulate</a:t>
            </a:r>
            <a:r>
              <a:rPr lang="it-IT" sz="2200" dirty="0"/>
              <a:t> </a:t>
            </a:r>
            <a:r>
              <a:rPr lang="it-IT" sz="2200" dirty="0" err="1"/>
              <a:t>objects</a:t>
            </a:r>
            <a:r>
              <a:rPr lang="it-IT" sz="2200" dirty="0"/>
              <a:t> </a:t>
            </a:r>
            <a:r>
              <a:rPr lang="it-IT" sz="2200" dirty="0" err="1"/>
              <a:t>using</a:t>
            </a:r>
            <a:r>
              <a:rPr lang="it-IT" sz="2200" dirty="0"/>
              <a:t> OpenGL ES API calls. To </a:t>
            </a:r>
            <a:r>
              <a:rPr lang="it-IT" sz="2200" dirty="0" err="1"/>
              <a:t>capture</a:t>
            </a:r>
            <a:r>
              <a:rPr lang="it-IT" sz="2200" dirty="0"/>
              <a:t> touch screen events, </a:t>
            </a:r>
            <a:r>
              <a:rPr lang="it-IT" sz="2200" dirty="0" err="1"/>
              <a:t>you</a:t>
            </a:r>
            <a:r>
              <a:rPr lang="it-IT" sz="2200" dirty="0"/>
              <a:t> </a:t>
            </a:r>
            <a:r>
              <a:rPr lang="it-IT" sz="2200" dirty="0" err="1"/>
              <a:t>should</a:t>
            </a:r>
            <a:r>
              <a:rPr lang="it-IT" sz="2200" dirty="0"/>
              <a:t> </a:t>
            </a:r>
            <a:r>
              <a:rPr lang="it-IT" sz="2200" dirty="0" err="1"/>
              <a:t>extend</a:t>
            </a:r>
            <a:r>
              <a:rPr lang="it-IT" sz="2200" dirty="0"/>
              <a:t> the </a:t>
            </a:r>
            <a:r>
              <a:rPr lang="it-IT" sz="2200" dirty="0" err="1">
                <a:solidFill>
                  <a:schemeClr val="accent6"/>
                </a:solidFill>
              </a:rPr>
              <a:t>GLSurfaceView</a:t>
            </a:r>
            <a:r>
              <a:rPr lang="it-IT" sz="2200" dirty="0">
                <a:solidFill>
                  <a:schemeClr val="accent6"/>
                </a:solidFill>
              </a:rPr>
              <a:t> </a:t>
            </a:r>
            <a:r>
              <a:rPr lang="it-IT" sz="2200" dirty="0"/>
              <a:t>class to </a:t>
            </a:r>
            <a:r>
              <a:rPr lang="it-IT" sz="2200" dirty="0" err="1"/>
              <a:t>implement</a:t>
            </a:r>
            <a:r>
              <a:rPr lang="it-IT" sz="2200" dirty="0"/>
              <a:t> the touch </a:t>
            </a:r>
            <a:r>
              <a:rPr lang="it-IT" sz="2200" dirty="0" err="1"/>
              <a:t>listener</a:t>
            </a:r>
            <a:r>
              <a:rPr lang="it-IT" sz="2200" dirty="0"/>
              <a:t>.</a:t>
            </a:r>
          </a:p>
          <a:p>
            <a:r>
              <a:rPr lang="it-IT" sz="2200" dirty="0" err="1">
                <a:solidFill>
                  <a:schemeClr val="accent6"/>
                </a:solidFill>
              </a:rPr>
              <a:t>GLSurfaceView.Renderer</a:t>
            </a:r>
            <a:r>
              <a:rPr lang="it-IT" sz="2200" dirty="0">
                <a:solidFill>
                  <a:schemeClr val="accent6"/>
                </a:solidFill>
              </a:rPr>
              <a:t> </a:t>
            </a:r>
            <a:r>
              <a:rPr lang="it-IT" sz="2200" dirty="0"/>
              <a:t>: an </a:t>
            </a:r>
            <a:r>
              <a:rPr lang="it-IT" sz="2200" dirty="0" err="1"/>
              <a:t>interface</a:t>
            </a:r>
            <a:r>
              <a:rPr lang="it-IT" sz="2200" dirty="0"/>
              <a:t> </a:t>
            </a:r>
            <a:r>
              <a:rPr lang="it-IT" sz="2200" dirty="0" err="1"/>
              <a:t>that</a:t>
            </a:r>
            <a:r>
              <a:rPr lang="it-IT" sz="2200" dirty="0"/>
              <a:t> </a:t>
            </a:r>
            <a:r>
              <a:rPr lang="it-IT" sz="2200" dirty="0" err="1"/>
              <a:t>defines</a:t>
            </a:r>
            <a:r>
              <a:rPr lang="it-IT" sz="2200" dirty="0"/>
              <a:t> the </a:t>
            </a:r>
            <a:r>
              <a:rPr lang="it-IT" sz="2200" dirty="0" err="1"/>
              <a:t>methods</a:t>
            </a:r>
            <a:r>
              <a:rPr lang="it-IT" sz="2200" dirty="0"/>
              <a:t> </a:t>
            </a:r>
            <a:r>
              <a:rPr lang="it-IT" sz="2200" dirty="0" err="1"/>
              <a:t>required</a:t>
            </a:r>
            <a:r>
              <a:rPr lang="it-IT" sz="2200" dirty="0"/>
              <a:t> for </a:t>
            </a:r>
            <a:r>
              <a:rPr lang="it-IT" sz="2200" dirty="0" err="1"/>
              <a:t>drawing</a:t>
            </a:r>
            <a:r>
              <a:rPr lang="it-IT" sz="2200" dirty="0"/>
              <a:t> graphics on a </a:t>
            </a:r>
            <a:r>
              <a:rPr lang="it-IT" sz="2200" dirty="0" err="1">
                <a:solidFill>
                  <a:schemeClr val="accent6"/>
                </a:solidFill>
              </a:rPr>
              <a:t>GLSurfaceView</a:t>
            </a:r>
            <a:r>
              <a:rPr lang="it-IT" sz="2200" dirty="0"/>
              <a:t>. </a:t>
            </a:r>
            <a:r>
              <a:rPr lang="it-IT" sz="2200" dirty="0" err="1"/>
              <a:t>It’s</a:t>
            </a:r>
            <a:r>
              <a:rPr lang="it-IT" sz="2200" dirty="0"/>
              <a:t> </a:t>
            </a:r>
            <a:r>
              <a:rPr lang="it-IT" sz="2200" dirty="0" err="1"/>
              <a:t>necessary</a:t>
            </a:r>
            <a:r>
              <a:rPr lang="it-IT" sz="2200" dirty="0"/>
              <a:t> to </a:t>
            </a:r>
            <a:r>
              <a:rPr lang="it-IT" sz="2200" dirty="0" err="1"/>
              <a:t>provide</a:t>
            </a:r>
            <a:r>
              <a:rPr lang="it-IT" sz="2200" dirty="0"/>
              <a:t> an </a:t>
            </a:r>
            <a:r>
              <a:rPr lang="it-IT" sz="2200" dirty="0" err="1"/>
              <a:t>implementation</a:t>
            </a:r>
            <a:r>
              <a:rPr lang="it-IT" sz="2200" dirty="0"/>
              <a:t> of </a:t>
            </a:r>
            <a:r>
              <a:rPr lang="it-IT" sz="2200" dirty="0" err="1"/>
              <a:t>this</a:t>
            </a:r>
            <a:r>
              <a:rPr lang="it-IT" sz="2200" dirty="0"/>
              <a:t> </a:t>
            </a:r>
            <a:r>
              <a:rPr lang="it-IT" sz="2200" dirty="0" err="1"/>
              <a:t>interface</a:t>
            </a:r>
            <a:r>
              <a:rPr lang="it-IT" sz="2200" dirty="0"/>
              <a:t> </a:t>
            </a:r>
            <a:r>
              <a:rPr lang="it-IT" sz="2200" dirty="0" err="1"/>
              <a:t>as</a:t>
            </a:r>
            <a:r>
              <a:rPr lang="it-IT" sz="2200" dirty="0"/>
              <a:t> a </a:t>
            </a:r>
            <a:r>
              <a:rPr lang="it-IT" sz="2200" dirty="0" err="1"/>
              <a:t>separte</a:t>
            </a:r>
            <a:r>
              <a:rPr lang="it-IT" sz="2200" dirty="0"/>
              <a:t> class and </a:t>
            </a:r>
            <a:r>
              <a:rPr lang="it-IT" sz="2200" dirty="0" err="1"/>
              <a:t>attach</a:t>
            </a:r>
            <a:r>
              <a:rPr lang="it-IT" sz="2200" dirty="0"/>
              <a:t> </a:t>
            </a:r>
            <a:r>
              <a:rPr lang="it-IT" sz="2200" dirty="0" err="1"/>
              <a:t>it</a:t>
            </a:r>
            <a:r>
              <a:rPr lang="it-IT" sz="2200" dirty="0"/>
              <a:t> to the </a:t>
            </a:r>
            <a:r>
              <a:rPr lang="it-IT" sz="2200" dirty="0" err="1">
                <a:solidFill>
                  <a:schemeClr val="accent6"/>
                </a:solidFill>
              </a:rPr>
              <a:t>GLSurfaceView</a:t>
            </a:r>
            <a:r>
              <a:rPr lang="it-IT" sz="2200" dirty="0">
                <a:solidFill>
                  <a:schemeClr val="accent6"/>
                </a:solidFill>
              </a:rPr>
              <a:t> </a:t>
            </a:r>
            <a:r>
              <a:rPr lang="it-IT" sz="2200" dirty="0" err="1"/>
              <a:t>instance</a:t>
            </a:r>
            <a:r>
              <a:rPr lang="it-IT" sz="2200" dirty="0">
                <a:solidFill>
                  <a:schemeClr val="accent6"/>
                </a:solidFill>
              </a:rPr>
              <a:t> </a:t>
            </a:r>
            <a:r>
              <a:rPr lang="it-IT" sz="2200" dirty="0" err="1"/>
              <a:t>using</a:t>
            </a:r>
            <a:r>
              <a:rPr lang="it-IT" sz="2200" dirty="0"/>
              <a:t> </a:t>
            </a:r>
            <a:r>
              <a:rPr lang="it-IT" sz="2200" dirty="0" err="1">
                <a:solidFill>
                  <a:srgbClr val="00B0F0"/>
                </a:solidFill>
              </a:rPr>
              <a:t>GLSurfaceView.setRendered</a:t>
            </a:r>
            <a:r>
              <a:rPr lang="it-IT" sz="2200" dirty="0">
                <a:solidFill>
                  <a:srgbClr val="00B0F0"/>
                </a:solidFill>
              </a:rPr>
              <a:t>()</a:t>
            </a:r>
          </a:p>
          <a:p>
            <a:r>
              <a:rPr lang="it-IT" sz="2200" dirty="0"/>
              <a:t>The</a:t>
            </a:r>
            <a:r>
              <a:rPr lang="it-IT" sz="2200" dirty="0">
                <a:solidFill>
                  <a:schemeClr val="accent6"/>
                </a:solidFill>
              </a:rPr>
              <a:t> </a:t>
            </a:r>
            <a:r>
              <a:rPr lang="it-IT" sz="2200" dirty="0" err="1">
                <a:solidFill>
                  <a:schemeClr val="accent6"/>
                </a:solidFill>
              </a:rPr>
              <a:t>GLSurfaceView.Renderer</a:t>
            </a:r>
            <a:r>
              <a:rPr lang="it-IT" sz="2200" dirty="0">
                <a:solidFill>
                  <a:schemeClr val="accent6"/>
                </a:solidFill>
              </a:rPr>
              <a:t>  </a:t>
            </a:r>
            <a:r>
              <a:rPr lang="it-IT" sz="2200" dirty="0" err="1"/>
              <a:t>requires</a:t>
            </a:r>
            <a:r>
              <a:rPr lang="it-IT" sz="2200" dirty="0"/>
              <a:t> to </a:t>
            </a:r>
            <a:r>
              <a:rPr lang="it-IT" sz="2200" dirty="0" err="1"/>
              <a:t>implements</a:t>
            </a:r>
            <a:r>
              <a:rPr lang="it-IT" sz="2200" dirty="0"/>
              <a:t> 3 </a:t>
            </a:r>
            <a:r>
              <a:rPr lang="it-IT" sz="2200" dirty="0" err="1"/>
              <a:t>methods</a:t>
            </a:r>
            <a:r>
              <a:rPr lang="it-IT" sz="2200" dirty="0"/>
              <a:t> :</a:t>
            </a:r>
          </a:p>
          <a:p>
            <a:pPr lvl="1"/>
            <a:r>
              <a:rPr lang="it-IT" sz="1800" dirty="0" err="1">
                <a:solidFill>
                  <a:srgbClr val="00B0F0"/>
                </a:solidFill>
              </a:rPr>
              <a:t>onSurfaceCreated</a:t>
            </a:r>
            <a:r>
              <a:rPr lang="it-IT" sz="1800" dirty="0">
                <a:solidFill>
                  <a:srgbClr val="00B0F0"/>
                </a:solidFill>
              </a:rPr>
              <a:t>()</a:t>
            </a:r>
            <a:r>
              <a:rPr lang="it-IT" sz="1800" dirty="0">
                <a:solidFill>
                  <a:schemeClr val="accent6"/>
                </a:solidFill>
              </a:rPr>
              <a:t> </a:t>
            </a:r>
            <a:r>
              <a:rPr lang="it-IT" sz="1800" dirty="0"/>
              <a:t>: </a:t>
            </a:r>
            <a:r>
              <a:rPr lang="it-IT" sz="1800" dirty="0" err="1"/>
              <a:t>called</a:t>
            </a:r>
            <a:r>
              <a:rPr lang="it-IT" sz="1800" dirty="0"/>
              <a:t> </a:t>
            </a:r>
            <a:r>
              <a:rPr lang="it-IT" sz="1800" dirty="0" err="1"/>
              <a:t>when</a:t>
            </a:r>
            <a:r>
              <a:rPr lang="it-IT" sz="1800" dirty="0"/>
              <a:t> </a:t>
            </a:r>
            <a:r>
              <a:rPr lang="it-IT" sz="1800" dirty="0" err="1"/>
              <a:t>creating</a:t>
            </a:r>
            <a:r>
              <a:rPr lang="it-IT" sz="1800" dirty="0"/>
              <a:t> the </a:t>
            </a:r>
            <a:r>
              <a:rPr lang="it-IT" sz="1800" dirty="0" err="1">
                <a:solidFill>
                  <a:schemeClr val="accent6"/>
                </a:solidFill>
              </a:rPr>
              <a:t>GLSurfaceView</a:t>
            </a:r>
            <a:r>
              <a:rPr lang="it-IT" sz="1800" dirty="0"/>
              <a:t>. </a:t>
            </a:r>
            <a:r>
              <a:rPr lang="it-IT" sz="1800" dirty="0" err="1"/>
              <a:t>This</a:t>
            </a:r>
            <a:r>
              <a:rPr lang="it-IT" sz="1800" dirty="0"/>
              <a:t> </a:t>
            </a:r>
            <a:r>
              <a:rPr lang="it-IT" sz="1800" dirty="0" err="1"/>
              <a:t>method</a:t>
            </a:r>
            <a:r>
              <a:rPr lang="it-IT" sz="1800" dirty="0"/>
              <a:t> </a:t>
            </a:r>
            <a:r>
              <a:rPr lang="it-IT" sz="1800" dirty="0" err="1"/>
              <a:t>is</a:t>
            </a:r>
            <a:r>
              <a:rPr lang="it-IT" sz="1800" dirty="0"/>
              <a:t> </a:t>
            </a:r>
            <a:r>
              <a:rPr lang="it-IT" sz="1800" dirty="0" err="1"/>
              <a:t>used</a:t>
            </a:r>
            <a:r>
              <a:rPr lang="it-IT" sz="1800" dirty="0"/>
              <a:t> for </a:t>
            </a:r>
            <a:r>
              <a:rPr lang="it-IT" sz="1800" dirty="0" err="1"/>
              <a:t>operations</a:t>
            </a:r>
            <a:r>
              <a:rPr lang="it-IT" sz="1800" dirty="0"/>
              <a:t> </a:t>
            </a:r>
            <a:r>
              <a:rPr lang="it-IT" sz="1800" dirty="0" err="1"/>
              <a:t>that</a:t>
            </a:r>
            <a:r>
              <a:rPr lang="it-IT" sz="1800" dirty="0"/>
              <a:t> </a:t>
            </a:r>
            <a:r>
              <a:rPr lang="it-IT" sz="1800" dirty="0" err="1"/>
              <a:t>need</a:t>
            </a:r>
            <a:r>
              <a:rPr lang="it-IT" sz="1800" dirty="0"/>
              <a:t> to </a:t>
            </a:r>
            <a:r>
              <a:rPr lang="it-IT" sz="1800" dirty="0" err="1"/>
              <a:t>happen</a:t>
            </a:r>
            <a:r>
              <a:rPr lang="it-IT" sz="1800" dirty="0"/>
              <a:t> </a:t>
            </a:r>
            <a:r>
              <a:rPr lang="it-IT" sz="1800" dirty="0" err="1"/>
              <a:t>only</a:t>
            </a:r>
            <a:r>
              <a:rPr lang="it-IT" sz="1800" dirty="0"/>
              <a:t> one time, </a:t>
            </a:r>
            <a:r>
              <a:rPr lang="it-IT" sz="1800" dirty="0" err="1"/>
              <a:t>such</a:t>
            </a:r>
            <a:r>
              <a:rPr lang="it-IT" sz="1800" dirty="0"/>
              <a:t> </a:t>
            </a:r>
            <a:r>
              <a:rPr lang="it-IT" sz="1800" dirty="0" err="1"/>
              <a:t>as</a:t>
            </a:r>
            <a:r>
              <a:rPr lang="it-IT" sz="1800" dirty="0"/>
              <a:t> setting OpenGL </a:t>
            </a:r>
            <a:r>
              <a:rPr lang="it-IT" sz="1800" dirty="0" err="1"/>
              <a:t>environment</a:t>
            </a:r>
            <a:r>
              <a:rPr lang="it-IT" sz="1800" dirty="0"/>
              <a:t> </a:t>
            </a:r>
            <a:r>
              <a:rPr lang="it-IT" sz="1800" dirty="0" err="1"/>
              <a:t>parameters</a:t>
            </a:r>
            <a:endParaRPr lang="it-IT" sz="1800" dirty="0"/>
          </a:p>
          <a:p>
            <a:pPr lvl="1"/>
            <a:r>
              <a:rPr lang="it-IT" sz="1800" dirty="0" err="1">
                <a:solidFill>
                  <a:srgbClr val="00B0F0"/>
                </a:solidFill>
              </a:rPr>
              <a:t>onDrawFrame</a:t>
            </a:r>
            <a:r>
              <a:rPr lang="it-IT" sz="1800" dirty="0">
                <a:solidFill>
                  <a:srgbClr val="00B0F0"/>
                </a:solidFill>
              </a:rPr>
              <a:t>() </a:t>
            </a:r>
            <a:r>
              <a:rPr lang="it-IT" sz="1800" dirty="0"/>
              <a:t>:</a:t>
            </a:r>
            <a:r>
              <a:rPr lang="it-IT" sz="1800" dirty="0">
                <a:solidFill>
                  <a:srgbClr val="00B0F0"/>
                </a:solidFill>
              </a:rPr>
              <a:t> </a:t>
            </a:r>
            <a:r>
              <a:rPr lang="it-IT" sz="1800" dirty="0" err="1"/>
              <a:t>called</a:t>
            </a:r>
            <a:r>
              <a:rPr lang="it-IT" sz="1800" dirty="0"/>
              <a:t> on </a:t>
            </a:r>
            <a:r>
              <a:rPr lang="it-IT" sz="1800" dirty="0" err="1"/>
              <a:t>each</a:t>
            </a:r>
            <a:r>
              <a:rPr lang="it-IT" sz="1800" dirty="0"/>
              <a:t> </a:t>
            </a:r>
            <a:r>
              <a:rPr lang="it-IT" sz="1800" dirty="0" err="1"/>
              <a:t>redraw</a:t>
            </a:r>
            <a:r>
              <a:rPr lang="it-IT" sz="1800" dirty="0"/>
              <a:t> of the </a:t>
            </a:r>
            <a:r>
              <a:rPr lang="it-IT" sz="1800" dirty="0" err="1">
                <a:solidFill>
                  <a:schemeClr val="accent6"/>
                </a:solidFill>
              </a:rPr>
              <a:t>GLSurfaceView</a:t>
            </a:r>
            <a:endParaRPr lang="it-IT" sz="1800" dirty="0">
              <a:solidFill>
                <a:schemeClr val="accent6"/>
              </a:solidFill>
            </a:endParaRPr>
          </a:p>
          <a:p>
            <a:pPr lvl="1"/>
            <a:r>
              <a:rPr lang="it-IT" sz="1800" dirty="0" err="1">
                <a:solidFill>
                  <a:srgbClr val="00B0F0"/>
                </a:solidFill>
              </a:rPr>
              <a:t>onSurfaceChanged</a:t>
            </a:r>
            <a:r>
              <a:rPr lang="it-IT" sz="1800" dirty="0">
                <a:solidFill>
                  <a:srgbClr val="00B0F0"/>
                </a:solidFill>
              </a:rPr>
              <a:t>() </a:t>
            </a:r>
            <a:r>
              <a:rPr lang="it-IT" sz="1800" dirty="0"/>
              <a:t>: </a:t>
            </a:r>
            <a:r>
              <a:rPr lang="it-IT" sz="1800" dirty="0" err="1"/>
              <a:t>called</a:t>
            </a:r>
            <a:r>
              <a:rPr lang="it-IT" sz="1800" dirty="0"/>
              <a:t> </a:t>
            </a:r>
            <a:r>
              <a:rPr lang="it-IT" sz="1800" dirty="0" err="1"/>
              <a:t>when</a:t>
            </a:r>
            <a:r>
              <a:rPr lang="it-IT" sz="1800" dirty="0"/>
              <a:t> the </a:t>
            </a:r>
            <a:r>
              <a:rPr lang="it-IT" sz="1800" dirty="0" err="1">
                <a:solidFill>
                  <a:schemeClr val="accent6"/>
                </a:solidFill>
              </a:rPr>
              <a:t>GLSurfaceView</a:t>
            </a:r>
            <a:r>
              <a:rPr lang="it-IT" sz="1800" dirty="0">
                <a:solidFill>
                  <a:schemeClr val="accent6"/>
                </a:solidFill>
              </a:rPr>
              <a:t> </a:t>
            </a:r>
            <a:r>
              <a:rPr lang="it-IT" sz="1800" dirty="0" err="1"/>
              <a:t>geometry</a:t>
            </a:r>
            <a:r>
              <a:rPr lang="it-IT" sz="1800" dirty="0"/>
              <a:t> </a:t>
            </a:r>
            <a:r>
              <a:rPr lang="it-IT" sz="1800" dirty="0" err="1"/>
              <a:t>changes</a:t>
            </a:r>
            <a:r>
              <a:rPr lang="it-IT" sz="1800" dirty="0"/>
              <a:t>, for </a:t>
            </a:r>
            <a:r>
              <a:rPr lang="it-IT" sz="1800" dirty="0" err="1"/>
              <a:t>example</a:t>
            </a:r>
            <a:r>
              <a:rPr lang="it-IT" sz="1800" dirty="0"/>
              <a:t> </a:t>
            </a:r>
            <a:r>
              <a:rPr lang="it-IT" sz="1800" dirty="0" err="1"/>
              <a:t>if</a:t>
            </a:r>
            <a:r>
              <a:rPr lang="it-IT" sz="1800" dirty="0"/>
              <a:t> </a:t>
            </a:r>
            <a:r>
              <a:rPr lang="it-IT" sz="1800" dirty="0" err="1"/>
              <a:t>there</a:t>
            </a:r>
            <a:r>
              <a:rPr lang="it-IT" sz="1800" dirty="0"/>
              <a:t> are </a:t>
            </a:r>
            <a:r>
              <a:rPr lang="it-IT" sz="1800" dirty="0" err="1"/>
              <a:t>changes</a:t>
            </a:r>
            <a:r>
              <a:rPr lang="it-IT" sz="1800" dirty="0"/>
              <a:t> on the size of the </a:t>
            </a:r>
            <a:r>
              <a:rPr lang="it-IT" sz="1800" dirty="0" err="1">
                <a:solidFill>
                  <a:schemeClr val="accent6"/>
                </a:solidFill>
              </a:rPr>
              <a:t>GLSurfaceView</a:t>
            </a:r>
            <a:r>
              <a:rPr lang="it-IT" sz="1800" dirty="0">
                <a:solidFill>
                  <a:schemeClr val="accent6"/>
                </a:solidFill>
              </a:rPr>
              <a:t> </a:t>
            </a:r>
            <a:r>
              <a:rPr lang="it-IT" sz="1800" dirty="0"/>
              <a:t>or the </a:t>
            </a:r>
            <a:r>
              <a:rPr lang="it-IT" sz="1800" dirty="0" err="1"/>
              <a:t>orientation</a:t>
            </a:r>
            <a:r>
              <a:rPr lang="it-IT" sz="1800" dirty="0"/>
              <a:t> of the device screen </a:t>
            </a:r>
            <a:r>
              <a:rPr lang="it-IT" sz="1800" dirty="0" err="1"/>
              <a:t>changes</a:t>
            </a:r>
            <a:r>
              <a:rPr lang="it-IT" sz="1800" dirty="0"/>
              <a:t>.</a:t>
            </a:r>
          </a:p>
          <a:p>
            <a:endParaRPr lang="it-IT" sz="2200" dirty="0"/>
          </a:p>
        </p:txBody>
      </p:sp>
    </p:spTree>
    <p:extLst>
      <p:ext uri="{BB962C8B-B14F-4D97-AF65-F5344CB8AC3E}">
        <p14:creationId xmlns:p14="http://schemas.microsoft.com/office/powerpoint/2010/main" val="420290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119ACC-944A-49B0-A965-CF991D465DAB}"/>
              </a:ext>
            </a:extLst>
          </p:cNvPr>
          <p:cNvSpPr>
            <a:spLocks noGrp="1"/>
          </p:cNvSpPr>
          <p:nvPr>
            <p:ph type="title"/>
          </p:nvPr>
        </p:nvSpPr>
        <p:spPr>
          <a:xfrm>
            <a:off x="838200" y="365126"/>
            <a:ext cx="10515600" cy="620296"/>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2DAB352B-E725-41F4-B79A-C92B9E7913ED}"/>
              </a:ext>
            </a:extLst>
          </p:cNvPr>
          <p:cNvSpPr>
            <a:spLocks noGrp="1"/>
          </p:cNvSpPr>
          <p:nvPr>
            <p:ph idx="1"/>
          </p:nvPr>
        </p:nvSpPr>
        <p:spPr>
          <a:xfrm>
            <a:off x="838200" y="985422"/>
            <a:ext cx="10515600" cy="5191541"/>
          </a:xfrm>
        </p:spPr>
        <p:txBody>
          <a:bodyPr>
            <a:normAutofit/>
          </a:bodyPr>
          <a:lstStyle/>
          <a:p>
            <a:r>
              <a:rPr lang="it-IT" sz="2400" dirty="0"/>
              <a:t>To use OpenGL ES features </a:t>
            </a:r>
            <a:r>
              <a:rPr lang="it-IT" sz="2400" dirty="0" err="1"/>
              <a:t>that</a:t>
            </a:r>
            <a:r>
              <a:rPr lang="it-IT" sz="2400" dirty="0"/>
              <a:t> are </a:t>
            </a:r>
            <a:r>
              <a:rPr lang="it-IT" sz="2400" dirty="0" err="1"/>
              <a:t>not</a:t>
            </a:r>
            <a:r>
              <a:rPr lang="it-IT" sz="2400" dirty="0"/>
              <a:t> </a:t>
            </a:r>
            <a:r>
              <a:rPr lang="it-IT" sz="2400" dirty="0" err="1"/>
              <a:t>supported</a:t>
            </a:r>
            <a:r>
              <a:rPr lang="it-IT" sz="2400" dirty="0"/>
              <a:t> by </a:t>
            </a:r>
            <a:r>
              <a:rPr lang="it-IT" sz="2400" dirty="0" err="1"/>
              <a:t>all</a:t>
            </a:r>
            <a:r>
              <a:rPr lang="it-IT" sz="2400" dirty="0"/>
              <a:t> devices, </a:t>
            </a:r>
            <a:r>
              <a:rPr lang="it-IT" sz="2400" dirty="0" err="1"/>
              <a:t>it’s</a:t>
            </a:r>
            <a:r>
              <a:rPr lang="it-IT" sz="2400" dirty="0"/>
              <a:t> </a:t>
            </a:r>
            <a:r>
              <a:rPr lang="it-IT" sz="2400" dirty="0" err="1"/>
              <a:t>needed</a:t>
            </a:r>
            <a:r>
              <a:rPr lang="it-IT" sz="2400" dirty="0"/>
              <a:t> to include in the Manifest.xml </a:t>
            </a:r>
            <a:r>
              <a:rPr lang="it-IT" sz="2400" dirty="0" err="1"/>
              <a:t>these</a:t>
            </a:r>
            <a:r>
              <a:rPr lang="it-IT" sz="2400" dirty="0"/>
              <a:t> </a:t>
            </a:r>
            <a:r>
              <a:rPr lang="it-IT" sz="2400" dirty="0" err="1"/>
              <a:t>requirements</a:t>
            </a:r>
            <a:r>
              <a:rPr lang="it-IT" sz="2400" dirty="0"/>
              <a:t>.</a:t>
            </a:r>
          </a:p>
          <a:p>
            <a:r>
              <a:rPr lang="it-IT" sz="2400" dirty="0"/>
              <a:t>OpenGL ES </a:t>
            </a:r>
            <a:r>
              <a:rPr lang="it-IT" sz="2400" dirty="0" err="1"/>
              <a:t>version</a:t>
            </a:r>
            <a:r>
              <a:rPr lang="it-IT" sz="2400" dirty="0"/>
              <a:t> </a:t>
            </a:r>
            <a:r>
              <a:rPr lang="it-IT" sz="2400" dirty="0" err="1"/>
              <a:t>requirements</a:t>
            </a:r>
            <a:r>
              <a:rPr lang="it-IT" sz="2400" dirty="0"/>
              <a:t> : </a:t>
            </a:r>
            <a:r>
              <a:rPr lang="it-IT" sz="2400" dirty="0" err="1"/>
              <a:t>if</a:t>
            </a:r>
            <a:r>
              <a:rPr lang="it-IT" sz="2400" dirty="0"/>
              <a:t> </a:t>
            </a:r>
            <a:r>
              <a:rPr lang="it-IT" sz="2400" dirty="0" err="1"/>
              <a:t>your</a:t>
            </a:r>
            <a:r>
              <a:rPr lang="it-IT" sz="2400" dirty="0"/>
              <a:t> </a:t>
            </a:r>
            <a:r>
              <a:rPr lang="it-IT" sz="2400" dirty="0" err="1"/>
              <a:t>applicatiton</a:t>
            </a:r>
            <a:r>
              <a:rPr lang="it-IT" sz="2400" dirty="0"/>
              <a:t> </a:t>
            </a:r>
            <a:r>
              <a:rPr lang="it-IT" sz="2400" dirty="0" err="1"/>
              <a:t>needs</a:t>
            </a:r>
            <a:r>
              <a:rPr lang="it-IT" sz="2400" dirty="0"/>
              <a:t> a </a:t>
            </a:r>
            <a:r>
              <a:rPr lang="it-IT" sz="2400" dirty="0" err="1"/>
              <a:t>specific</a:t>
            </a:r>
            <a:r>
              <a:rPr lang="it-IT" sz="2400" dirty="0"/>
              <a:t> </a:t>
            </a:r>
            <a:r>
              <a:rPr lang="it-IT" sz="2400" dirty="0" err="1"/>
              <a:t>version</a:t>
            </a:r>
            <a:r>
              <a:rPr lang="it-IT" sz="2400" dirty="0"/>
              <a:t> of OpenGL ES, </a:t>
            </a:r>
            <a:r>
              <a:rPr lang="it-IT" sz="2400" dirty="0" err="1"/>
              <a:t>you</a:t>
            </a:r>
            <a:r>
              <a:rPr lang="it-IT" sz="2400" dirty="0"/>
              <a:t> must </a:t>
            </a:r>
            <a:r>
              <a:rPr lang="it-IT" sz="2400" dirty="0" err="1"/>
              <a:t>delcare</a:t>
            </a:r>
            <a:r>
              <a:rPr lang="it-IT" sz="2400" dirty="0"/>
              <a:t> </a:t>
            </a:r>
            <a:r>
              <a:rPr lang="it-IT" sz="2400" dirty="0" err="1"/>
              <a:t>it</a:t>
            </a:r>
            <a:r>
              <a:rPr lang="it-IT" sz="2400" dirty="0"/>
              <a:t> in the </a:t>
            </a:r>
            <a:r>
              <a:rPr lang="it-IT" sz="2400" dirty="0" err="1"/>
              <a:t>AndroidManifest</a:t>
            </a:r>
            <a:r>
              <a:rPr lang="it-IT" sz="2400" dirty="0"/>
              <a:t> :</a:t>
            </a:r>
          </a:p>
          <a:p>
            <a:pPr lvl="1"/>
            <a:r>
              <a:rPr lang="it-IT" sz="2000" dirty="0"/>
              <a:t>For OpenGL ES 2.0 : </a:t>
            </a:r>
            <a:r>
              <a:rPr lang="it-IT" altLang="it-IT" sz="1700" dirty="0">
                <a:solidFill>
                  <a:schemeClr val="accent1"/>
                </a:solidFill>
                <a:latin typeface="Roboto Mono"/>
              </a:rPr>
              <a:t>&lt;</a:t>
            </a:r>
            <a:r>
              <a:rPr lang="it-IT" altLang="it-IT" sz="1700" dirty="0" err="1">
                <a:solidFill>
                  <a:schemeClr val="accent1"/>
                </a:solidFill>
                <a:latin typeface="Roboto Mono"/>
              </a:rPr>
              <a:t>uses</a:t>
            </a:r>
            <a:r>
              <a:rPr lang="it-IT" altLang="it-IT" sz="1700" dirty="0">
                <a:solidFill>
                  <a:schemeClr val="accent1"/>
                </a:solidFill>
                <a:latin typeface="Roboto Mono"/>
              </a:rPr>
              <a:t>  feature  </a:t>
            </a:r>
            <a:r>
              <a:rPr lang="it-IT" altLang="it-IT" sz="1700" dirty="0" err="1">
                <a:solidFill>
                  <a:srgbClr val="CC04BE"/>
                </a:solidFill>
                <a:latin typeface="Roboto Mono"/>
              </a:rPr>
              <a:t>android:glEsVersion</a:t>
            </a:r>
            <a:r>
              <a:rPr lang="it-IT" altLang="it-IT" sz="1700" dirty="0">
                <a:solidFill>
                  <a:srgbClr val="37474F"/>
                </a:solidFill>
                <a:latin typeface="Roboto Mono"/>
              </a:rPr>
              <a:t>=</a:t>
            </a:r>
            <a:r>
              <a:rPr lang="it-IT" altLang="it-IT" sz="1700" dirty="0">
                <a:solidFill>
                  <a:srgbClr val="0D904F"/>
                </a:solidFill>
                <a:latin typeface="Roboto Mono"/>
              </a:rPr>
              <a:t>"0x00020000" </a:t>
            </a:r>
            <a:r>
              <a:rPr lang="it-IT" altLang="it-IT" sz="1700" dirty="0" err="1">
                <a:solidFill>
                  <a:srgbClr val="CC04BE"/>
                </a:solidFill>
                <a:latin typeface="Roboto Mono"/>
              </a:rPr>
              <a:t>android:required</a:t>
            </a:r>
            <a:r>
              <a:rPr lang="it-IT" altLang="it-IT" sz="1700" dirty="0">
                <a:solidFill>
                  <a:srgbClr val="37474F"/>
                </a:solidFill>
                <a:latin typeface="Roboto Mono"/>
              </a:rPr>
              <a:t>=</a:t>
            </a:r>
            <a:r>
              <a:rPr lang="it-IT" altLang="it-IT" sz="1700" dirty="0">
                <a:solidFill>
                  <a:srgbClr val="0D904F"/>
                </a:solidFill>
                <a:latin typeface="Roboto Mono"/>
              </a:rPr>
              <a:t>"</a:t>
            </a:r>
            <a:r>
              <a:rPr lang="it-IT" altLang="it-IT" sz="1700" dirty="0" err="1">
                <a:solidFill>
                  <a:srgbClr val="0D904F"/>
                </a:solidFill>
                <a:latin typeface="Roboto Mono"/>
              </a:rPr>
              <a:t>true</a:t>
            </a:r>
            <a:r>
              <a:rPr lang="it-IT" altLang="it-IT" sz="1700" dirty="0">
                <a:solidFill>
                  <a:srgbClr val="0D904F"/>
                </a:solidFill>
                <a:latin typeface="Roboto Mono"/>
              </a:rPr>
              <a:t>"</a:t>
            </a:r>
            <a:r>
              <a:rPr lang="it-IT" altLang="it-IT" sz="1700" dirty="0">
                <a:solidFill>
                  <a:srgbClr val="3B78E7"/>
                </a:solidFill>
                <a:latin typeface="Roboto Mono"/>
              </a:rPr>
              <a:t>/&gt;</a:t>
            </a:r>
            <a:r>
              <a:rPr lang="it-IT" altLang="it-IT" sz="1700" dirty="0"/>
              <a:t> </a:t>
            </a:r>
          </a:p>
          <a:p>
            <a:pPr lvl="1"/>
            <a:r>
              <a:rPr lang="it-IT" altLang="it-IT" sz="1700" dirty="0">
                <a:latin typeface="Arial" panose="020B0604020202020204" pitchFamily="34" charset="0"/>
              </a:rPr>
              <a:t>For OpenGL ES 3.0 : </a:t>
            </a:r>
            <a:r>
              <a:rPr lang="it-IT" altLang="it-IT" sz="1700" dirty="0">
                <a:solidFill>
                  <a:schemeClr val="accent1"/>
                </a:solidFill>
                <a:latin typeface="Roboto Mono"/>
              </a:rPr>
              <a:t>&lt;</a:t>
            </a:r>
            <a:r>
              <a:rPr lang="it-IT" altLang="it-IT" sz="1700" dirty="0" err="1">
                <a:solidFill>
                  <a:schemeClr val="accent1"/>
                </a:solidFill>
                <a:latin typeface="Roboto Mono"/>
              </a:rPr>
              <a:t>uses</a:t>
            </a:r>
            <a:r>
              <a:rPr lang="it-IT" altLang="it-IT" sz="1700" dirty="0">
                <a:solidFill>
                  <a:schemeClr val="accent1"/>
                </a:solidFill>
                <a:latin typeface="Roboto Mono"/>
              </a:rPr>
              <a:t>  feature  </a:t>
            </a:r>
            <a:r>
              <a:rPr lang="it-IT" altLang="it-IT" sz="1700" dirty="0" err="1">
                <a:solidFill>
                  <a:srgbClr val="CC04BE"/>
                </a:solidFill>
                <a:latin typeface="Roboto Mono"/>
              </a:rPr>
              <a:t>android:glEsVersion</a:t>
            </a:r>
            <a:r>
              <a:rPr lang="it-IT" altLang="it-IT" sz="1700" dirty="0">
                <a:solidFill>
                  <a:srgbClr val="37474F"/>
                </a:solidFill>
                <a:latin typeface="Roboto Mono"/>
              </a:rPr>
              <a:t>=</a:t>
            </a:r>
            <a:r>
              <a:rPr lang="it-IT" altLang="it-IT" sz="1700" dirty="0">
                <a:solidFill>
                  <a:srgbClr val="0D904F"/>
                </a:solidFill>
                <a:latin typeface="Roboto Mono"/>
              </a:rPr>
              <a:t>"0x00030000" </a:t>
            </a:r>
            <a:r>
              <a:rPr lang="it-IT" altLang="it-IT" sz="1700" dirty="0" err="1">
                <a:solidFill>
                  <a:srgbClr val="CC04BE"/>
                </a:solidFill>
                <a:latin typeface="Roboto Mono"/>
              </a:rPr>
              <a:t>android:required</a:t>
            </a:r>
            <a:r>
              <a:rPr lang="it-IT" altLang="it-IT" sz="1700" dirty="0">
                <a:solidFill>
                  <a:srgbClr val="37474F"/>
                </a:solidFill>
                <a:latin typeface="Roboto Mono"/>
              </a:rPr>
              <a:t>=</a:t>
            </a:r>
            <a:r>
              <a:rPr lang="it-IT" altLang="it-IT" sz="1700" dirty="0">
                <a:solidFill>
                  <a:srgbClr val="0D904F"/>
                </a:solidFill>
                <a:latin typeface="Roboto Mono"/>
              </a:rPr>
              <a:t>"</a:t>
            </a:r>
            <a:r>
              <a:rPr lang="it-IT" altLang="it-IT" sz="1700" dirty="0" err="1">
                <a:solidFill>
                  <a:srgbClr val="0D904F"/>
                </a:solidFill>
                <a:latin typeface="Roboto Mono"/>
              </a:rPr>
              <a:t>true</a:t>
            </a:r>
            <a:r>
              <a:rPr lang="it-IT" altLang="it-IT" sz="1700" dirty="0">
                <a:solidFill>
                  <a:srgbClr val="0D904F"/>
                </a:solidFill>
                <a:latin typeface="Roboto Mono"/>
              </a:rPr>
              <a:t>"</a:t>
            </a:r>
            <a:r>
              <a:rPr lang="it-IT" altLang="it-IT" sz="1700" dirty="0">
                <a:solidFill>
                  <a:srgbClr val="3B78E7"/>
                </a:solidFill>
                <a:latin typeface="Roboto Mono"/>
              </a:rPr>
              <a:t>/&gt;</a:t>
            </a:r>
            <a:r>
              <a:rPr lang="it-IT" altLang="it-IT" sz="1700" dirty="0"/>
              <a:t> </a:t>
            </a:r>
          </a:p>
          <a:p>
            <a:pPr lvl="1"/>
            <a:r>
              <a:rPr lang="it-IT" altLang="it-IT" sz="1700" dirty="0">
                <a:latin typeface="Arial" panose="020B0604020202020204" pitchFamily="34" charset="0"/>
              </a:rPr>
              <a:t>For OpenGL ES 3.1 : </a:t>
            </a:r>
            <a:r>
              <a:rPr lang="it-IT" altLang="it-IT" sz="1700" dirty="0">
                <a:solidFill>
                  <a:schemeClr val="accent1"/>
                </a:solidFill>
                <a:latin typeface="Roboto Mono"/>
              </a:rPr>
              <a:t>&lt;</a:t>
            </a:r>
            <a:r>
              <a:rPr lang="it-IT" altLang="it-IT" sz="1700" dirty="0" err="1">
                <a:solidFill>
                  <a:schemeClr val="accent1"/>
                </a:solidFill>
                <a:latin typeface="Roboto Mono"/>
              </a:rPr>
              <a:t>uses</a:t>
            </a:r>
            <a:r>
              <a:rPr lang="it-IT" altLang="it-IT" sz="1700" dirty="0">
                <a:solidFill>
                  <a:schemeClr val="accent1"/>
                </a:solidFill>
                <a:latin typeface="Roboto Mono"/>
              </a:rPr>
              <a:t>  feature  </a:t>
            </a:r>
            <a:r>
              <a:rPr lang="it-IT" altLang="it-IT" sz="1700" dirty="0" err="1">
                <a:solidFill>
                  <a:srgbClr val="CC04BE"/>
                </a:solidFill>
                <a:latin typeface="Roboto Mono"/>
              </a:rPr>
              <a:t>android:glEsVersion</a:t>
            </a:r>
            <a:r>
              <a:rPr lang="it-IT" altLang="it-IT" sz="1700" dirty="0">
                <a:solidFill>
                  <a:srgbClr val="37474F"/>
                </a:solidFill>
                <a:latin typeface="Roboto Mono"/>
              </a:rPr>
              <a:t>=</a:t>
            </a:r>
            <a:r>
              <a:rPr lang="it-IT" altLang="it-IT" sz="1700" dirty="0">
                <a:solidFill>
                  <a:srgbClr val="0D904F"/>
                </a:solidFill>
                <a:latin typeface="Roboto Mono"/>
              </a:rPr>
              <a:t>"0x00030001" </a:t>
            </a:r>
            <a:r>
              <a:rPr lang="it-IT" altLang="it-IT" sz="1700" dirty="0" err="1">
                <a:solidFill>
                  <a:srgbClr val="CC04BE"/>
                </a:solidFill>
                <a:latin typeface="Roboto Mono"/>
              </a:rPr>
              <a:t>android:required</a:t>
            </a:r>
            <a:r>
              <a:rPr lang="it-IT" altLang="it-IT" sz="1700" dirty="0">
                <a:solidFill>
                  <a:srgbClr val="37474F"/>
                </a:solidFill>
                <a:latin typeface="Roboto Mono"/>
              </a:rPr>
              <a:t>=</a:t>
            </a:r>
            <a:r>
              <a:rPr lang="it-IT" altLang="it-IT" sz="1700" dirty="0">
                <a:solidFill>
                  <a:srgbClr val="0D904F"/>
                </a:solidFill>
                <a:latin typeface="Roboto Mono"/>
              </a:rPr>
              <a:t>"</a:t>
            </a:r>
            <a:r>
              <a:rPr lang="it-IT" altLang="it-IT" sz="1700" dirty="0" err="1">
                <a:solidFill>
                  <a:srgbClr val="0D904F"/>
                </a:solidFill>
                <a:latin typeface="Roboto Mono"/>
              </a:rPr>
              <a:t>true</a:t>
            </a:r>
            <a:r>
              <a:rPr lang="it-IT" altLang="it-IT" sz="1700" dirty="0">
                <a:solidFill>
                  <a:srgbClr val="0D904F"/>
                </a:solidFill>
                <a:latin typeface="Roboto Mono"/>
              </a:rPr>
              <a:t>"</a:t>
            </a:r>
            <a:r>
              <a:rPr lang="it-IT" altLang="it-IT" sz="1700" dirty="0">
                <a:solidFill>
                  <a:srgbClr val="3B78E7"/>
                </a:solidFill>
                <a:latin typeface="Roboto Mono"/>
              </a:rPr>
              <a:t>/&gt;</a:t>
            </a:r>
            <a:r>
              <a:rPr lang="it-IT" altLang="it-IT" sz="1700" dirty="0"/>
              <a:t> </a:t>
            </a:r>
          </a:p>
          <a:p>
            <a:r>
              <a:rPr lang="it-IT" altLang="it-IT" sz="2100" dirty="0" err="1">
                <a:latin typeface="Arial" panose="020B0604020202020204" pitchFamily="34" charset="0"/>
              </a:rPr>
              <a:t>If</a:t>
            </a:r>
            <a:r>
              <a:rPr lang="it-IT" altLang="it-IT" sz="2100" dirty="0">
                <a:latin typeface="Arial" panose="020B0604020202020204" pitchFamily="34" charset="0"/>
              </a:rPr>
              <a:t> </a:t>
            </a:r>
            <a:r>
              <a:rPr lang="it-IT" altLang="it-IT" sz="2100" dirty="0" err="1">
                <a:latin typeface="Arial" panose="020B0604020202020204" pitchFamily="34" charset="0"/>
              </a:rPr>
              <a:t>your</a:t>
            </a:r>
            <a:r>
              <a:rPr lang="it-IT" altLang="it-IT" sz="2100" dirty="0">
                <a:latin typeface="Arial" panose="020B0604020202020204" pitchFamily="34" charset="0"/>
              </a:rPr>
              <a:t> </a:t>
            </a:r>
            <a:r>
              <a:rPr lang="it-IT" altLang="it-IT" sz="2100" dirty="0" err="1">
                <a:latin typeface="Arial" panose="020B0604020202020204" pitchFamily="34" charset="0"/>
              </a:rPr>
              <a:t>application</a:t>
            </a:r>
            <a:r>
              <a:rPr lang="it-IT" altLang="it-IT" sz="2100" dirty="0">
                <a:latin typeface="Arial" panose="020B0604020202020204" pitchFamily="34" charset="0"/>
              </a:rPr>
              <a:t> </a:t>
            </a:r>
            <a:r>
              <a:rPr lang="it-IT" altLang="it-IT" sz="2100" dirty="0" err="1">
                <a:latin typeface="Arial" panose="020B0604020202020204" pitchFamily="34" charset="0"/>
              </a:rPr>
              <a:t>uses</a:t>
            </a:r>
            <a:r>
              <a:rPr lang="it-IT" altLang="it-IT" sz="2100" dirty="0">
                <a:latin typeface="Arial" panose="020B0604020202020204" pitchFamily="34" charset="0"/>
              </a:rPr>
              <a:t> text </a:t>
            </a:r>
            <a:r>
              <a:rPr lang="it-IT" altLang="it-IT" sz="2100" dirty="0" err="1">
                <a:latin typeface="Arial" panose="020B0604020202020204" pitchFamily="34" charset="0"/>
              </a:rPr>
              <a:t>compression</a:t>
            </a:r>
            <a:r>
              <a:rPr lang="it-IT" altLang="it-IT" sz="2100" dirty="0">
                <a:latin typeface="Arial" panose="020B0604020202020204" pitchFamily="34" charset="0"/>
              </a:rPr>
              <a:t> formats, </a:t>
            </a:r>
            <a:r>
              <a:rPr lang="it-IT" altLang="it-IT" sz="2100" dirty="0" err="1">
                <a:latin typeface="Arial" panose="020B0604020202020204" pitchFamily="34" charset="0"/>
              </a:rPr>
              <a:t>you</a:t>
            </a:r>
            <a:r>
              <a:rPr lang="it-IT" altLang="it-IT" sz="2100" dirty="0">
                <a:latin typeface="Arial" panose="020B0604020202020204" pitchFamily="34" charset="0"/>
              </a:rPr>
              <a:t> must </a:t>
            </a:r>
            <a:r>
              <a:rPr lang="it-IT" altLang="it-IT" sz="2100" dirty="0" err="1">
                <a:latin typeface="Arial" panose="020B0604020202020204" pitchFamily="34" charset="0"/>
              </a:rPr>
              <a:t>declare</a:t>
            </a:r>
            <a:r>
              <a:rPr lang="it-IT" altLang="it-IT" sz="2100" dirty="0">
                <a:latin typeface="Arial" panose="020B0604020202020204" pitchFamily="34" charset="0"/>
              </a:rPr>
              <a:t> the </a:t>
            </a:r>
            <a:r>
              <a:rPr lang="it-IT" altLang="it-IT" sz="2100" dirty="0" err="1">
                <a:latin typeface="Arial" panose="020B0604020202020204" pitchFamily="34" charset="0"/>
              </a:rPr>
              <a:t>supported</a:t>
            </a:r>
            <a:r>
              <a:rPr lang="it-IT" altLang="it-IT" sz="2100" dirty="0">
                <a:latin typeface="Arial" panose="020B0604020202020204" pitchFamily="34" charset="0"/>
              </a:rPr>
              <a:t> formats  in the </a:t>
            </a:r>
            <a:r>
              <a:rPr lang="it-IT" altLang="it-IT" sz="2100" dirty="0" err="1">
                <a:latin typeface="Arial" panose="020B0604020202020204" pitchFamily="34" charset="0"/>
              </a:rPr>
              <a:t>Manifest</a:t>
            </a:r>
            <a:r>
              <a:rPr lang="it-IT" altLang="it-IT" sz="2100" dirty="0">
                <a:latin typeface="Arial" panose="020B0604020202020204" pitchFamily="34" charset="0"/>
              </a:rPr>
              <a:t> </a:t>
            </a:r>
            <a:r>
              <a:rPr lang="it-IT" altLang="it-IT" sz="2100" dirty="0" err="1">
                <a:latin typeface="Arial" panose="020B0604020202020204" pitchFamily="34" charset="0"/>
              </a:rPr>
              <a:t>using</a:t>
            </a:r>
            <a:r>
              <a:rPr lang="it-IT" altLang="it-IT" sz="2100" dirty="0">
                <a:latin typeface="Arial" panose="020B0604020202020204" pitchFamily="34" charset="0"/>
              </a:rPr>
              <a:t> </a:t>
            </a:r>
            <a:r>
              <a:rPr lang="it-IT" altLang="it-IT" sz="2100" dirty="0">
                <a:solidFill>
                  <a:srgbClr val="00B0F0"/>
                </a:solidFill>
                <a:latin typeface="Arial" panose="020B0604020202020204" pitchFamily="34" charset="0"/>
              </a:rPr>
              <a:t>&lt;supports-</a:t>
            </a:r>
            <a:r>
              <a:rPr lang="it-IT" altLang="it-IT" sz="2100" dirty="0" err="1">
                <a:solidFill>
                  <a:srgbClr val="00B0F0"/>
                </a:solidFill>
                <a:latin typeface="Arial" panose="020B0604020202020204" pitchFamily="34" charset="0"/>
              </a:rPr>
              <a:t>gl</a:t>
            </a:r>
            <a:r>
              <a:rPr lang="it-IT" altLang="it-IT" sz="2100" dirty="0">
                <a:solidFill>
                  <a:srgbClr val="00B0F0"/>
                </a:solidFill>
                <a:latin typeface="Arial" panose="020B0604020202020204" pitchFamily="34" charset="0"/>
              </a:rPr>
              <a:t>-texture&gt;</a:t>
            </a:r>
          </a:p>
          <a:p>
            <a:pPr marL="457200" lvl="1" indent="0">
              <a:buNone/>
            </a:pPr>
            <a:endParaRPr lang="it-IT" sz="2000" dirty="0"/>
          </a:p>
        </p:txBody>
      </p:sp>
      <p:sp>
        <p:nvSpPr>
          <p:cNvPr id="6" name="Rectangle 3">
            <a:extLst>
              <a:ext uri="{FF2B5EF4-FFF2-40B4-BE49-F238E27FC236}">
                <a16:creationId xmlns:a16="http://schemas.microsoft.com/office/drawing/2014/main" id="{2C460310-619B-40C8-AE99-977D37625B6B}"/>
              </a:ext>
            </a:extLst>
          </p:cNvPr>
          <p:cNvSpPr>
            <a:spLocks noChangeArrowheads="1"/>
          </p:cNvSpPr>
          <p:nvPr/>
        </p:nvSpPr>
        <p:spPr bwMode="auto">
          <a:xfrm>
            <a:off x="0" y="90100"/>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579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E7474-1EA0-4DC4-851F-078A032F8D78}"/>
              </a:ext>
            </a:extLst>
          </p:cNvPr>
          <p:cNvSpPr>
            <a:spLocks noGrp="1"/>
          </p:cNvSpPr>
          <p:nvPr>
            <p:ph type="title"/>
          </p:nvPr>
        </p:nvSpPr>
        <p:spPr>
          <a:xfrm>
            <a:off x="838200" y="365126"/>
            <a:ext cx="10515600" cy="575908"/>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157E3805-F525-4A64-A13A-B0531249906F}"/>
              </a:ext>
            </a:extLst>
          </p:cNvPr>
          <p:cNvSpPr>
            <a:spLocks noGrp="1"/>
          </p:cNvSpPr>
          <p:nvPr>
            <p:ph idx="1"/>
          </p:nvPr>
        </p:nvSpPr>
        <p:spPr>
          <a:xfrm>
            <a:off x="838200" y="941034"/>
            <a:ext cx="10515600" cy="5916966"/>
          </a:xfrm>
        </p:spPr>
        <p:txBody>
          <a:bodyPr>
            <a:normAutofit/>
          </a:bodyPr>
          <a:lstStyle/>
          <a:p>
            <a:r>
              <a:rPr lang="it-IT" sz="2400" dirty="0"/>
              <a:t>Devices’ screens can </a:t>
            </a:r>
            <a:r>
              <a:rPr lang="it-IT" sz="2400" dirty="0" err="1"/>
              <a:t>vary</a:t>
            </a:r>
            <a:r>
              <a:rPr lang="it-IT" sz="2400" dirty="0"/>
              <a:t> </a:t>
            </a:r>
            <a:r>
              <a:rPr lang="it-IT" sz="2400" dirty="0" err="1"/>
              <a:t>their</a:t>
            </a:r>
            <a:r>
              <a:rPr lang="it-IT" sz="2400" dirty="0"/>
              <a:t> size and </a:t>
            </a:r>
            <a:r>
              <a:rPr lang="it-IT" sz="2400" dirty="0" err="1"/>
              <a:t>shape</a:t>
            </a:r>
            <a:r>
              <a:rPr lang="it-IT" sz="2400" dirty="0"/>
              <a:t>. </a:t>
            </a:r>
          </a:p>
          <a:p>
            <a:r>
              <a:rPr lang="it-IT" sz="2400" dirty="0" err="1"/>
              <a:t>OnenGL</a:t>
            </a:r>
            <a:r>
              <a:rPr lang="it-IT" sz="2400" dirty="0"/>
              <a:t> ES </a:t>
            </a:r>
            <a:r>
              <a:rPr lang="it-IT" sz="2400" dirty="0" err="1"/>
              <a:t>assumes</a:t>
            </a:r>
            <a:r>
              <a:rPr lang="it-IT" sz="2400" dirty="0"/>
              <a:t> a </a:t>
            </a:r>
            <a:r>
              <a:rPr lang="it-IT" sz="2400" dirty="0" err="1"/>
              <a:t>square</a:t>
            </a:r>
            <a:r>
              <a:rPr lang="it-IT" sz="2400" dirty="0"/>
              <a:t>, </a:t>
            </a:r>
            <a:r>
              <a:rPr lang="it-IT" sz="2400" dirty="0" err="1"/>
              <a:t>uniform</a:t>
            </a:r>
            <a:r>
              <a:rPr lang="it-IT" sz="2400" dirty="0"/>
              <a:t> </a:t>
            </a:r>
            <a:r>
              <a:rPr lang="it-IT" sz="2400" dirty="0" err="1"/>
              <a:t>coodinate</a:t>
            </a:r>
            <a:r>
              <a:rPr lang="it-IT" sz="2400" dirty="0"/>
              <a:t> system and, by default, </a:t>
            </a:r>
            <a:r>
              <a:rPr lang="it-IT" sz="2400" dirty="0" err="1"/>
              <a:t>draws</a:t>
            </a:r>
            <a:r>
              <a:rPr lang="it-IT" sz="2400" dirty="0"/>
              <a:t> </a:t>
            </a:r>
            <a:r>
              <a:rPr lang="it-IT" sz="2400" dirty="0" err="1"/>
              <a:t>those</a:t>
            </a:r>
            <a:r>
              <a:rPr lang="it-IT" sz="2400" dirty="0"/>
              <a:t> </a:t>
            </a:r>
            <a:r>
              <a:rPr lang="it-IT" sz="2400" dirty="0" err="1"/>
              <a:t>coordinates</a:t>
            </a:r>
            <a:r>
              <a:rPr lang="it-IT" sz="2400" dirty="0"/>
              <a:t> </a:t>
            </a:r>
            <a:r>
              <a:rPr lang="it-IT" sz="2400" dirty="0" err="1"/>
              <a:t>onto</a:t>
            </a:r>
            <a:r>
              <a:rPr lang="it-IT" sz="2400" dirty="0"/>
              <a:t> the screen, </a:t>
            </a:r>
            <a:r>
              <a:rPr lang="it-IT" sz="2400" dirty="0" err="1"/>
              <a:t>typically</a:t>
            </a:r>
            <a:r>
              <a:rPr lang="it-IT" sz="2400" dirty="0"/>
              <a:t> </a:t>
            </a:r>
            <a:r>
              <a:rPr lang="it-IT" sz="2400" dirty="0" err="1"/>
              <a:t>not</a:t>
            </a:r>
            <a:r>
              <a:rPr lang="it-IT" sz="2400" dirty="0"/>
              <a:t> </a:t>
            </a:r>
            <a:r>
              <a:rPr lang="it-IT" sz="2400" dirty="0" err="1"/>
              <a:t>squared</a:t>
            </a:r>
            <a:r>
              <a:rPr lang="it-IT" sz="2400" dirty="0"/>
              <a:t>, </a:t>
            </a:r>
            <a:r>
              <a:rPr lang="it-IT" sz="2400" dirty="0" err="1"/>
              <a:t>as</a:t>
            </a:r>
            <a:r>
              <a:rPr lang="it-IT" sz="2400" dirty="0"/>
              <a:t> </a:t>
            </a:r>
            <a:r>
              <a:rPr lang="it-IT" sz="2400" dirty="0" err="1"/>
              <a:t>if</a:t>
            </a:r>
            <a:r>
              <a:rPr lang="it-IT" sz="2400" dirty="0"/>
              <a:t> </a:t>
            </a:r>
            <a:r>
              <a:rPr lang="it-IT" sz="2400" dirty="0" err="1"/>
              <a:t>it</a:t>
            </a:r>
            <a:r>
              <a:rPr lang="it-IT" sz="2400" dirty="0"/>
              <a:t> </a:t>
            </a:r>
            <a:r>
              <a:rPr lang="it-IT" sz="2400" dirty="0" err="1"/>
              <a:t>is</a:t>
            </a:r>
            <a:r>
              <a:rPr lang="it-IT" sz="2400" dirty="0"/>
              <a:t> a  </a:t>
            </a:r>
            <a:r>
              <a:rPr lang="it-IT" sz="2400" dirty="0" err="1"/>
              <a:t>perfect</a:t>
            </a:r>
            <a:r>
              <a:rPr lang="it-IT" sz="2400" dirty="0"/>
              <a:t> </a:t>
            </a:r>
            <a:r>
              <a:rPr lang="it-IT" sz="2400" dirty="0" err="1"/>
              <a:t>square</a:t>
            </a:r>
            <a:r>
              <a:rPr lang="it-IT" sz="2400" dirty="0"/>
              <a:t>.</a:t>
            </a:r>
          </a:p>
          <a:p>
            <a:r>
              <a:rPr lang="it-IT" sz="2400" dirty="0"/>
              <a:t>To solve </a:t>
            </a:r>
            <a:r>
              <a:rPr lang="it-IT" sz="2400" dirty="0" err="1"/>
              <a:t>this</a:t>
            </a:r>
            <a:r>
              <a:rPr lang="it-IT" sz="2400" dirty="0"/>
              <a:t> </a:t>
            </a:r>
            <a:r>
              <a:rPr lang="it-IT" sz="2400" dirty="0" err="1"/>
              <a:t>problem</a:t>
            </a:r>
            <a:r>
              <a:rPr lang="it-IT" sz="2400" dirty="0"/>
              <a:t>, </a:t>
            </a:r>
            <a:r>
              <a:rPr lang="it-IT" sz="2400" dirty="0" err="1"/>
              <a:t>it</a:t>
            </a:r>
            <a:r>
              <a:rPr lang="it-IT" sz="2400" dirty="0"/>
              <a:t> </a:t>
            </a:r>
            <a:r>
              <a:rPr lang="it-IT" sz="2400" dirty="0" err="1"/>
              <a:t>is</a:t>
            </a:r>
            <a:r>
              <a:rPr lang="it-IT" sz="2400" dirty="0"/>
              <a:t> </a:t>
            </a:r>
            <a:r>
              <a:rPr lang="it-IT" sz="2400" dirty="0" err="1"/>
              <a:t>possible</a:t>
            </a:r>
            <a:r>
              <a:rPr lang="it-IT" sz="2400" dirty="0"/>
              <a:t> to </a:t>
            </a:r>
            <a:r>
              <a:rPr lang="it-IT" sz="2400" dirty="0" err="1"/>
              <a:t>apply</a:t>
            </a:r>
            <a:r>
              <a:rPr lang="it-IT" sz="2400" dirty="0"/>
              <a:t> </a:t>
            </a:r>
            <a:r>
              <a:rPr lang="en-US" sz="2400" dirty="0"/>
              <a:t>OpenGL projection modes and camera views to transform coordinates so your graphic objects have the correct proportions on any display.</a:t>
            </a:r>
          </a:p>
          <a:p>
            <a:r>
              <a:rPr lang="en-US" sz="2400" dirty="0"/>
              <a:t>Projection mode : a matrix that recalculates the coordinates of your graphics so that they map correctly to Android device screens.</a:t>
            </a:r>
          </a:p>
          <a:p>
            <a:r>
              <a:rPr lang="en-US" sz="2400" dirty="0"/>
              <a:t>Camera view : a matrix that creates a transformation that renders objects from a specific eye position.</a:t>
            </a:r>
          </a:p>
          <a:p>
            <a:r>
              <a:rPr lang="en-US" sz="2400" dirty="0"/>
              <a:t>Both </a:t>
            </a:r>
            <a:r>
              <a:rPr lang="en-US" sz="2400" dirty="0" err="1"/>
              <a:t>matrixs</a:t>
            </a:r>
            <a:r>
              <a:rPr lang="en-US" sz="2400" dirty="0"/>
              <a:t> have to be applied to the OpenGL’s rendering pipeline</a:t>
            </a:r>
            <a:endParaRPr lang="it-IT" sz="2400" dirty="0"/>
          </a:p>
        </p:txBody>
      </p:sp>
    </p:spTree>
    <p:extLst>
      <p:ext uri="{BB962C8B-B14F-4D97-AF65-F5344CB8AC3E}">
        <p14:creationId xmlns:p14="http://schemas.microsoft.com/office/powerpoint/2010/main" val="177280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BC842-D806-44D3-B35B-F5FFAAD07AA9}"/>
              </a:ext>
            </a:extLst>
          </p:cNvPr>
          <p:cNvSpPr>
            <a:spLocks noGrp="1"/>
          </p:cNvSpPr>
          <p:nvPr>
            <p:ph type="title"/>
          </p:nvPr>
        </p:nvSpPr>
        <p:spPr>
          <a:xfrm>
            <a:off x="838200" y="365126"/>
            <a:ext cx="10515600" cy="584786"/>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6AC2AC35-BD11-41F7-8228-B2FEC80326A5}"/>
              </a:ext>
            </a:extLst>
          </p:cNvPr>
          <p:cNvSpPr>
            <a:spLocks noGrp="1"/>
          </p:cNvSpPr>
          <p:nvPr>
            <p:ph idx="1"/>
          </p:nvPr>
        </p:nvSpPr>
        <p:spPr>
          <a:xfrm>
            <a:off x="838200" y="949912"/>
            <a:ext cx="10515600" cy="5908088"/>
          </a:xfrm>
        </p:spPr>
        <p:txBody>
          <a:bodyPr>
            <a:normAutofit/>
          </a:bodyPr>
          <a:lstStyle/>
          <a:p>
            <a:r>
              <a:rPr lang="en-US" sz="2400" dirty="0"/>
              <a:t>In OpenGL, the face of a shape is a surface defined by three or more points in three-dimensional space</a:t>
            </a:r>
          </a:p>
          <a:p>
            <a:r>
              <a:rPr lang="en-US" sz="2400" dirty="0"/>
              <a:t>A set of three or more three-dimensional points (called vertices in OpenGL) have a front face and a back face.</a:t>
            </a:r>
            <a:r>
              <a:rPr lang="en-US" dirty="0"/>
              <a:t> </a:t>
            </a:r>
            <a:r>
              <a:rPr lang="en-US" sz="2400" dirty="0"/>
              <a:t>How do you know which face is front and which is the back?</a:t>
            </a:r>
          </a:p>
          <a:p>
            <a:r>
              <a:rPr lang="en-US" sz="2400" dirty="0"/>
              <a:t>By default, in OpenGL, the face which is drawn counterclockwise is the front face.</a:t>
            </a:r>
          </a:p>
          <a:p>
            <a:r>
              <a:rPr lang="en-US" sz="2400" dirty="0"/>
              <a:t>It is important to know which is the front face, because OpenGL uses a feature called “face culling”</a:t>
            </a:r>
          </a:p>
          <a:p>
            <a:r>
              <a:rPr lang="en-US" sz="2400" dirty="0"/>
              <a:t>Face culling is an option for the OpenGL environment which allows the rendering pipeline to ignore (not calculate or draw) the back face of a shape, saving time, memory and processing cycles</a:t>
            </a:r>
          </a:p>
          <a:p>
            <a:r>
              <a:rPr lang="en-US" sz="2400" dirty="0"/>
              <a:t>If you try to use the face culling feature without knowing which sides of your shapes are the front and back, your OpenGL graphics are going to look a bit thin, or possibly not show up at all. So, always define the coordinates of your OpenGL shapes in a counterclockwise drawing order.</a:t>
            </a:r>
          </a:p>
        </p:txBody>
      </p:sp>
    </p:spTree>
    <p:extLst>
      <p:ext uri="{BB962C8B-B14F-4D97-AF65-F5344CB8AC3E}">
        <p14:creationId xmlns:p14="http://schemas.microsoft.com/office/powerpoint/2010/main" val="146022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53E6EA-1A2E-431C-9697-D72B581FF91D}"/>
              </a:ext>
            </a:extLst>
          </p:cNvPr>
          <p:cNvSpPr>
            <a:spLocks noGrp="1"/>
          </p:cNvSpPr>
          <p:nvPr>
            <p:ph type="title"/>
          </p:nvPr>
        </p:nvSpPr>
        <p:spPr>
          <a:xfrm>
            <a:off x="838200" y="365125"/>
            <a:ext cx="10515600" cy="540397"/>
          </a:xfrm>
        </p:spPr>
        <p:txBody>
          <a:bodyPr>
            <a:normAutofit fontScale="90000"/>
          </a:bodyPr>
          <a:lstStyle/>
          <a:p>
            <a:r>
              <a:rPr lang="it-IT" dirty="0"/>
              <a:t>OpenGL ES</a:t>
            </a:r>
          </a:p>
        </p:txBody>
      </p:sp>
      <p:sp>
        <p:nvSpPr>
          <p:cNvPr id="3" name="Segnaposto contenuto 2">
            <a:extLst>
              <a:ext uri="{FF2B5EF4-FFF2-40B4-BE49-F238E27FC236}">
                <a16:creationId xmlns:a16="http://schemas.microsoft.com/office/drawing/2014/main" id="{CE2B97B7-A45D-41F9-A8D5-A01B1E947459}"/>
              </a:ext>
            </a:extLst>
          </p:cNvPr>
          <p:cNvSpPr>
            <a:spLocks noGrp="1"/>
          </p:cNvSpPr>
          <p:nvPr>
            <p:ph idx="1"/>
          </p:nvPr>
        </p:nvSpPr>
        <p:spPr>
          <a:xfrm>
            <a:off x="838200" y="905522"/>
            <a:ext cx="10515600" cy="5952478"/>
          </a:xfrm>
        </p:spPr>
        <p:txBody>
          <a:bodyPr/>
          <a:lstStyle/>
          <a:p>
            <a:pPr marL="0" indent="0">
              <a:buNone/>
            </a:pPr>
            <a:r>
              <a:rPr lang="it-IT" dirty="0"/>
              <a:t>Android Extension Pack (AEP)</a:t>
            </a:r>
          </a:p>
          <a:p>
            <a:r>
              <a:rPr lang="en-US" sz="2400" dirty="0"/>
              <a:t>The AEP ensures that your application supports a standardized set of OpenGL extensions above and beyond the core set described in the OpenGL 3.1 specification.</a:t>
            </a:r>
          </a:p>
          <a:p>
            <a:r>
              <a:rPr lang="en-US" sz="2400" dirty="0"/>
              <a:t>Packaging these extensions together encourages a consistent set of functionality across devices, while allowing developers to take full advantage of the latest crop of mobile GPU devices.</a:t>
            </a:r>
          </a:p>
          <a:p>
            <a:r>
              <a:rPr lang="en-US" sz="2400" dirty="0"/>
              <a:t>The AEP also improves support for images, shader storage buffers, and atomic counters in fragment shaders.</a:t>
            </a:r>
          </a:p>
          <a:p>
            <a:r>
              <a:rPr lang="en-US" sz="2400" dirty="0"/>
              <a:t>Declare the AEP requirement in the Manifest : </a:t>
            </a:r>
            <a:r>
              <a:rPr lang="it-IT" altLang="it-IT" sz="2000" dirty="0">
                <a:solidFill>
                  <a:schemeClr val="accent1"/>
                </a:solidFill>
                <a:latin typeface="Roboto Mono"/>
              </a:rPr>
              <a:t>&lt;</a:t>
            </a:r>
            <a:r>
              <a:rPr lang="it-IT" altLang="it-IT" sz="2000" dirty="0" err="1">
                <a:solidFill>
                  <a:schemeClr val="accent1"/>
                </a:solidFill>
                <a:latin typeface="Roboto Mono"/>
              </a:rPr>
              <a:t>uses</a:t>
            </a:r>
            <a:r>
              <a:rPr lang="it-IT" altLang="it-IT" sz="2000" dirty="0">
                <a:solidFill>
                  <a:schemeClr val="accent1"/>
                </a:solidFill>
                <a:latin typeface="Roboto Mono"/>
              </a:rPr>
              <a:t>  feature  </a:t>
            </a:r>
            <a:r>
              <a:rPr lang="it-IT" altLang="it-IT" sz="2000" dirty="0" err="1">
                <a:solidFill>
                  <a:srgbClr val="CC04BE"/>
                </a:solidFill>
                <a:latin typeface="Roboto Mono"/>
              </a:rPr>
              <a:t>android:name</a:t>
            </a:r>
            <a:r>
              <a:rPr lang="it-IT" altLang="it-IT" sz="2000" dirty="0">
                <a:solidFill>
                  <a:srgbClr val="37474F"/>
                </a:solidFill>
                <a:latin typeface="Roboto Mono"/>
              </a:rPr>
              <a:t>=</a:t>
            </a:r>
            <a:r>
              <a:rPr lang="it-IT" altLang="it-IT" sz="2000" dirty="0">
                <a:solidFill>
                  <a:srgbClr val="0D904F"/>
                </a:solidFill>
                <a:latin typeface="Roboto Mono"/>
              </a:rPr>
              <a:t>"</a:t>
            </a:r>
            <a:r>
              <a:rPr lang="it-IT" altLang="it-IT" sz="2000" dirty="0" err="1">
                <a:solidFill>
                  <a:srgbClr val="0D904F"/>
                </a:solidFill>
                <a:latin typeface="Roboto Mono"/>
              </a:rPr>
              <a:t>android.hardware.opengles.aep</a:t>
            </a:r>
            <a:r>
              <a:rPr lang="it-IT" altLang="it-IT" sz="2000" dirty="0">
                <a:solidFill>
                  <a:srgbClr val="0D904F"/>
                </a:solidFill>
                <a:latin typeface="Roboto Mono"/>
              </a:rPr>
              <a:t>" </a:t>
            </a:r>
            <a:r>
              <a:rPr lang="it-IT" altLang="it-IT" sz="2000" dirty="0" err="1">
                <a:solidFill>
                  <a:srgbClr val="CC04BE"/>
                </a:solidFill>
                <a:latin typeface="Roboto Mono"/>
              </a:rPr>
              <a:t>android:required</a:t>
            </a:r>
            <a:r>
              <a:rPr lang="it-IT" altLang="it-IT" sz="2000" dirty="0">
                <a:solidFill>
                  <a:srgbClr val="37474F"/>
                </a:solidFill>
                <a:latin typeface="Roboto Mono"/>
              </a:rPr>
              <a:t>=</a:t>
            </a:r>
            <a:r>
              <a:rPr lang="it-IT" altLang="it-IT" sz="2000" dirty="0">
                <a:solidFill>
                  <a:srgbClr val="0D904F"/>
                </a:solidFill>
                <a:latin typeface="Roboto Mono"/>
              </a:rPr>
              <a:t>"</a:t>
            </a:r>
            <a:r>
              <a:rPr lang="it-IT" altLang="it-IT" sz="2000" dirty="0" err="1">
                <a:solidFill>
                  <a:srgbClr val="0D904F"/>
                </a:solidFill>
                <a:latin typeface="Roboto Mono"/>
              </a:rPr>
              <a:t>true</a:t>
            </a:r>
            <a:r>
              <a:rPr lang="it-IT" altLang="it-IT" sz="2000" dirty="0">
                <a:solidFill>
                  <a:srgbClr val="0D904F"/>
                </a:solidFill>
                <a:latin typeface="Roboto Mono"/>
              </a:rPr>
              <a:t>"</a:t>
            </a:r>
            <a:r>
              <a:rPr lang="it-IT" altLang="it-IT" sz="2000" dirty="0">
                <a:solidFill>
                  <a:srgbClr val="3B78E7"/>
                </a:solidFill>
                <a:latin typeface="Roboto Mono"/>
              </a:rPr>
              <a:t>/&gt;</a:t>
            </a:r>
            <a:r>
              <a:rPr lang="it-IT" altLang="it-IT" sz="2000" dirty="0"/>
              <a:t> </a:t>
            </a:r>
          </a:p>
          <a:p>
            <a:r>
              <a:rPr lang="it-IT" sz="2400" dirty="0" err="1"/>
              <a:t>It’s</a:t>
            </a:r>
            <a:r>
              <a:rPr lang="it-IT" sz="2400" dirty="0"/>
              <a:t> </a:t>
            </a:r>
            <a:r>
              <a:rPr lang="it-IT" sz="2400" dirty="0" err="1"/>
              <a:t>also</a:t>
            </a:r>
            <a:r>
              <a:rPr lang="it-IT" sz="2400" dirty="0"/>
              <a:t> </a:t>
            </a:r>
            <a:r>
              <a:rPr lang="it-IT" sz="2400" dirty="0" err="1"/>
              <a:t>needed</a:t>
            </a:r>
            <a:r>
              <a:rPr lang="it-IT" sz="2400" dirty="0"/>
              <a:t> to </a:t>
            </a:r>
            <a:r>
              <a:rPr lang="it-IT" sz="2400" dirty="0" err="1"/>
              <a:t>verify</a:t>
            </a:r>
            <a:r>
              <a:rPr lang="it-IT" sz="2400" dirty="0"/>
              <a:t> </a:t>
            </a:r>
            <a:r>
              <a:rPr lang="it-IT" sz="2400" dirty="0" err="1"/>
              <a:t>if</a:t>
            </a:r>
            <a:r>
              <a:rPr lang="it-IT" sz="2400" dirty="0"/>
              <a:t> the device supports the AEP : </a:t>
            </a:r>
          </a:p>
          <a:p>
            <a:pPr lvl="1"/>
            <a:r>
              <a:rPr lang="en-US" sz="2000" dirty="0" err="1"/>
              <a:t>boolean</a:t>
            </a:r>
            <a:r>
              <a:rPr lang="en-US" sz="2000" dirty="0"/>
              <a:t> </a:t>
            </a:r>
            <a:r>
              <a:rPr lang="en-US" sz="2000" dirty="0" err="1"/>
              <a:t>deviceSupportsAEP</a:t>
            </a:r>
            <a:r>
              <a:rPr lang="en-US" sz="2000" dirty="0"/>
              <a:t> = </a:t>
            </a:r>
            <a:r>
              <a:rPr lang="en-US" sz="2000" dirty="0" err="1"/>
              <a:t>getPackageManager</a:t>
            </a:r>
            <a:r>
              <a:rPr lang="en-US" sz="2000" dirty="0"/>
              <a:t>().</a:t>
            </a:r>
            <a:r>
              <a:rPr lang="en-US" sz="2000" dirty="0" err="1"/>
              <a:t>hasSystemFeature</a:t>
            </a:r>
            <a:r>
              <a:rPr lang="en-US" sz="2000" dirty="0"/>
              <a:t> (</a:t>
            </a:r>
            <a:r>
              <a:rPr lang="en-US" sz="2000" dirty="0" err="1"/>
              <a:t>PackageManager.FEATURE_OPENGLES_EXTENSION_PACK</a:t>
            </a:r>
            <a:r>
              <a:rPr lang="en-US" sz="2000" dirty="0"/>
              <a:t>);</a:t>
            </a:r>
          </a:p>
          <a:p>
            <a:pPr lvl="1"/>
            <a:r>
              <a:rPr lang="en-US" sz="2000" dirty="0"/>
              <a:t>If the method returns true, then the AEP is supported.</a:t>
            </a:r>
          </a:p>
          <a:p>
            <a:endParaRPr lang="it-IT" sz="2400" dirty="0"/>
          </a:p>
        </p:txBody>
      </p:sp>
    </p:spTree>
    <p:extLst>
      <p:ext uri="{BB962C8B-B14F-4D97-AF65-F5344CB8AC3E}">
        <p14:creationId xmlns:p14="http://schemas.microsoft.com/office/powerpoint/2010/main" val="264286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F37DB2-787A-44C5-A516-3BC055D2E309}"/>
              </a:ext>
            </a:extLst>
          </p:cNvPr>
          <p:cNvSpPr>
            <a:spLocks noGrp="1"/>
          </p:cNvSpPr>
          <p:nvPr>
            <p:ph type="title"/>
          </p:nvPr>
        </p:nvSpPr>
        <p:spPr/>
        <p:txBody>
          <a:bodyPr/>
          <a:lstStyle/>
          <a:p>
            <a:r>
              <a:rPr lang="it-IT" dirty="0"/>
              <a:t>OpenGL</a:t>
            </a:r>
          </a:p>
        </p:txBody>
      </p:sp>
      <p:sp>
        <p:nvSpPr>
          <p:cNvPr id="3" name="Segnaposto contenuto 2">
            <a:extLst>
              <a:ext uri="{FF2B5EF4-FFF2-40B4-BE49-F238E27FC236}">
                <a16:creationId xmlns:a16="http://schemas.microsoft.com/office/drawing/2014/main" id="{4B39811F-A127-4E81-98E1-BBCEF526F39D}"/>
              </a:ext>
            </a:extLst>
          </p:cNvPr>
          <p:cNvSpPr>
            <a:spLocks noGrp="1"/>
          </p:cNvSpPr>
          <p:nvPr>
            <p:ph idx="1"/>
          </p:nvPr>
        </p:nvSpPr>
        <p:spPr/>
        <p:txBody>
          <a:bodyPr>
            <a:normAutofit/>
          </a:bodyPr>
          <a:lstStyle/>
          <a:p>
            <a:r>
              <a:rPr lang="it-IT" sz="2200" dirty="0" err="1"/>
              <a:t>Born</a:t>
            </a:r>
            <a:r>
              <a:rPr lang="it-IT" sz="2200" dirty="0"/>
              <a:t> </a:t>
            </a:r>
            <a:r>
              <a:rPr lang="it-IT" sz="2200" dirty="0" err="1"/>
              <a:t>at</a:t>
            </a:r>
            <a:r>
              <a:rPr lang="it-IT" sz="2200" dirty="0"/>
              <a:t> Silicon Graphics (</a:t>
            </a:r>
            <a:r>
              <a:rPr lang="it-IT" sz="2200" dirty="0" err="1"/>
              <a:t>referred</a:t>
            </a:r>
            <a:r>
              <a:rPr lang="it-IT" sz="2200" dirty="0"/>
              <a:t> </a:t>
            </a:r>
            <a:r>
              <a:rPr lang="it-IT" sz="2200" dirty="0" err="1"/>
              <a:t>as</a:t>
            </a:r>
            <a:r>
              <a:rPr lang="it-IT" sz="2200" dirty="0"/>
              <a:t> SGI), a company </a:t>
            </a:r>
            <a:r>
              <a:rPr lang="it-IT" sz="2200" dirty="0" err="1"/>
              <a:t>founded</a:t>
            </a:r>
            <a:r>
              <a:rPr lang="it-IT" sz="2200" dirty="0"/>
              <a:t> in 1981 </a:t>
            </a:r>
            <a:r>
              <a:rPr lang="it-IT" sz="2200" dirty="0" err="1"/>
              <a:t>which</a:t>
            </a:r>
            <a:r>
              <a:rPr lang="it-IT" sz="2200" dirty="0"/>
              <a:t> </a:t>
            </a:r>
            <a:r>
              <a:rPr lang="it-IT" sz="2200" dirty="0" err="1"/>
              <a:t>main</a:t>
            </a:r>
            <a:r>
              <a:rPr lang="it-IT" sz="2200" dirty="0"/>
              <a:t> focus </a:t>
            </a:r>
            <a:r>
              <a:rPr lang="it-IT" sz="2200" dirty="0" err="1"/>
              <a:t>was</a:t>
            </a:r>
            <a:r>
              <a:rPr lang="it-IT" sz="2200" dirty="0"/>
              <a:t> on 3D computer graphics.</a:t>
            </a:r>
          </a:p>
          <a:p>
            <a:r>
              <a:rPr lang="it-IT" sz="2200" dirty="0" err="1"/>
              <a:t>Developed</a:t>
            </a:r>
            <a:r>
              <a:rPr lang="it-IT" sz="2200" dirty="0"/>
              <a:t> a </a:t>
            </a:r>
            <a:r>
              <a:rPr lang="it-IT" sz="2200" dirty="0" err="1"/>
              <a:t>proprietary</a:t>
            </a:r>
            <a:r>
              <a:rPr lang="it-IT" sz="2200" dirty="0"/>
              <a:t> software library </a:t>
            </a:r>
            <a:r>
              <a:rPr lang="it-IT" sz="2200" dirty="0" err="1"/>
              <a:t>called</a:t>
            </a:r>
            <a:r>
              <a:rPr lang="it-IT" sz="2200" dirty="0"/>
              <a:t> ‘IRIS GL’</a:t>
            </a:r>
            <a:r>
              <a:rPr lang="en-US" sz="2200" dirty="0"/>
              <a:t>(Integrated Raster Imaging System Graphical Library) used for generating 2D and 3D graphics on SGI's high performance workstations.</a:t>
            </a:r>
          </a:p>
          <a:p>
            <a:r>
              <a:rPr lang="en-US" sz="2200" dirty="0"/>
              <a:t>In the early 1990s, SGI was the market leader in 3D graphics but had one major problem: it had a proprietary system fused to SGI's own platforms, and competitors were closing in on SGI's advantage with their own APIs (Application Programming Interface).</a:t>
            </a:r>
          </a:p>
          <a:p>
            <a:r>
              <a:rPr lang="en-US" sz="2200" dirty="0"/>
              <a:t>SGI cleaned up IRIS GL, removed all functionality that did not relate to computer graphics and released it to the public in 1992 as OpenGL (Open Graphics Library), a cross-platform standardized API for real-time computer graphics.</a:t>
            </a:r>
          </a:p>
          <a:p>
            <a:endParaRPr lang="it-IT" sz="2400" dirty="0"/>
          </a:p>
        </p:txBody>
      </p:sp>
    </p:spTree>
    <p:extLst>
      <p:ext uri="{BB962C8B-B14F-4D97-AF65-F5344CB8AC3E}">
        <p14:creationId xmlns:p14="http://schemas.microsoft.com/office/powerpoint/2010/main" val="21203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F31ACD-13F5-4478-87A4-899ED268D33D}"/>
              </a:ext>
            </a:extLst>
          </p:cNvPr>
          <p:cNvSpPr>
            <a:spLocks noGrp="1"/>
          </p:cNvSpPr>
          <p:nvPr>
            <p:ph type="title"/>
          </p:nvPr>
        </p:nvSpPr>
        <p:spPr>
          <a:xfrm>
            <a:off x="838200" y="365126"/>
            <a:ext cx="10515600" cy="1090812"/>
          </a:xfrm>
        </p:spPr>
        <p:txBody>
          <a:bodyPr>
            <a:normAutofit/>
          </a:bodyPr>
          <a:lstStyle/>
          <a:p>
            <a:r>
              <a:rPr lang="it-IT" dirty="0"/>
              <a:t>OpenGL-</a:t>
            </a:r>
            <a:r>
              <a:rPr lang="it-IT" dirty="0" err="1"/>
              <a:t>Flexibility</a:t>
            </a:r>
            <a:endParaRPr lang="it-IT" dirty="0"/>
          </a:p>
        </p:txBody>
      </p:sp>
      <p:sp>
        <p:nvSpPr>
          <p:cNvPr id="3" name="Segnaposto contenuto 2">
            <a:extLst>
              <a:ext uri="{FF2B5EF4-FFF2-40B4-BE49-F238E27FC236}">
                <a16:creationId xmlns:a16="http://schemas.microsoft.com/office/drawing/2014/main" id="{E63F7274-EA27-4EE6-B563-05768B588DBE}"/>
              </a:ext>
            </a:extLst>
          </p:cNvPr>
          <p:cNvSpPr>
            <a:spLocks noGrp="1"/>
          </p:cNvSpPr>
          <p:nvPr>
            <p:ph idx="1"/>
          </p:nvPr>
        </p:nvSpPr>
        <p:spPr/>
        <p:txBody>
          <a:bodyPr>
            <a:normAutofit/>
          </a:bodyPr>
          <a:lstStyle/>
          <a:p>
            <a:r>
              <a:rPr lang="en-US" sz="2200" dirty="0"/>
              <a:t>SGI did not provide a source code, only a specification about how the API should work. </a:t>
            </a:r>
          </a:p>
          <a:p>
            <a:r>
              <a:rPr lang="en-US" sz="2200" dirty="0"/>
              <a:t>Hardware vendors had to provide the implementation of device drivers to allow OpenGL to talk to the underlying graphics hardware</a:t>
            </a:r>
          </a:p>
          <a:p>
            <a:r>
              <a:rPr lang="en-US" sz="2200" dirty="0"/>
              <a:t>Software vendors were free to implement OpenGL standard on their platforms</a:t>
            </a:r>
          </a:p>
          <a:p>
            <a:r>
              <a:rPr lang="en-US" sz="2200" dirty="0"/>
              <a:t>For this high level of freedom OpenGL is supported across many platforms and devices; in fact, it’s hard to find a modern platform without at least some level of OpenGL support.</a:t>
            </a:r>
          </a:p>
        </p:txBody>
      </p:sp>
    </p:spTree>
    <p:extLst>
      <p:ext uri="{BB962C8B-B14F-4D97-AF65-F5344CB8AC3E}">
        <p14:creationId xmlns:p14="http://schemas.microsoft.com/office/powerpoint/2010/main" val="44755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F8A85-88DC-4239-B9D9-18E0CAA810D2}"/>
              </a:ext>
            </a:extLst>
          </p:cNvPr>
          <p:cNvSpPr>
            <a:spLocks noGrp="1"/>
          </p:cNvSpPr>
          <p:nvPr>
            <p:ph type="title"/>
          </p:nvPr>
        </p:nvSpPr>
        <p:spPr/>
        <p:txBody>
          <a:bodyPr/>
          <a:lstStyle/>
          <a:p>
            <a:r>
              <a:rPr lang="it-IT" dirty="0"/>
              <a:t>OpenGL-</a:t>
            </a:r>
            <a:r>
              <a:rPr lang="it-IT" dirty="0" err="1"/>
              <a:t>Flexibility</a:t>
            </a:r>
            <a:endParaRPr lang="it-IT" dirty="0"/>
          </a:p>
        </p:txBody>
      </p:sp>
      <p:sp>
        <p:nvSpPr>
          <p:cNvPr id="3" name="Segnaposto contenuto 2">
            <a:extLst>
              <a:ext uri="{FF2B5EF4-FFF2-40B4-BE49-F238E27FC236}">
                <a16:creationId xmlns:a16="http://schemas.microsoft.com/office/drawing/2014/main" id="{84F11AA3-6F72-4D25-8978-6917B7D16DCA}"/>
              </a:ext>
            </a:extLst>
          </p:cNvPr>
          <p:cNvSpPr>
            <a:spLocks noGrp="1"/>
          </p:cNvSpPr>
          <p:nvPr>
            <p:ph idx="1"/>
          </p:nvPr>
        </p:nvSpPr>
        <p:spPr>
          <a:xfrm>
            <a:off x="838200" y="1825625"/>
            <a:ext cx="10515600" cy="4351338"/>
          </a:xfrm>
        </p:spPr>
        <p:txBody>
          <a:bodyPr>
            <a:normAutofit/>
          </a:bodyPr>
          <a:lstStyle/>
          <a:p>
            <a:r>
              <a:rPr lang="it-IT" sz="2200" dirty="0"/>
              <a:t>OpenGL </a:t>
            </a:r>
            <a:r>
              <a:rPr lang="it-IT" sz="2200" dirty="0" err="1"/>
              <a:t>also</a:t>
            </a:r>
            <a:r>
              <a:rPr lang="it-IT" sz="2200" dirty="0"/>
              <a:t> </a:t>
            </a:r>
            <a:r>
              <a:rPr lang="it-IT" sz="2200" dirty="0" err="1"/>
              <a:t>provides</a:t>
            </a:r>
            <a:r>
              <a:rPr lang="it-IT" sz="2200" dirty="0"/>
              <a:t> supports for extension : </a:t>
            </a:r>
            <a:r>
              <a:rPr lang="en-US" sz="2200" dirty="0"/>
              <a:t>If the OpenGL specification does not provide support for specific functionality, the hardware or software vendor may decide to add this functionality themselves through the use of extensions.</a:t>
            </a:r>
          </a:p>
          <a:p>
            <a:r>
              <a:rPr lang="en-US" sz="2200" dirty="0"/>
              <a:t>Many vendors choose to do this and their extensions can be distinguished by their prefixes, e.g. NV_ for NVIDIA, AGL_ for Apple, and so on.</a:t>
            </a:r>
          </a:p>
          <a:p>
            <a:r>
              <a:rPr lang="en-US" sz="2200" dirty="0"/>
              <a:t>Extensions can provide powerful functionality, but are usually specific to the vendor's implementation of OpenGL.</a:t>
            </a:r>
          </a:p>
        </p:txBody>
      </p:sp>
      <p:sp>
        <p:nvSpPr>
          <p:cNvPr id="6" name="Rectangle 3">
            <a:extLst>
              <a:ext uri="{FF2B5EF4-FFF2-40B4-BE49-F238E27FC236}">
                <a16:creationId xmlns:a16="http://schemas.microsoft.com/office/drawing/2014/main" id="{567C1338-753B-4E95-8F66-D3B2F8D21B4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26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ADEF8D-3491-4F07-BFBD-450E908D5DE2}"/>
              </a:ext>
            </a:extLst>
          </p:cNvPr>
          <p:cNvSpPr>
            <a:spLocks noGrp="1"/>
          </p:cNvSpPr>
          <p:nvPr>
            <p:ph type="title"/>
          </p:nvPr>
        </p:nvSpPr>
        <p:spPr/>
        <p:txBody>
          <a:bodyPr/>
          <a:lstStyle/>
          <a:p>
            <a:r>
              <a:rPr lang="it-IT" dirty="0"/>
              <a:t>OpenGL- An open standard</a:t>
            </a:r>
          </a:p>
        </p:txBody>
      </p:sp>
      <p:sp>
        <p:nvSpPr>
          <p:cNvPr id="3" name="Segnaposto contenuto 2">
            <a:extLst>
              <a:ext uri="{FF2B5EF4-FFF2-40B4-BE49-F238E27FC236}">
                <a16:creationId xmlns:a16="http://schemas.microsoft.com/office/drawing/2014/main" id="{E0A7A286-EB62-4296-A895-778C5822462C}"/>
              </a:ext>
            </a:extLst>
          </p:cNvPr>
          <p:cNvSpPr>
            <a:spLocks noGrp="1"/>
          </p:cNvSpPr>
          <p:nvPr>
            <p:ph idx="1"/>
          </p:nvPr>
        </p:nvSpPr>
        <p:spPr/>
        <p:txBody>
          <a:bodyPr>
            <a:normAutofit/>
          </a:bodyPr>
          <a:lstStyle/>
          <a:p>
            <a:r>
              <a:rPr lang="it-IT" sz="2200" dirty="0"/>
              <a:t>In 1992 </a:t>
            </a:r>
            <a:r>
              <a:rPr lang="en-US" sz="2200" dirty="0"/>
              <a:t>the ARB (OpenGL Architecture Review Board) was founded, which comprised of several high profile software and hardware vendors who collectively decided the future of the OpenGL standard through a voting system.</a:t>
            </a:r>
          </a:p>
          <a:p>
            <a:r>
              <a:rPr lang="en-US" sz="2200" dirty="0"/>
              <a:t>Besides determining what new features went into the OpenGL specification, it also decided which extensions would be promoted to become core features of the next OpenGL release.</a:t>
            </a:r>
          </a:p>
          <a:p>
            <a:r>
              <a:rPr lang="en-US" sz="2200" dirty="0"/>
              <a:t>Although anyone was free to develop an implementation of OpenGL, for it to be recognized as a true OpenGL implementation, the ARB had to approve it through conformance testing.</a:t>
            </a:r>
          </a:p>
          <a:p>
            <a:r>
              <a:rPr lang="en-US" sz="2200" dirty="0"/>
              <a:t>OpenGL quickly became the industry leading real-time graphics API, as it was basically the only one available on multiple platforms.</a:t>
            </a:r>
            <a:endParaRPr lang="it-IT" sz="2200" dirty="0"/>
          </a:p>
        </p:txBody>
      </p:sp>
    </p:spTree>
    <p:extLst>
      <p:ext uri="{BB962C8B-B14F-4D97-AF65-F5344CB8AC3E}">
        <p14:creationId xmlns:p14="http://schemas.microsoft.com/office/powerpoint/2010/main" val="130472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073F5B-E10F-4AB3-9B12-1C4971A82CF7}"/>
              </a:ext>
            </a:extLst>
          </p:cNvPr>
          <p:cNvSpPr>
            <a:spLocks noGrp="1"/>
          </p:cNvSpPr>
          <p:nvPr>
            <p:ph type="title"/>
          </p:nvPr>
        </p:nvSpPr>
        <p:spPr/>
        <p:txBody>
          <a:bodyPr/>
          <a:lstStyle/>
          <a:p>
            <a:r>
              <a:rPr lang="it-IT" dirty="0"/>
              <a:t>OpenGL-Microsoft </a:t>
            </a:r>
            <a:r>
              <a:rPr lang="it-IT" dirty="0" err="1"/>
              <a:t>approach</a:t>
            </a:r>
            <a:endParaRPr lang="it-IT" dirty="0"/>
          </a:p>
        </p:txBody>
      </p:sp>
      <p:sp>
        <p:nvSpPr>
          <p:cNvPr id="3" name="Segnaposto contenuto 2">
            <a:extLst>
              <a:ext uri="{FF2B5EF4-FFF2-40B4-BE49-F238E27FC236}">
                <a16:creationId xmlns:a16="http://schemas.microsoft.com/office/drawing/2014/main" id="{EF983DE4-7838-493D-B783-43637CED4926}"/>
              </a:ext>
            </a:extLst>
          </p:cNvPr>
          <p:cNvSpPr>
            <a:spLocks noGrp="1"/>
          </p:cNvSpPr>
          <p:nvPr>
            <p:ph idx="1"/>
          </p:nvPr>
        </p:nvSpPr>
        <p:spPr/>
        <p:txBody>
          <a:bodyPr>
            <a:normAutofit fontScale="92500"/>
          </a:bodyPr>
          <a:lstStyle/>
          <a:p>
            <a:r>
              <a:rPr lang="en-US" sz="2400" dirty="0"/>
              <a:t>OpenGL was already being implemented on UNIX based workstations when Microsoft entered the market with their workstation operating system, Windows NT in 1993.</a:t>
            </a:r>
          </a:p>
          <a:p>
            <a:r>
              <a:rPr lang="en-US" sz="2400" dirty="0"/>
              <a:t>Windows NT had no 3D graphics library native to their system, so it pledged to add support for OpenGL.</a:t>
            </a:r>
          </a:p>
          <a:p>
            <a:r>
              <a:rPr lang="en-US" sz="2400" dirty="0"/>
              <a:t>Microsoft finally got around to implementing OpenGL in Windows NT 3.5, but the implementations was dreadfully slow since it was not optimized and graphics accelerators for the PC were virtually nonexistent.</a:t>
            </a:r>
          </a:p>
          <a:p>
            <a:r>
              <a:rPr lang="en-US" sz="2400" dirty="0"/>
              <a:t>After Microsoft decided to enter in the market of videogames, in 1995 they acquired company named </a:t>
            </a:r>
            <a:r>
              <a:rPr lang="en-US" sz="2400" dirty="0" err="1"/>
              <a:t>RenderMorphics</a:t>
            </a:r>
            <a:r>
              <a:rPr lang="en-US" sz="2400" dirty="0"/>
              <a:t> in 1995, who produced a 3D graphics API called Reality Lab. </a:t>
            </a:r>
          </a:p>
          <a:p>
            <a:r>
              <a:rPr lang="en-US" sz="2400" dirty="0"/>
              <a:t>This API was renamed and shipped as Direct3D in an SDK (Software Development Kit) called DirectX that bundled a few other game development-specific APIs as well</a:t>
            </a:r>
            <a:endParaRPr lang="it-IT" sz="2400" dirty="0"/>
          </a:p>
        </p:txBody>
      </p:sp>
    </p:spTree>
    <p:extLst>
      <p:ext uri="{BB962C8B-B14F-4D97-AF65-F5344CB8AC3E}">
        <p14:creationId xmlns:p14="http://schemas.microsoft.com/office/powerpoint/2010/main" val="236764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BF266-FD32-4D86-AEC2-6CB6D481AED3}"/>
              </a:ext>
            </a:extLst>
          </p:cNvPr>
          <p:cNvSpPr>
            <a:spLocks noGrp="1"/>
          </p:cNvSpPr>
          <p:nvPr>
            <p:ph type="title"/>
          </p:nvPr>
        </p:nvSpPr>
        <p:spPr/>
        <p:txBody>
          <a:bodyPr/>
          <a:lstStyle/>
          <a:p>
            <a:r>
              <a:rPr lang="it-IT" dirty="0"/>
              <a:t>OpenGL-Nvidia </a:t>
            </a:r>
            <a:r>
              <a:rPr lang="it-IT" dirty="0" err="1"/>
              <a:t>GPUs</a:t>
            </a:r>
            <a:endParaRPr lang="it-IT" dirty="0"/>
          </a:p>
        </p:txBody>
      </p:sp>
      <p:sp>
        <p:nvSpPr>
          <p:cNvPr id="3" name="Segnaposto contenuto 2">
            <a:extLst>
              <a:ext uri="{FF2B5EF4-FFF2-40B4-BE49-F238E27FC236}">
                <a16:creationId xmlns:a16="http://schemas.microsoft.com/office/drawing/2014/main" id="{E5A2777A-FCAB-4E9E-AB12-0EE47519CE47}"/>
              </a:ext>
            </a:extLst>
          </p:cNvPr>
          <p:cNvSpPr>
            <a:spLocks noGrp="1"/>
          </p:cNvSpPr>
          <p:nvPr>
            <p:ph idx="1"/>
          </p:nvPr>
        </p:nvSpPr>
        <p:spPr/>
        <p:txBody>
          <a:bodyPr/>
          <a:lstStyle/>
          <a:p>
            <a:r>
              <a:rPr lang="it-IT" sz="2200" dirty="0"/>
              <a:t>In 1999 Nvidia </a:t>
            </a:r>
            <a:r>
              <a:rPr lang="it-IT" sz="2200" dirty="0" err="1"/>
              <a:t>presented</a:t>
            </a:r>
            <a:r>
              <a:rPr lang="it-IT" sz="2200" dirty="0"/>
              <a:t> </a:t>
            </a:r>
            <a:r>
              <a:rPr lang="it-IT" sz="2200" dirty="0" err="1"/>
              <a:t>GeForce</a:t>
            </a:r>
            <a:r>
              <a:rPr lang="it-IT" sz="2200" dirty="0"/>
              <a:t> 256,an </a:t>
            </a:r>
            <a:r>
              <a:rPr lang="it-IT" sz="2200" dirty="0" err="1"/>
              <a:t>add-on</a:t>
            </a:r>
            <a:r>
              <a:rPr lang="it-IT" sz="2200" dirty="0"/>
              <a:t> card </a:t>
            </a:r>
            <a:r>
              <a:rPr lang="it-IT" sz="2200" dirty="0" err="1"/>
              <a:t>that</a:t>
            </a:r>
            <a:r>
              <a:rPr lang="it-IT" sz="2200" dirty="0"/>
              <a:t> </a:t>
            </a:r>
            <a:r>
              <a:rPr lang="it-IT" sz="2200" dirty="0" err="1"/>
              <a:t>they</a:t>
            </a:r>
            <a:r>
              <a:rPr lang="it-IT" sz="2200" dirty="0"/>
              <a:t> </a:t>
            </a:r>
            <a:r>
              <a:rPr lang="it-IT" sz="2200" dirty="0" err="1"/>
              <a:t>termed</a:t>
            </a:r>
            <a:r>
              <a:rPr lang="it-IT" sz="2200" dirty="0"/>
              <a:t> GPU(Graphics Processing Unit),</a:t>
            </a:r>
            <a:r>
              <a:rPr lang="en-US" sz="2200" dirty="0"/>
              <a:t> which supported a brand new technology called Transform &amp; Lighting (commonly referred to as T&amp;L).</a:t>
            </a:r>
          </a:p>
          <a:p>
            <a:r>
              <a:rPr lang="en-US" sz="2200" dirty="0"/>
              <a:t>T&amp;L moved the vertex transformation calculations and lighting calculations from the computer's CPU to the GPU.</a:t>
            </a:r>
          </a:p>
          <a:p>
            <a:r>
              <a:rPr lang="en-US" sz="2200" dirty="0"/>
              <a:t>The main advantage of a GPU is that it does floating-point operations very quickly since the hardware is dedicated to this task, while a CPU specializes in integer and more general-purpose operations.</a:t>
            </a:r>
          </a:p>
          <a:p>
            <a:r>
              <a:rPr lang="en-US" sz="2200" dirty="0"/>
              <a:t>By the year 2000, the only competitors remaining in the GPU markets were NVIDIA with GeForce 2, and ATI with their Radeon 7000 series of GPUs. These two vendors only offered support for OpenGL and Direct3D, clearing the playing field for these APIs to go head to head.</a:t>
            </a:r>
          </a:p>
          <a:p>
            <a:endParaRPr lang="it-IT" sz="2200" dirty="0"/>
          </a:p>
          <a:p>
            <a:endParaRPr lang="it-IT" dirty="0"/>
          </a:p>
        </p:txBody>
      </p:sp>
    </p:spTree>
    <p:extLst>
      <p:ext uri="{BB962C8B-B14F-4D97-AF65-F5344CB8AC3E}">
        <p14:creationId xmlns:p14="http://schemas.microsoft.com/office/powerpoint/2010/main" val="158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061083-E86A-498A-90E8-ECF494AC88FF}"/>
              </a:ext>
            </a:extLst>
          </p:cNvPr>
          <p:cNvSpPr>
            <a:spLocks noGrp="1"/>
          </p:cNvSpPr>
          <p:nvPr>
            <p:ph type="title"/>
          </p:nvPr>
        </p:nvSpPr>
        <p:spPr/>
        <p:txBody>
          <a:bodyPr/>
          <a:lstStyle/>
          <a:p>
            <a:r>
              <a:rPr lang="it-IT" dirty="0"/>
              <a:t>OpenGL-Buffers</a:t>
            </a:r>
          </a:p>
        </p:txBody>
      </p:sp>
      <p:sp>
        <p:nvSpPr>
          <p:cNvPr id="3" name="Segnaposto contenuto 2">
            <a:extLst>
              <a:ext uri="{FF2B5EF4-FFF2-40B4-BE49-F238E27FC236}">
                <a16:creationId xmlns:a16="http://schemas.microsoft.com/office/drawing/2014/main" id="{39B3FE3E-1E15-418F-8C5B-8074456DB8E2}"/>
              </a:ext>
            </a:extLst>
          </p:cNvPr>
          <p:cNvSpPr>
            <a:spLocks noGrp="1"/>
          </p:cNvSpPr>
          <p:nvPr>
            <p:ph idx="1"/>
          </p:nvPr>
        </p:nvSpPr>
        <p:spPr/>
        <p:txBody>
          <a:bodyPr>
            <a:normAutofit/>
          </a:bodyPr>
          <a:lstStyle/>
          <a:p>
            <a:r>
              <a:rPr lang="en-US" sz="2200" dirty="0"/>
              <a:t>To get things to render on the screen up, programmers issued lists of commands from their program that would be interpreted by the GPU, called immediate mode.</a:t>
            </a:r>
          </a:p>
          <a:p>
            <a:r>
              <a:rPr lang="en-US" sz="2200" dirty="0"/>
              <a:t>This methodology performed fine for smaller data sets, but with larger data sets, performance was hindered by the performance of the CPU since all function calls originated from the program itself.</a:t>
            </a:r>
          </a:p>
          <a:p>
            <a:r>
              <a:rPr lang="en-US" sz="2200" dirty="0"/>
              <a:t>The new method came in the form of buffer objects : this objects would be stored in the GPU's memory after initialization and would stay there until they were no longer needed.</a:t>
            </a:r>
          </a:p>
          <a:p>
            <a:r>
              <a:rPr lang="en-US" sz="2200" dirty="0"/>
              <a:t>In OpenGL, these objects are called Vertex Buffer Objects (VBOs)</a:t>
            </a:r>
            <a:endParaRPr lang="it-IT" sz="2200" dirty="0"/>
          </a:p>
        </p:txBody>
      </p:sp>
    </p:spTree>
    <p:extLst>
      <p:ext uri="{BB962C8B-B14F-4D97-AF65-F5344CB8AC3E}">
        <p14:creationId xmlns:p14="http://schemas.microsoft.com/office/powerpoint/2010/main" val="246625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AB294-6160-48F8-BCC6-127211D56F8C}"/>
              </a:ext>
            </a:extLst>
          </p:cNvPr>
          <p:cNvSpPr>
            <a:spLocks noGrp="1"/>
          </p:cNvSpPr>
          <p:nvPr>
            <p:ph type="title"/>
          </p:nvPr>
        </p:nvSpPr>
        <p:spPr/>
        <p:txBody>
          <a:bodyPr/>
          <a:lstStyle/>
          <a:p>
            <a:r>
              <a:rPr lang="it-IT" dirty="0"/>
              <a:t>OpenGL-Shaders</a:t>
            </a:r>
          </a:p>
        </p:txBody>
      </p:sp>
      <p:sp>
        <p:nvSpPr>
          <p:cNvPr id="3" name="Segnaposto contenuto 2">
            <a:extLst>
              <a:ext uri="{FF2B5EF4-FFF2-40B4-BE49-F238E27FC236}">
                <a16:creationId xmlns:a16="http://schemas.microsoft.com/office/drawing/2014/main" id="{B36F516D-C2B3-4C2D-8801-1F7D0D5C4CDB}"/>
              </a:ext>
            </a:extLst>
          </p:cNvPr>
          <p:cNvSpPr>
            <a:spLocks noGrp="1"/>
          </p:cNvSpPr>
          <p:nvPr>
            <p:ph idx="1"/>
          </p:nvPr>
        </p:nvSpPr>
        <p:spPr>
          <a:xfrm>
            <a:off x="838200" y="1825625"/>
            <a:ext cx="10515600" cy="4921404"/>
          </a:xfrm>
        </p:spPr>
        <p:txBody>
          <a:bodyPr>
            <a:normAutofit/>
          </a:bodyPr>
          <a:lstStyle/>
          <a:p>
            <a:r>
              <a:rPr lang="en-US" sz="2200" dirty="0"/>
              <a:t>In the year 2000, Microsoft released Direct3D 8.0, which supported a new feature called shaders.</a:t>
            </a:r>
          </a:p>
          <a:p>
            <a:r>
              <a:rPr lang="en-US" sz="2200" dirty="0"/>
              <a:t>Shaders are little programs that run directly on the GPU and when Direct3D 8.0 was released, two types of shaders were announced, namely vertex shaders and pixel shaders.</a:t>
            </a:r>
          </a:p>
          <a:p>
            <a:r>
              <a:rPr lang="en-US" sz="2200" dirty="0"/>
              <a:t>A vertex shader is a GPU program that is executed once per vertex that is assigned to, and a pixel shader is a GPU program that is executed once per pixel.</a:t>
            </a:r>
          </a:p>
          <a:p>
            <a:r>
              <a:rPr lang="en-US" sz="2200" dirty="0"/>
              <a:t>Shaders allowed for greater programmability and performance by eliminating the CPU for many tasks, but they were very hard to program due to their syntax, which resembled the Assembly programming language for the CPU.</a:t>
            </a:r>
          </a:p>
          <a:p>
            <a:r>
              <a:rPr lang="en-US" sz="2200" dirty="0"/>
              <a:t>In 2003, a major breakthrough in shaders came in the form of the High-Level Shader Language (HLSL) with the release of Direct3D 9.0. This new language allowed the manipulation of shaders in a high-level language whose syntax was based on C.</a:t>
            </a:r>
            <a:endParaRPr lang="it-IT" sz="2200" dirty="0"/>
          </a:p>
        </p:txBody>
      </p:sp>
    </p:spTree>
    <p:extLst>
      <p:ext uri="{BB962C8B-B14F-4D97-AF65-F5344CB8AC3E}">
        <p14:creationId xmlns:p14="http://schemas.microsoft.com/office/powerpoint/2010/main" val="22619357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2054</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Roboto Mono</vt:lpstr>
      <vt:lpstr>Tema di Office</vt:lpstr>
      <vt:lpstr>OPEN GL</vt:lpstr>
      <vt:lpstr>OpenGL</vt:lpstr>
      <vt:lpstr>OpenGL-Flexibility</vt:lpstr>
      <vt:lpstr>OpenGL-Flexibility</vt:lpstr>
      <vt:lpstr>OpenGL- An open standard</vt:lpstr>
      <vt:lpstr>OpenGL-Microsoft approach</vt:lpstr>
      <vt:lpstr>OpenGL-Nvidia GPUs</vt:lpstr>
      <vt:lpstr>OpenGL-Buffers</vt:lpstr>
      <vt:lpstr>OpenGL-Shaders</vt:lpstr>
      <vt:lpstr>OpenGL ES</vt:lpstr>
      <vt:lpstr>OpenGL ES</vt:lpstr>
      <vt:lpstr>OpenGL ES</vt:lpstr>
      <vt:lpstr>OpenGL ES</vt:lpstr>
      <vt:lpstr>OpenGL ES</vt:lpstr>
      <vt:lpstr>OpenGL ES</vt:lpstr>
      <vt:lpstr>OpenGL 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GL</dc:title>
  <dc:creator>pierciro caliandro</dc:creator>
  <cp:lastModifiedBy>pierciro caliandro</cp:lastModifiedBy>
  <cp:revision>48</cp:revision>
  <dcterms:created xsi:type="dcterms:W3CDTF">2020-04-15T14:44:31Z</dcterms:created>
  <dcterms:modified xsi:type="dcterms:W3CDTF">2020-04-16T16:19:07Z</dcterms:modified>
</cp:coreProperties>
</file>