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110446" y="1036320"/>
            <a:ext cx="7445828" cy="3396343"/>
          </a:xfrm>
        </p:spPr>
        <p:txBody>
          <a:bodyPr anchor="ctr"/>
          <a:lstStyle/>
          <a:p>
            <a:r>
              <a:rPr lang="it-IT" sz="8000" dirty="0" err="1" smtClean="0"/>
              <a:t>O</a:t>
            </a:r>
            <a:r>
              <a:rPr lang="it-IT" sz="6000" dirty="0" err="1" smtClean="0"/>
              <a:t>pen</a:t>
            </a:r>
            <a:r>
              <a:rPr lang="it-IT" sz="8000" dirty="0" err="1" smtClean="0"/>
              <a:t>G</a:t>
            </a:r>
            <a:r>
              <a:rPr lang="it-IT" sz="6000" dirty="0" err="1" smtClean="0"/>
              <a:t>l</a:t>
            </a:r>
            <a:r>
              <a:rPr lang="it-IT" sz="8800" dirty="0" smtClean="0"/>
              <a:t>:</a:t>
            </a:r>
            <a:endParaRPr lang="it-IT" sz="88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81943" y="3602038"/>
            <a:ext cx="8377645" cy="1655762"/>
          </a:xfrm>
        </p:spPr>
        <p:txBody>
          <a:bodyPr>
            <a:normAutofit/>
          </a:bodyPr>
          <a:lstStyle/>
          <a:p>
            <a:r>
              <a:rPr lang="it-IT" sz="4800" dirty="0"/>
              <a:t>Open Graphics </a:t>
            </a:r>
            <a:r>
              <a:rPr lang="it-IT" sz="4800" dirty="0" smtClean="0"/>
              <a:t>Library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22371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Opengl</a:t>
            </a:r>
            <a:r>
              <a:rPr lang="it-IT" dirty="0" smtClean="0"/>
              <a:t>: </a:t>
            </a:r>
            <a:r>
              <a:rPr lang="it-IT" dirty="0" err="1" smtClean="0"/>
              <a:t>history</a:t>
            </a:r>
            <a:r>
              <a:rPr lang="it-IT" dirty="0" smtClean="0"/>
              <a:t> and </a:t>
            </a:r>
            <a:r>
              <a:rPr lang="it-IT" dirty="0" err="1" smtClean="0"/>
              <a:t>versions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58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Opengl</a:t>
            </a:r>
            <a:r>
              <a:rPr lang="it-IT" dirty="0" smtClean="0"/>
              <a:t>: </a:t>
            </a:r>
            <a:r>
              <a:rPr lang="it-IT" dirty="0" err="1" smtClean="0"/>
              <a:t>libraries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8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Opengl:mathematical </a:t>
            </a:r>
            <a:r>
              <a:rPr lang="it-IT" dirty="0" err="1"/>
              <a:t>basis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09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Opengl</a:t>
            </a:r>
            <a:r>
              <a:rPr lang="it-IT" dirty="0" smtClean="0"/>
              <a:t> for </a:t>
            </a:r>
            <a:r>
              <a:rPr lang="it-IT" dirty="0" err="1" smtClean="0"/>
              <a:t>andoird</a:t>
            </a:r>
            <a:r>
              <a:rPr lang="it-IT" dirty="0" smtClean="0"/>
              <a:t>: </a:t>
            </a:r>
            <a:r>
              <a:rPr lang="it-IT" dirty="0" err="1" smtClean="0"/>
              <a:t>opengl</a:t>
            </a:r>
            <a:r>
              <a:rPr lang="it-IT" dirty="0" smtClean="0"/>
              <a:t> 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55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2" y="139337"/>
            <a:ext cx="10319067" cy="1402080"/>
          </a:xfrm>
        </p:spPr>
        <p:txBody>
          <a:bodyPr/>
          <a:lstStyle/>
          <a:p>
            <a:r>
              <a:rPr lang="it-IT" sz="4400" dirty="0" err="1" smtClean="0"/>
              <a:t>W</a:t>
            </a:r>
            <a:r>
              <a:rPr lang="it-IT" dirty="0" err="1" smtClean="0"/>
              <a:t>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sz="4400" dirty="0" err="1" smtClean="0"/>
              <a:t>o</a:t>
            </a:r>
            <a:r>
              <a:rPr lang="it-IT" dirty="0" err="1" smtClean="0"/>
              <a:t>pen</a:t>
            </a:r>
            <a:r>
              <a:rPr lang="it-IT" sz="4400" dirty="0" err="1" smtClean="0"/>
              <a:t>g</a:t>
            </a:r>
            <a:r>
              <a:rPr lang="it-IT" dirty="0" err="1" smtClean="0"/>
              <a:t>l</a:t>
            </a:r>
            <a:r>
              <a:rPr lang="it-IT" sz="4800" dirty="0"/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40817" y="1375953"/>
            <a:ext cx="6652759" cy="3492138"/>
          </a:xfrm>
        </p:spPr>
        <p:txBody>
          <a:bodyPr>
            <a:normAutofit fontScale="92500"/>
          </a:bodyPr>
          <a:lstStyle/>
          <a:p>
            <a:r>
              <a:rPr lang="en-US" dirty="0"/>
              <a:t>Open Graphics Library (</a:t>
            </a:r>
            <a:r>
              <a:rPr lang="en-US" dirty="0" smtClean="0"/>
              <a:t>OpenGL) is </a:t>
            </a:r>
            <a:r>
              <a:rPr lang="en-US" dirty="0"/>
              <a:t>a cross-language, cross-platform application programming interface (API) for rendering 2D and 3D vector graphics. The API is typically used to interact with a graphics processing unit (GPU), to achieve hardware-accelerated rendering</a:t>
            </a:r>
            <a:r>
              <a:rPr lang="en-US" dirty="0" smtClean="0"/>
              <a:t>.</a:t>
            </a:r>
          </a:p>
          <a:p>
            <a:r>
              <a:rPr lang="en-US" dirty="0"/>
              <a:t>In other words, </a:t>
            </a:r>
            <a:r>
              <a:rPr lang="en-US" dirty="0" smtClean="0"/>
              <a:t>on </a:t>
            </a:r>
            <a:r>
              <a:rPr lang="en-US" dirty="0"/>
              <a:t>the most fundamental level, OpenGL is a software interface that allows a programmer to communicate with graphics hardware.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576" y="1541417"/>
            <a:ext cx="4197533" cy="29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400593"/>
            <a:ext cx="9905998" cy="1175657"/>
          </a:xfrm>
        </p:spPr>
        <p:txBody>
          <a:bodyPr>
            <a:normAutofit fontScale="90000"/>
          </a:bodyPr>
          <a:lstStyle/>
          <a:p>
            <a:r>
              <a:rPr lang="it-IT" sz="4800" dirty="0" err="1" smtClean="0"/>
              <a:t>O</a:t>
            </a:r>
            <a:r>
              <a:rPr lang="it-IT" dirty="0" err="1" smtClean="0"/>
              <a:t>pen</a:t>
            </a:r>
            <a:r>
              <a:rPr lang="it-IT" sz="4800" dirty="0" err="1" smtClean="0"/>
              <a:t>g</a:t>
            </a:r>
            <a:r>
              <a:rPr lang="it-IT" dirty="0" err="1" smtClean="0"/>
              <a:t>l</a:t>
            </a:r>
            <a:r>
              <a:rPr lang="it-IT" dirty="0" smtClean="0"/>
              <a:t> </a:t>
            </a:r>
            <a:r>
              <a:rPr lang="it-IT" dirty="0" err="1" smtClean="0"/>
              <a:t>implementations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09897" y="1480457"/>
            <a:ext cx="10868297" cy="51032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Since SGI(Silicon Graphics , the company that created </a:t>
            </a:r>
            <a:r>
              <a:rPr lang="en-US" dirty="0" err="1"/>
              <a:t>OpenGl</a:t>
            </a:r>
            <a:r>
              <a:rPr lang="en-US" dirty="0"/>
              <a:t>) did not provide any actual source-code, but merely a specification of how the API should work. An abstraction presented itself that allowed hardware and software vendors great freedom on how they chose to implement OpenGL. Their implementations , called “drivers”, translate </a:t>
            </a:r>
            <a:r>
              <a:rPr lang="en-US" dirty="0" err="1"/>
              <a:t>OpenGl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commands into GPU </a:t>
            </a:r>
            <a:r>
              <a:rPr lang="en-US" dirty="0" err="1"/>
              <a:t>commands.The</a:t>
            </a:r>
            <a:r>
              <a:rPr lang="en-US" dirty="0"/>
              <a:t> most important implementations are: </a:t>
            </a:r>
            <a:r>
              <a:rPr lang="en-US" dirty="0" err="1"/>
              <a:t>Nvidia</a:t>
            </a:r>
            <a:r>
              <a:rPr lang="en-US" dirty="0"/>
              <a:t> </a:t>
            </a:r>
            <a:r>
              <a:rPr lang="en-US" dirty="0" err="1"/>
              <a:t>OpenGl</a:t>
            </a:r>
            <a:r>
              <a:rPr lang="en-US" dirty="0"/>
              <a:t> (</a:t>
            </a:r>
            <a:r>
              <a:rPr lang="en-US" dirty="0" err="1"/>
              <a:t>Nvidia</a:t>
            </a:r>
            <a:r>
              <a:rPr lang="en-US" dirty="0"/>
              <a:t> driver), AMD </a:t>
            </a:r>
            <a:r>
              <a:rPr lang="en-US" dirty="0" err="1"/>
              <a:t>OpenGl</a:t>
            </a:r>
            <a:r>
              <a:rPr lang="en-US" dirty="0"/>
              <a:t>(</a:t>
            </a:r>
            <a:r>
              <a:rPr lang="en-US" dirty="0" err="1"/>
              <a:t>amd</a:t>
            </a:r>
            <a:r>
              <a:rPr lang="en-US" dirty="0"/>
              <a:t> driver) and Mesa3d(driver for intel </a:t>
            </a:r>
            <a:r>
              <a:rPr lang="en-US" dirty="0" err="1"/>
              <a:t>hd</a:t>
            </a:r>
            <a:r>
              <a:rPr lang="en-US" dirty="0"/>
              <a:t> graphics).</a:t>
            </a:r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6" y="4230191"/>
            <a:ext cx="5459685" cy="154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60960"/>
            <a:ext cx="9905998" cy="931817"/>
          </a:xfrm>
        </p:spPr>
        <p:txBody>
          <a:bodyPr>
            <a:normAutofit fontScale="90000"/>
          </a:bodyPr>
          <a:lstStyle/>
          <a:p>
            <a:r>
              <a:rPr lang="it-IT" dirty="0"/>
              <a:t/>
            </a:r>
            <a:br>
              <a:rPr lang="it-IT" dirty="0"/>
            </a:br>
            <a:r>
              <a:rPr lang="it-IT" sz="4800" dirty="0" err="1"/>
              <a:t>h</a:t>
            </a:r>
            <a:r>
              <a:rPr lang="it-IT" dirty="0" err="1"/>
              <a:t>ow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sz="4400" dirty="0" err="1"/>
              <a:t>o</a:t>
            </a:r>
            <a:r>
              <a:rPr lang="it-IT" dirty="0" err="1"/>
              <a:t>pen</a:t>
            </a:r>
            <a:r>
              <a:rPr lang="it-IT" sz="4400" dirty="0" err="1"/>
              <a:t>g</a:t>
            </a:r>
            <a:r>
              <a:rPr lang="it-IT" dirty="0" err="1"/>
              <a:t>l</a:t>
            </a:r>
            <a:r>
              <a:rPr lang="it-IT" dirty="0"/>
              <a:t> work?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1413" y="1105989"/>
            <a:ext cx="10528074" cy="5416732"/>
          </a:xfrm>
        </p:spPr>
        <p:txBody>
          <a:bodyPr>
            <a:normAutofit fontScale="85000" lnSpcReduction="10000"/>
          </a:bodyPr>
          <a:lstStyle/>
          <a:p>
            <a:r>
              <a:rPr lang="en-US" sz="1900" dirty="0"/>
              <a:t>OpenGL's job is to receive primitives such as points, lines and polygons, and convert them into pixels (</a:t>
            </a:r>
            <a:r>
              <a:rPr lang="en-US" sz="1900" dirty="0" smtClean="0"/>
              <a:t>rasterizing). </a:t>
            </a:r>
            <a:r>
              <a:rPr lang="en-US" sz="1900" dirty="0"/>
              <a:t>This is accomplished through a graphical pipeline known as the OpenGL state </a:t>
            </a:r>
            <a:r>
              <a:rPr lang="en-US" sz="1900" dirty="0" smtClean="0"/>
              <a:t>machine. </a:t>
            </a:r>
            <a:r>
              <a:rPr lang="en-US" sz="1900" dirty="0"/>
              <a:t>Most OpenGL commands provide primitives to the graphical pipeline or instruct the pipeline on how to process them. Before the introduction of OpenGL 2.0, each stage of the pipeline had a fixed function and was configurable only within certain limits, but since version 2.0 many stages are fully programmable through the GLSL </a:t>
            </a:r>
            <a:r>
              <a:rPr lang="en-US" sz="1900" dirty="0" smtClean="0"/>
              <a:t>language.</a:t>
            </a:r>
          </a:p>
          <a:p>
            <a:r>
              <a:rPr lang="en-US" sz="1900" dirty="0" smtClean="0"/>
              <a:t>OpenGL </a:t>
            </a:r>
            <a:r>
              <a:rPr lang="en-US" sz="1900" dirty="0"/>
              <a:t>is a procedural API that operates at a low level, which requires the programmer the precise steps to draw a scene. This approach contrasts with the high-level descriptive APIs which, operating on a tree structure (scene graph), require the programmer only a generic description of </a:t>
            </a:r>
            <a:r>
              <a:rPr lang="en-US" sz="1900" dirty="0" smtClean="0"/>
              <a:t>the </a:t>
            </a:r>
            <a:r>
              <a:rPr lang="en-US" sz="1900" dirty="0"/>
              <a:t>scene, dealing with the more complex details of the rendering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So OpenGL </a:t>
            </a:r>
            <a:r>
              <a:rPr lang="en-US" sz="1900" dirty="0"/>
              <a:t>does two basic tasks</a:t>
            </a:r>
            <a:r>
              <a:rPr lang="en-US" sz="1900" dirty="0" smtClean="0"/>
              <a:t>:</a:t>
            </a:r>
          </a:p>
          <a:p>
            <a:pPr marL="0" indent="0">
              <a:buNone/>
            </a:pPr>
            <a:r>
              <a:rPr lang="en-US" sz="1900" dirty="0" smtClean="0"/>
              <a:t>1)hide the complexity of interfacing with different 3D accelerators,</a:t>
            </a:r>
          </a:p>
          <a:p>
            <a:pPr marL="0" indent="0">
              <a:buNone/>
            </a:pPr>
            <a:r>
              <a:rPr lang="en-US" sz="1900" dirty="0" smtClean="0"/>
              <a:t> offering the programmer a unique and uniform API;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2)hide </a:t>
            </a:r>
            <a:r>
              <a:rPr lang="en-US" sz="1900" dirty="0"/>
              <a:t>the capabilities offered by the different 3D accelerators</a:t>
            </a:r>
            <a:r>
              <a:rPr lang="en-US" sz="1900" dirty="0" smtClean="0"/>
              <a:t>,</a:t>
            </a:r>
          </a:p>
          <a:p>
            <a:pPr marL="0" indent="0">
              <a:buNone/>
            </a:pPr>
            <a:r>
              <a:rPr lang="en-US" sz="1900" dirty="0" smtClean="0"/>
              <a:t> </a:t>
            </a:r>
            <a:r>
              <a:rPr lang="en-US" sz="1900" dirty="0"/>
              <a:t>requiring that all implementations fully support the OpenGL function set</a:t>
            </a:r>
            <a:r>
              <a:rPr lang="en-US" sz="1900" dirty="0" smtClean="0"/>
              <a:t>,</a:t>
            </a:r>
          </a:p>
          <a:p>
            <a:pPr marL="0" indent="0">
              <a:buNone/>
            </a:pPr>
            <a:r>
              <a:rPr lang="en-US" sz="1900" dirty="0" smtClean="0"/>
              <a:t> </a:t>
            </a:r>
            <a:r>
              <a:rPr lang="en-US" sz="1900" dirty="0"/>
              <a:t>resorting to software emulation if necessary.</a:t>
            </a:r>
          </a:p>
          <a:p>
            <a:pPr marL="0" indent="0">
              <a:buNone/>
            </a:pPr>
            <a:endParaRPr lang="en-US" sz="1900" dirty="0" smtClean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74" y="3548743"/>
            <a:ext cx="4667793" cy="270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dirty="0" err="1" smtClean="0"/>
              <a:t>R</a:t>
            </a:r>
            <a:r>
              <a:rPr lang="it-IT" dirty="0" err="1" smtClean="0"/>
              <a:t>Endering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1743" y="2617924"/>
            <a:ext cx="9905999" cy="32047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Rendering or image synthesis is the automatic process of generating a photorealistic or non-photorealistic image from a 2D or 3D model (or models in what collectively could be called a scene file) by means of computer programs. Also, the results of displaying such a model can be called a render. A scene file contains objects in a strictly defined language or data structure; it would contain geometry, viewpoint, texture, lighting, and shading information as a description of the virtual scene. The data contained in the scene file is then passed to a rendering program to be processed and output to a digital image or raster graphics image file. The term "rendering" may be by analogy with an "artist's rendering" of a scene.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27" y="313510"/>
            <a:ext cx="3413760" cy="21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7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dirty="0" err="1" smtClean="0"/>
              <a:t>O</a:t>
            </a:r>
            <a:r>
              <a:rPr lang="it-IT" dirty="0" err="1" smtClean="0"/>
              <a:t>pen</a:t>
            </a:r>
            <a:r>
              <a:rPr lang="it-IT" sz="4800" dirty="0" err="1" smtClean="0"/>
              <a:t>G</a:t>
            </a:r>
            <a:r>
              <a:rPr lang="it-IT" dirty="0" err="1" smtClean="0"/>
              <a:t>l</a:t>
            </a:r>
            <a:r>
              <a:rPr lang="it-IT" dirty="0" smtClean="0"/>
              <a:t> </a:t>
            </a:r>
            <a:r>
              <a:rPr lang="it-IT" dirty="0" err="1" smtClean="0"/>
              <a:t>rendering</a:t>
            </a:r>
            <a:r>
              <a:rPr lang="it-IT" dirty="0" smtClean="0"/>
              <a:t> pipeline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1413" y="2249487"/>
            <a:ext cx="7671662" cy="3541714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The Rendering Pipeline is the sequence of steps that OpenGL takes when rendering objects. The OpenGL rendering pipeline is initiated when you perform a rendering operation. Rendering operations require the presence of a properly-defined vertex array object and a linked Program Object or Program Pipeline Object which provides the </a:t>
            </a:r>
            <a:r>
              <a:rPr lang="en-US" sz="1600" dirty="0" err="1"/>
              <a:t>shaders</a:t>
            </a:r>
            <a:r>
              <a:rPr lang="en-US" sz="1600" dirty="0"/>
              <a:t> for the programmable pipeline stages. Once initiated, the pipeline operates in the following order:</a:t>
            </a:r>
            <a:endParaRPr lang="it-IT" sz="16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983" y="478972"/>
            <a:ext cx="3291839" cy="62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 err="1" smtClean="0"/>
              <a:t>S</a:t>
            </a:r>
            <a:r>
              <a:rPr lang="it-IT" dirty="0" err="1" smtClean="0"/>
              <a:t>hader</a:t>
            </a:r>
            <a:r>
              <a:rPr lang="it-IT" dirty="0" smtClean="0"/>
              <a:t>(innovano il pipeline) dopo!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the year 2000, Microsoft released Direct3D 8.0, which supported a new feature called </a:t>
            </a:r>
            <a:r>
              <a:rPr lang="en-US" dirty="0" err="1"/>
              <a:t>shaders</a:t>
            </a:r>
            <a:r>
              <a:rPr lang="en-US" dirty="0"/>
              <a:t>. </a:t>
            </a:r>
            <a:r>
              <a:rPr lang="en-US" dirty="0" err="1"/>
              <a:t>Shaders</a:t>
            </a:r>
            <a:r>
              <a:rPr lang="en-US" dirty="0"/>
              <a:t> are basically nothing more than little programs that run directly on the GPU, thus leveraging even more of the GPU's power and moving more functionality away from the CPU. A vertex </a:t>
            </a:r>
            <a:r>
              <a:rPr lang="en-US" dirty="0" err="1"/>
              <a:t>shader</a:t>
            </a:r>
            <a:r>
              <a:rPr lang="en-US" dirty="0"/>
              <a:t> is a GPU program that is executed once per vertex that is assigned to, and a pixel </a:t>
            </a:r>
            <a:r>
              <a:rPr lang="en-US" dirty="0" err="1"/>
              <a:t>shader</a:t>
            </a:r>
            <a:r>
              <a:rPr lang="en-US" dirty="0"/>
              <a:t> is a GPU program that is executed once per pixel. </a:t>
            </a:r>
            <a:r>
              <a:rPr lang="en-US" dirty="0" smtClean="0"/>
              <a:t>In 2003 Microsoft released </a:t>
            </a:r>
            <a:r>
              <a:rPr lang="it-IT" dirty="0"/>
              <a:t> Direct3D </a:t>
            </a:r>
            <a:r>
              <a:rPr lang="it-IT" dirty="0" smtClean="0"/>
              <a:t>9.0,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en-US" dirty="0"/>
              <a:t>allowed the manipulation of </a:t>
            </a:r>
            <a:r>
              <a:rPr lang="en-US" dirty="0" err="1"/>
              <a:t>shaders</a:t>
            </a:r>
            <a:r>
              <a:rPr lang="en-US" dirty="0"/>
              <a:t> in a high-level language whose syntax was based on C</a:t>
            </a:r>
            <a:r>
              <a:rPr lang="en-US" dirty="0"/>
              <a:t>. Shading languages are used to program the GPU's rendering pipeline, which has mostly superseded the fixed-function pipeline of the past that only allowed for common geometry transforming and pixel-shading functions; with </a:t>
            </a:r>
            <a:r>
              <a:rPr lang="en-US" dirty="0" err="1"/>
              <a:t>shaders</a:t>
            </a:r>
            <a:r>
              <a:rPr lang="en-US" dirty="0"/>
              <a:t>, customized effects can be used.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84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sHADERs</a:t>
            </a:r>
            <a:r>
              <a:rPr lang="it-IT" dirty="0" smtClean="0"/>
              <a:t>’ </a:t>
            </a:r>
            <a:r>
              <a:rPr lang="it-IT" dirty="0" err="1" smtClean="0"/>
              <a:t>type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182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OpenGl</a:t>
            </a:r>
            <a:r>
              <a:rPr lang="it-IT" dirty="0" err="1"/>
              <a:t>:</a:t>
            </a:r>
            <a:r>
              <a:rPr lang="it-IT" dirty="0" err="1" smtClean="0"/>
              <a:t>uses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4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202</TotalTime>
  <Words>704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Circuito</vt:lpstr>
      <vt:lpstr>OpenGl:</vt:lpstr>
      <vt:lpstr>What is opengl?</vt:lpstr>
      <vt:lpstr>Opengl implementations </vt:lpstr>
      <vt:lpstr> how does opengl work?</vt:lpstr>
      <vt:lpstr>REndering</vt:lpstr>
      <vt:lpstr>OpenGl rendering pipeline</vt:lpstr>
      <vt:lpstr>Shader(innovano il pipeline) dopo!</vt:lpstr>
      <vt:lpstr>sHADERs’ type</vt:lpstr>
      <vt:lpstr>OpenGl:uses</vt:lpstr>
      <vt:lpstr>Opengl: history and versions</vt:lpstr>
      <vt:lpstr>Opengl: libraries</vt:lpstr>
      <vt:lpstr>Opengl:mathematical basis</vt:lpstr>
      <vt:lpstr>Opengl for andoird: opengl 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OpenGl:</dc:title>
  <dc:creator>utente1</dc:creator>
  <cp:lastModifiedBy>utente1</cp:lastModifiedBy>
  <cp:revision>19</cp:revision>
  <dcterms:created xsi:type="dcterms:W3CDTF">2020-04-15T13:18:40Z</dcterms:created>
  <dcterms:modified xsi:type="dcterms:W3CDTF">2020-04-15T16:41:19Z</dcterms:modified>
</cp:coreProperties>
</file>