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09" r:id="rId3"/>
    <p:sldId id="289" r:id="rId4"/>
    <p:sldId id="269" r:id="rId5"/>
    <p:sldId id="271" r:id="rId6"/>
    <p:sldId id="272" r:id="rId7"/>
    <p:sldId id="273" r:id="rId8"/>
    <p:sldId id="274" r:id="rId9"/>
    <p:sldId id="291" r:id="rId10"/>
    <p:sldId id="293" r:id="rId11"/>
    <p:sldId id="299" r:id="rId12"/>
    <p:sldId id="277" r:id="rId13"/>
    <p:sldId id="292" r:id="rId14"/>
    <p:sldId id="279" r:id="rId15"/>
    <p:sldId id="281" r:id="rId16"/>
    <p:sldId id="280" r:id="rId17"/>
    <p:sldId id="282" r:id="rId18"/>
    <p:sldId id="308" r:id="rId19"/>
    <p:sldId id="300" r:id="rId20"/>
    <p:sldId id="285" r:id="rId21"/>
    <p:sldId id="294" r:id="rId22"/>
    <p:sldId id="301" r:id="rId23"/>
    <p:sldId id="303" r:id="rId24"/>
    <p:sldId id="304" r:id="rId25"/>
    <p:sldId id="306" r:id="rId26"/>
    <p:sldId id="284" r:id="rId27"/>
    <p:sldId id="287" r:id="rId28"/>
    <p:sldId id="307" r:id="rId29"/>
    <p:sldId id="288" r:id="rId30"/>
    <p:sldId id="295" r:id="rId31"/>
    <p:sldId id="29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0C60A-DA51-4D19-97AD-A5437D157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392C27-7F89-481D-937C-B5CF17611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0689F7-DB72-473B-B8FD-944C927E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B62A0F-5C14-4C47-8195-C815E220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FBF6D-9001-41D6-BA06-AAB10681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1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E1DE0-3399-47AF-AC21-41D11450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7822EE-E64E-468E-ADC9-10664294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BD836-B6C2-4F75-BB93-611E6AD5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797DA4-BF04-4D35-93BA-EE6BB397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856E98-375B-4832-B180-2179F6F7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5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DAAA81-BC0C-46FD-95D1-22D88323D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633EB0-81D3-4FB6-BB85-324CF609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05782-8C42-4252-99FE-89A90E1B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FD079E-4E71-4E10-8B81-5492B40B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C62AF-9461-4788-A935-F008228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0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FE66A-7F56-42F9-8DB3-D996954E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91DD66-566E-4EAA-B418-EBD17ADA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EA0A6-CAB0-42A9-8653-25C811B2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D10A39-282E-4DEA-84F0-30142EB5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92C03-1FFD-4471-88F8-CB3C278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0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4AD1F-A682-4996-872D-69C3C80B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226D8-ABBA-4FFE-9C4A-EE73E08A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BA99E-BE2C-4009-8356-E92897E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A2E950-829B-4D2A-BA4F-BE44C23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2F98F-F948-4119-9102-41850AB5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3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58CF1-A566-42B6-BE74-6247574E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73DD6-D743-46B0-A708-2BAAFD8AB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01CDFC-6D51-4EDE-B9DB-C4384B2E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42AF4F-27AE-45B6-8920-D2E7BAA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A8B9F0-DDD7-431C-B015-2EE25CC9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268D9-0532-4914-B134-CA05C8D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2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4FD41-1E31-4E68-9C07-F8CA0699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520202-2599-4365-B14B-B725C29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BC11DF-4EFE-4596-A596-194BDCF7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FB2C52-B1E0-473E-8B30-A54CA962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D534B1-3E9B-45F4-B020-758AD50D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28738E-3396-46C8-9D20-84B631F1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F086AD-970B-4D46-B828-EEADA8E6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0CD890-D033-4F05-92C4-4677F46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5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AFB7A-B75B-43E1-B7B3-EE48FC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6D3BA3-15E3-4CDF-A0D8-F7F61D55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662798-EECB-4628-BEC4-3B506CB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37B83C-87FF-42E5-95A3-72EFA093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0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7CC46A-41E7-4B3A-BF58-ED09408B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409802-B36A-4D3C-B192-AF44E975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B2A738-2794-4A5A-BD2C-8B19F61C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5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2295D-5B38-4AF4-9F27-E5E1380A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4EF64-AE5C-4991-BB32-5FB6DEFA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154D96-8246-4B63-A4AE-B57F0629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646394-7920-4F1E-8D66-DBD37069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40703D-9B25-41D1-B647-9E85B0C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27D3F1-C3B3-449A-BADA-18D8B76D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8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E4424-7700-4B89-ABF8-F10C7CB6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26CF8F-C494-468E-8FEF-0617BDFB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84D87B-1B17-4CBB-9EC3-40671E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C45713-7C5A-4CCE-ADE4-B8CCAE61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0D477F-9F04-4984-9F9B-F4FA2C78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82BDC-934F-4CCE-B7C8-E0891923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77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BF5B62-528F-425A-977B-1DD633F6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632C9-C559-4780-A089-B4B71CEE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93A199-55C8-4F80-A4D0-1A7F52C9C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9F15-8D0D-4014-92CA-274062797CFB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2D8AD-31A5-4FB6-BE4C-8D5F05FED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72131-339A-4184-B82A-FC18751A8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3E99-BD35-416E-92FB-286EA8FB2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3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5" r="10704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1A1B1A66-E776-4B99-886A-6655736F76B4}"/>
              </a:ext>
            </a:extLst>
          </p:cNvPr>
          <p:cNvSpPr txBox="1">
            <a:spLocks/>
          </p:cNvSpPr>
          <p:nvPr/>
        </p:nvSpPr>
        <p:spPr>
          <a:xfrm>
            <a:off x="603705" y="606285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Big Data Computing 20-21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806F7EE7-1A1C-4AD7-97F6-225B8AE3E5B7}"/>
              </a:ext>
            </a:extLst>
          </p:cNvPr>
          <p:cNvSpPr txBox="1">
            <a:spLocks/>
          </p:cNvSpPr>
          <p:nvPr/>
        </p:nvSpPr>
        <p:spPr>
          <a:xfrm>
            <a:off x="603705" y="226376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Musical Genres Recognition with Spotify Audio Features</a:t>
            </a:r>
          </a:p>
          <a:p>
            <a:r>
              <a:rPr lang="en-US" sz="2000" dirty="0"/>
              <a:t>Antonio D’Orazio – Id. 1967788</a:t>
            </a:r>
          </a:p>
        </p:txBody>
      </p:sp>
    </p:spTree>
    <p:extLst>
      <p:ext uri="{BB962C8B-B14F-4D97-AF65-F5344CB8AC3E}">
        <p14:creationId xmlns:p14="http://schemas.microsoft.com/office/powerpoint/2010/main" val="265872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Poor performance!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Long training time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Need</a:t>
            </a:r>
            <a:r>
              <a:rPr lang="it-IT" sz="2200" dirty="0">
                <a:solidFill>
                  <a:srgbClr val="FFFFFF"/>
                </a:solidFill>
              </a:rPr>
              <a:t> to </a:t>
            </a:r>
            <a:r>
              <a:rPr lang="it-IT" sz="2200" dirty="0" err="1">
                <a:solidFill>
                  <a:srgbClr val="FFFFFF"/>
                </a:solidFill>
              </a:rPr>
              <a:t>select</a:t>
            </a:r>
            <a:r>
              <a:rPr lang="it-IT" sz="2200" dirty="0">
                <a:solidFill>
                  <a:srgbClr val="FFFFFF"/>
                </a:solidFill>
              </a:rPr>
              <a:t> a subset of the </a:t>
            </a:r>
            <a:r>
              <a:rPr lang="it-IT" sz="2200" dirty="0" err="1">
                <a:solidFill>
                  <a:srgbClr val="FFFFFF"/>
                </a:solidFill>
              </a:rPr>
              <a:t>whole</a:t>
            </a:r>
            <a:r>
              <a:rPr lang="it-IT" sz="2200" dirty="0">
                <a:solidFill>
                  <a:srgbClr val="FFFFFF"/>
                </a:solidFill>
              </a:rPr>
              <a:t> dataset</a:t>
            </a:r>
          </a:p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Very</a:t>
            </a:r>
            <a:r>
              <a:rPr lang="it-IT" sz="2600" dirty="0">
                <a:solidFill>
                  <a:srgbClr val="FFFFFF"/>
                </a:solidFill>
              </a:rPr>
              <a:t> low score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The </a:t>
            </a:r>
            <a:r>
              <a:rPr lang="it-IT" sz="2600" dirty="0" err="1">
                <a:solidFill>
                  <a:srgbClr val="FFFFFF"/>
                </a:solidFill>
              </a:rPr>
              <a:t>logistic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regression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fails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at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handling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all</a:t>
            </a:r>
            <a:r>
              <a:rPr lang="it-IT" sz="2600" dirty="0">
                <a:solidFill>
                  <a:srgbClr val="FFFFFF"/>
                </a:solidFill>
              </a:rPr>
              <a:t> the labels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The random </a:t>
            </a:r>
            <a:r>
              <a:rPr lang="it-IT" sz="2600" dirty="0" err="1">
                <a:solidFill>
                  <a:srgbClr val="FFFFFF"/>
                </a:solidFill>
              </a:rPr>
              <a:t>forest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performs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better</a:t>
            </a:r>
            <a:r>
              <a:rPr lang="it-IT" sz="2600" dirty="0">
                <a:solidFill>
                  <a:srgbClr val="FFFFFF"/>
                </a:solidFill>
              </a:rPr>
              <a:t>, </a:t>
            </a:r>
            <a:r>
              <a:rPr lang="it-IT" sz="2600" dirty="0" err="1">
                <a:solidFill>
                  <a:srgbClr val="FFFFFF"/>
                </a:solidFill>
              </a:rPr>
              <a:t>but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overfits</a:t>
            </a:r>
            <a:endParaRPr lang="it-IT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0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Summary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Logistic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Regression</a:t>
            </a:r>
            <a:endParaRPr lang="it-IT" sz="26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Training set</a:t>
            </a:r>
          </a:p>
          <a:p>
            <a:pPr lvl="2">
              <a:buFontTx/>
              <a:buChar char="-"/>
            </a:pPr>
            <a:r>
              <a:rPr lang="en-US" sz="14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0.144 </a:t>
            </a:r>
          </a:p>
          <a:p>
            <a:pPr lvl="2">
              <a:buFontTx/>
              <a:buChar char="-"/>
            </a:pPr>
            <a:r>
              <a:rPr lang="en-US" sz="14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0.108 </a:t>
            </a:r>
          </a:p>
          <a:p>
            <a:pPr lvl="2">
              <a:buFontTx/>
              <a:buChar char="-"/>
            </a:pPr>
            <a:r>
              <a:rPr lang="it-IT" sz="1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Weighted</a:t>
            </a:r>
            <a:r>
              <a:rPr lang="it-IT" sz="1400" dirty="0">
                <a:solidFill>
                  <a:srgbClr val="D5D5D5"/>
                </a:solidFill>
                <a:latin typeface="Courier New" panose="02070309020205020404" pitchFamily="49" charset="0"/>
              </a:rPr>
              <a:t> Recall: 0.144 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Test set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Precision: 0.018 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Recall: 0.109 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Accuracy: 0.109</a:t>
            </a:r>
            <a:endParaRPr lang="en-US" sz="16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Random </a:t>
            </a:r>
            <a:r>
              <a:rPr lang="it-IT" sz="2600" dirty="0" err="1">
                <a:solidFill>
                  <a:srgbClr val="FFFFFF"/>
                </a:solidFill>
              </a:rPr>
              <a:t>Forest</a:t>
            </a:r>
            <a:endParaRPr lang="it-IT" sz="26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Training set</a:t>
            </a:r>
          </a:p>
          <a:p>
            <a:pPr lvl="2">
              <a:buFontTx/>
              <a:buChar char="-"/>
            </a:pPr>
            <a:r>
              <a:rPr lang="en-US" sz="14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1.0 </a:t>
            </a:r>
          </a:p>
          <a:p>
            <a:pPr lvl="2">
              <a:buFontTx/>
              <a:buChar char="-"/>
            </a:pPr>
            <a:r>
              <a:rPr lang="en-US" sz="14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1.0</a:t>
            </a:r>
          </a:p>
          <a:p>
            <a:pPr lvl="2">
              <a:buFontTx/>
              <a:buChar char="-"/>
            </a:pPr>
            <a:r>
              <a:rPr lang="it-IT" sz="1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Weighted</a:t>
            </a:r>
            <a:r>
              <a:rPr lang="it-IT" sz="1400" dirty="0">
                <a:solidFill>
                  <a:srgbClr val="D5D5D5"/>
                </a:solidFill>
                <a:latin typeface="Courier New" panose="02070309020205020404" pitchFamily="49" charset="0"/>
              </a:rPr>
              <a:t> Recall: 1.0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Test set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Accuracy: 0.118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Precision: 0.050 </a:t>
            </a:r>
          </a:p>
          <a:p>
            <a:pPr lvl="2">
              <a:buFontTx/>
              <a:buChar char="-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Recall: 0.118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E22EE9-C770-4163-B866-8B5807CDA24B}"/>
              </a:ext>
            </a:extLst>
          </p:cNvPr>
          <p:cNvSpPr txBox="1"/>
          <p:nvPr/>
        </p:nvSpPr>
        <p:spPr>
          <a:xfrm>
            <a:off x="5269689" y="5541431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Overfitting</a:t>
            </a:r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9FCB8217-0BCD-46D8-8F2F-0B7C0B452B8B}"/>
              </a:ext>
            </a:extLst>
          </p:cNvPr>
          <p:cNvCxnSpPr>
            <a:cxnSpLocks/>
          </p:cNvCxnSpPr>
          <p:nvPr/>
        </p:nvCxnSpPr>
        <p:spPr>
          <a:xfrm rot="10800000">
            <a:off x="4764950" y="5125628"/>
            <a:ext cx="1110149" cy="417905"/>
          </a:xfrm>
          <a:prstGeom prst="bent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5D9E7511-8F32-412A-ACAC-2238FCCE2B88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5317076" y="5337365"/>
            <a:ext cx="21271" cy="1125526"/>
          </a:xfrm>
          <a:prstGeom prst="bentConnector4">
            <a:avLst>
              <a:gd name="adj1" fmla="val -1074703"/>
              <a:gd name="adj2" fmla="val 753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9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Approach 2: </a:t>
            </a:r>
            <a:r>
              <a:rPr lang="it-IT" sz="6000" dirty="0"/>
              <a:t>with clustering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9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464B7A9-84A6-4CE0-8476-E8C4AD7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66" y="4003914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it-IT" sz="4800" dirty="0" err="1"/>
              <a:t>Before</a:t>
            </a:r>
            <a:r>
              <a:rPr lang="it-IT" sz="4800" dirty="0"/>
              <a:t> clustering: PCA Analysis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AAF535B-9840-4436-B481-2CAB29CF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68" y="4003914"/>
            <a:ext cx="5994666" cy="2129599"/>
          </a:xfrm>
          <a:noFill/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it-IT" sz="1800" dirty="0"/>
              <a:t>How </a:t>
            </a:r>
            <a:r>
              <a:rPr lang="it-IT" sz="1800" dirty="0" err="1"/>
              <a:t>many</a:t>
            </a:r>
            <a:r>
              <a:rPr lang="it-IT" sz="1800" dirty="0"/>
              <a:t> features </a:t>
            </a:r>
            <a:r>
              <a:rPr lang="it-IT" sz="1800" dirty="0" err="1"/>
              <a:t>should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use for the clustering </a:t>
            </a:r>
            <a:r>
              <a:rPr lang="it-IT" sz="1800" dirty="0" err="1"/>
              <a:t>phase</a:t>
            </a:r>
            <a:r>
              <a:rPr lang="it-IT" sz="1800" dirty="0"/>
              <a:t>?</a:t>
            </a:r>
          </a:p>
          <a:p>
            <a:pPr>
              <a:buFontTx/>
              <a:buChar char="-"/>
            </a:pPr>
            <a:r>
              <a:rPr lang="it-IT" sz="1800" dirty="0"/>
              <a:t>PCA </a:t>
            </a:r>
            <a:r>
              <a:rPr lang="it-IT" sz="1800" dirty="0" err="1"/>
              <a:t>results</a:t>
            </a:r>
            <a:r>
              <a:rPr lang="it-IT" sz="1800" dirty="0"/>
              <a:t> (with </a:t>
            </a:r>
            <a:r>
              <a:rPr lang="it-IT" sz="1800" dirty="0" err="1"/>
              <a:t>std</a:t>
            </a:r>
            <a:r>
              <a:rPr lang="it-IT" sz="1800" dirty="0"/>
              <a:t> dataset). </a:t>
            </a:r>
            <a:r>
              <a:rPr lang="it-IT" sz="1800" dirty="0" err="1"/>
              <a:t>Choose</a:t>
            </a:r>
            <a:r>
              <a:rPr lang="it-IT" sz="1800" dirty="0"/>
              <a:t> </a:t>
            </a:r>
            <a:r>
              <a:rPr lang="it-IT" sz="1800" dirty="0" err="1"/>
              <a:t>pca_k</a:t>
            </a:r>
            <a:r>
              <a:rPr lang="it-IT" sz="1800" dirty="0"/>
              <a:t> </a:t>
            </a:r>
            <a:r>
              <a:rPr lang="it-IT" sz="1800" dirty="0" err="1"/>
              <a:t>such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there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least</a:t>
            </a:r>
            <a:r>
              <a:rPr lang="it-IT" sz="1800" dirty="0"/>
              <a:t> 40% to 60% of the </a:t>
            </a:r>
            <a:r>
              <a:rPr lang="it-IT" sz="1800" dirty="0" err="1"/>
              <a:t>variance</a:t>
            </a:r>
            <a:endParaRPr lang="it-IT" sz="1800" dirty="0"/>
          </a:p>
          <a:p>
            <a:pPr>
              <a:buFontTx/>
              <a:buChar char="-"/>
            </a:pPr>
            <a:r>
              <a:rPr lang="it-IT" sz="1800" dirty="0"/>
              <a:t>Lamba_0 </a:t>
            </a:r>
            <a:r>
              <a:rPr lang="it-IT" sz="1800" dirty="0" err="1"/>
              <a:t>explains</a:t>
            </a:r>
            <a:r>
              <a:rPr lang="it-IT" sz="1800" dirty="0"/>
              <a:t> a </a:t>
            </a:r>
            <a:r>
              <a:rPr lang="it-IT" sz="1800" dirty="0" err="1"/>
              <a:t>lot</a:t>
            </a:r>
            <a:r>
              <a:rPr lang="it-IT" sz="1800" dirty="0"/>
              <a:t> of </a:t>
            </a:r>
            <a:r>
              <a:rPr lang="it-IT" sz="1800" dirty="0" err="1"/>
              <a:t>variance</a:t>
            </a:r>
            <a:r>
              <a:rPr lang="it-IT" sz="1800" dirty="0"/>
              <a:t> </a:t>
            </a:r>
            <a:r>
              <a:rPr lang="it-IT" sz="1800" dirty="0" err="1"/>
              <a:t>already</a:t>
            </a:r>
            <a:endParaRPr lang="it-IT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7A0FBA-8C22-4651-B9C3-4B4FEF47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87" y="366137"/>
            <a:ext cx="4021568" cy="32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09AF09-35E4-4CD4-9DD0-15E672F1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6" y="366136"/>
            <a:ext cx="3949322" cy="32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0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Clustering: K-Means algorithm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Hyperparameters</a:t>
            </a:r>
            <a:r>
              <a:rPr lang="it-IT" sz="2600" dirty="0">
                <a:solidFill>
                  <a:srgbClr val="FFFFFF"/>
                </a:solidFill>
              </a:rPr>
              <a:t>: </a:t>
            </a:r>
            <a:r>
              <a:rPr lang="it-IT" sz="2600" dirty="0" err="1">
                <a:solidFill>
                  <a:srgbClr val="FFFFFF"/>
                </a:solidFill>
              </a:rPr>
              <a:t>find</a:t>
            </a:r>
            <a:r>
              <a:rPr lang="it-IT" sz="2600" dirty="0">
                <a:solidFill>
                  <a:srgbClr val="FFFFFF"/>
                </a:solidFill>
              </a:rPr>
              <a:t> the best </a:t>
            </a:r>
            <a:r>
              <a:rPr lang="it-IT" sz="2600" dirty="0" err="1">
                <a:solidFill>
                  <a:srgbClr val="FFFFFF"/>
                </a:solidFill>
              </a:rPr>
              <a:t>pca_k</a:t>
            </a:r>
            <a:r>
              <a:rPr lang="it-IT" sz="2600" dirty="0">
                <a:solidFill>
                  <a:srgbClr val="FFFFFF"/>
                </a:solidFill>
              </a:rPr>
              <a:t> for the PCA </a:t>
            </a:r>
            <a:r>
              <a:rPr lang="it-IT" sz="2600" dirty="0" err="1">
                <a:solidFill>
                  <a:srgbClr val="FFFFFF"/>
                </a:solidFill>
              </a:rPr>
              <a:t>analysis</a:t>
            </a:r>
            <a:r>
              <a:rPr lang="it-IT" sz="2600" dirty="0">
                <a:solidFill>
                  <a:srgbClr val="FFFFFF"/>
                </a:solidFill>
              </a:rPr>
              <a:t>, </a:t>
            </a:r>
            <a:r>
              <a:rPr lang="it-IT" sz="2600" dirty="0" err="1">
                <a:solidFill>
                  <a:srgbClr val="FFFFFF"/>
                </a:solidFill>
              </a:rPr>
              <a:t>find</a:t>
            </a:r>
            <a:r>
              <a:rPr lang="it-IT" sz="2600" dirty="0">
                <a:solidFill>
                  <a:srgbClr val="FFFFFF"/>
                </a:solidFill>
              </a:rPr>
              <a:t> the best k for clusters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Pipeline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Assemble</a:t>
            </a:r>
            <a:r>
              <a:rPr lang="it-IT" sz="2200" dirty="0">
                <a:solidFill>
                  <a:srgbClr val="FFFFFF"/>
                </a:solidFill>
              </a:rPr>
              <a:t> the features with a </a:t>
            </a:r>
            <a:r>
              <a:rPr lang="it-IT" sz="2200" dirty="0" err="1">
                <a:solidFill>
                  <a:srgbClr val="FFFFFF"/>
                </a:solidFill>
              </a:rPr>
              <a:t>VectorAssembler</a:t>
            </a:r>
            <a:endParaRPr lang="it-IT" sz="22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Scale the dataset with </a:t>
            </a:r>
            <a:r>
              <a:rPr lang="it-IT" sz="2200" dirty="0" err="1">
                <a:solidFill>
                  <a:srgbClr val="FFFFFF"/>
                </a:solidFill>
              </a:rPr>
              <a:t>mean</a:t>
            </a:r>
            <a:r>
              <a:rPr lang="it-IT" sz="2200" dirty="0">
                <a:solidFill>
                  <a:srgbClr val="FFFFFF"/>
                </a:solidFill>
              </a:rPr>
              <a:t> and </a:t>
            </a:r>
            <a:r>
              <a:rPr lang="it-IT" sz="2200" dirty="0" err="1">
                <a:solidFill>
                  <a:srgbClr val="FFFFFF"/>
                </a:solidFill>
              </a:rPr>
              <a:t>std</a:t>
            </a:r>
            <a:endParaRPr lang="it-IT" sz="22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Perform</a:t>
            </a:r>
            <a:r>
              <a:rPr lang="it-IT" sz="2200" dirty="0">
                <a:solidFill>
                  <a:srgbClr val="FFFFFF"/>
                </a:solidFill>
              </a:rPr>
              <a:t> a PCA Analysis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Perform</a:t>
            </a:r>
            <a:r>
              <a:rPr lang="it-IT" sz="2200" dirty="0">
                <a:solidFill>
                  <a:srgbClr val="FFFFFF"/>
                </a:solidFill>
              </a:rPr>
              <a:t> the K-</a:t>
            </a:r>
            <a:r>
              <a:rPr lang="it-IT" sz="2200" dirty="0" err="1">
                <a:solidFill>
                  <a:srgbClr val="FFFFFF"/>
                </a:solidFill>
              </a:rPr>
              <a:t>Means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algorithm</a:t>
            </a:r>
            <a:endParaRPr lang="it-IT" sz="22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0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K-Means: evaluation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Elbow </a:t>
            </a:r>
            <a:r>
              <a:rPr lang="it-IT" sz="2600" dirty="0" err="1">
                <a:solidFill>
                  <a:srgbClr val="FFFFFF"/>
                </a:solidFill>
              </a:rPr>
              <a:t>curves</a:t>
            </a:r>
            <a:r>
              <a:rPr lang="it-IT" sz="2600" dirty="0">
                <a:solidFill>
                  <a:srgbClr val="FFFFFF"/>
                </a:solidFill>
              </a:rPr>
              <a:t> for </a:t>
            </a:r>
            <a:r>
              <a:rPr lang="it-IT" sz="2600" dirty="0" err="1">
                <a:solidFill>
                  <a:srgbClr val="FFFFFF"/>
                </a:solidFill>
              </a:rPr>
              <a:t>pca_k</a:t>
            </a:r>
            <a:r>
              <a:rPr lang="it-IT" sz="2600" dirty="0">
                <a:solidFill>
                  <a:srgbClr val="FFFFFF"/>
                </a:solidFill>
              </a:rPr>
              <a:t> = 2, 3, 4</a:t>
            </a:r>
          </a:p>
          <a:p>
            <a:pPr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98C9D-60D8-44F3-9036-66368413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3812"/>
            <a:ext cx="3942742" cy="330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0266A5-C364-4493-88B9-1AF09367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2" y="2423812"/>
            <a:ext cx="4007953" cy="330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9EB40ED-8B54-4DBE-8682-DA0E460E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75" y="2423812"/>
            <a:ext cx="4007953" cy="330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8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K-Means: silhouette score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12" name="Immagine 11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C6540697-38E7-488D-A634-E7A66D4D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29" y="1708967"/>
            <a:ext cx="3911647" cy="4067017"/>
          </a:xfrm>
          <a:prstGeom prst="rect">
            <a:avLst/>
          </a:prstGeom>
        </p:spPr>
      </p:pic>
      <p:pic>
        <p:nvPicPr>
          <p:cNvPr id="14" name="Immagine 13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CC9C77DB-4A1B-4758-8761-D7458C4BF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6" y="1708967"/>
            <a:ext cx="3710582" cy="4048738"/>
          </a:xfrm>
          <a:prstGeom prst="rect">
            <a:avLst/>
          </a:prstGeom>
        </p:spPr>
      </p:pic>
      <p:pic>
        <p:nvPicPr>
          <p:cNvPr id="16" name="Immagine 15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17B53D41-1D5B-481D-90E8-4703B5417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108" y="1690688"/>
            <a:ext cx="3929927" cy="40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K-Means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evaluation: summary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66725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The best scores are with </a:t>
            </a:r>
            <a:r>
              <a:rPr lang="it-IT" sz="2600" dirty="0" err="1">
                <a:solidFill>
                  <a:srgbClr val="FFFFFF"/>
                </a:solidFill>
              </a:rPr>
              <a:t>PCA_k</a:t>
            </a:r>
            <a:r>
              <a:rPr lang="it-IT" sz="2600" dirty="0">
                <a:solidFill>
                  <a:srgbClr val="FFFFFF"/>
                </a:solidFill>
              </a:rPr>
              <a:t> = 2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The </a:t>
            </a:r>
            <a:r>
              <a:rPr lang="it-IT" sz="2600" dirty="0" err="1">
                <a:solidFill>
                  <a:srgbClr val="FFFFFF"/>
                </a:solidFill>
              </a:rPr>
              <a:t>elbow</a:t>
            </a:r>
            <a:r>
              <a:rPr lang="it-IT" sz="2600" dirty="0">
                <a:solidFill>
                  <a:srgbClr val="FFFFFF"/>
                </a:solidFill>
              </a:rPr>
              <a:t> curve </a:t>
            </a:r>
            <a:r>
              <a:rPr lang="it-IT" sz="2600" dirty="0" err="1">
                <a:solidFill>
                  <a:srgbClr val="FFFFFF"/>
                </a:solidFill>
              </a:rPr>
              <a:t>suggests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that</a:t>
            </a:r>
            <a:r>
              <a:rPr lang="it-IT" sz="2600" dirty="0">
                <a:solidFill>
                  <a:srgbClr val="FFFFFF"/>
                </a:solidFill>
              </a:rPr>
              <a:t> the </a:t>
            </a:r>
            <a:r>
              <a:rPr lang="it-IT" sz="2600" dirty="0" err="1">
                <a:solidFill>
                  <a:srgbClr val="FFFFFF"/>
                </a:solidFill>
              </a:rPr>
              <a:t>number</a:t>
            </a:r>
            <a:r>
              <a:rPr lang="it-IT" sz="2600" dirty="0">
                <a:solidFill>
                  <a:srgbClr val="FFFFFF"/>
                </a:solidFill>
              </a:rPr>
              <a:t> k of clusters </a:t>
            </a:r>
            <a:r>
              <a:rPr lang="it-IT" sz="2600" dirty="0" err="1">
                <a:solidFill>
                  <a:srgbClr val="FFFFFF"/>
                </a:solidFill>
              </a:rPr>
              <a:t>should</a:t>
            </a:r>
            <a:r>
              <a:rPr lang="it-IT" sz="2600" dirty="0">
                <a:solidFill>
                  <a:srgbClr val="FFFFFF"/>
                </a:solidFill>
              </a:rPr>
              <a:t> be in [5, 6, 7]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With </a:t>
            </a:r>
            <a:r>
              <a:rPr lang="it-IT" sz="2200" dirty="0" err="1">
                <a:solidFill>
                  <a:srgbClr val="FFFFFF"/>
                </a:solidFill>
              </a:rPr>
              <a:t>PCA_k</a:t>
            </a:r>
            <a:r>
              <a:rPr lang="it-IT" sz="2200" dirty="0">
                <a:solidFill>
                  <a:srgbClr val="FFFFFF"/>
                </a:solidFill>
              </a:rPr>
              <a:t> = 2 and K = 7, the Silhouette </a:t>
            </a:r>
            <a:r>
              <a:rPr lang="it-IT" sz="2200" dirty="0" err="1">
                <a:solidFill>
                  <a:srgbClr val="FFFFFF"/>
                </a:solidFill>
              </a:rPr>
              <a:t>coefficient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is</a:t>
            </a:r>
            <a:r>
              <a:rPr lang="it-IT" sz="2200" dirty="0">
                <a:solidFill>
                  <a:srgbClr val="FFFFFF"/>
                </a:solidFill>
              </a:rPr>
              <a:t> high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By </a:t>
            </a:r>
            <a:r>
              <a:rPr lang="it-IT" sz="2600" dirty="0" err="1">
                <a:solidFill>
                  <a:srgbClr val="FFFFFF"/>
                </a:solidFill>
              </a:rPr>
              <a:t>exploring</a:t>
            </a:r>
            <a:r>
              <a:rPr lang="it-IT" sz="2600" dirty="0">
                <a:solidFill>
                  <a:srgbClr val="FFFFFF"/>
                </a:solidFill>
              </a:rPr>
              <a:t> the clusters I </a:t>
            </a:r>
            <a:r>
              <a:rPr lang="it-IT" sz="2600" dirty="0" err="1">
                <a:solidFill>
                  <a:srgbClr val="FFFFFF"/>
                </a:solidFill>
              </a:rPr>
              <a:t>found</a:t>
            </a:r>
            <a:r>
              <a:rPr lang="it-IT" sz="2600" dirty="0">
                <a:solidFill>
                  <a:srgbClr val="FFFFFF"/>
                </a:solidFill>
              </a:rPr>
              <a:t> k = 7 to be a good compromise:</a:t>
            </a:r>
          </a:p>
          <a:p>
            <a:pPr>
              <a:buFontTx/>
              <a:buChar char="-"/>
            </a:pPr>
            <a:endParaRPr lang="it-IT" sz="2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0: Metal/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Hardstyle</a:t>
            </a:r>
            <a:endParaRPr lang="it-IT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1: 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Experimental</a:t>
            </a: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/Progressive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2: Classic/Piano/Jazz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3: Rock/Punk/Indie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4: Blues/Soul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5: Hip hop/Rap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Cluster 6: Folk/Songwriting</a:t>
            </a:r>
          </a:p>
          <a:p>
            <a:pPr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2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K-Means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evaluation: summary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6672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Plotting</a:t>
            </a:r>
            <a:r>
              <a:rPr lang="it-IT" sz="2600" dirty="0">
                <a:solidFill>
                  <a:srgbClr val="FFFFFF"/>
                </a:solidFill>
              </a:rPr>
              <a:t> of the Silhouette score</a:t>
            </a:r>
          </a:p>
          <a:p>
            <a:pPr marL="0" indent="0">
              <a:buNone/>
            </a:pPr>
            <a:r>
              <a:rPr lang="it-IT" sz="2600" dirty="0">
                <a:solidFill>
                  <a:srgbClr val="FFFFFF"/>
                </a:solidFill>
              </a:rPr>
              <a:t>   for </a:t>
            </a:r>
            <a:r>
              <a:rPr lang="it-IT" sz="2600" dirty="0" err="1">
                <a:solidFill>
                  <a:srgbClr val="FFFFFF"/>
                </a:solidFill>
              </a:rPr>
              <a:t>PCA_k</a:t>
            </a:r>
            <a:r>
              <a:rPr lang="it-IT" sz="2600" dirty="0">
                <a:solidFill>
                  <a:srgbClr val="FFFFFF"/>
                </a:solidFill>
              </a:rPr>
              <a:t> = 2</a:t>
            </a:r>
            <a:endParaRPr lang="it-IT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C66E59-7ED3-40FD-BF42-4028612B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04" y="1558608"/>
            <a:ext cx="6125155" cy="5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K-Means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evaluation: summary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7426" cy="46672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Example</a:t>
            </a:r>
            <a:r>
              <a:rPr lang="it-IT" sz="2200" dirty="0">
                <a:solidFill>
                  <a:srgbClr val="FFFFFF"/>
                </a:solidFill>
              </a:rPr>
              <a:t> of a cluster</a:t>
            </a:r>
          </a:p>
          <a:p>
            <a:pPr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91EF233-F668-43CC-8CA2-F8C78C4944BC}"/>
              </a:ext>
            </a:extLst>
          </p:cNvPr>
          <p:cNvSpPr txBox="1">
            <a:spLocks/>
          </p:cNvSpPr>
          <p:nvPr/>
        </p:nvSpPr>
        <p:spPr>
          <a:xfrm>
            <a:off x="5775493" y="1825625"/>
            <a:ext cx="448742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Total </a:t>
            </a:r>
            <a:r>
              <a:rPr lang="it-IT" sz="2200" dirty="0" err="1">
                <a:solidFill>
                  <a:srgbClr val="FFFFFF"/>
                </a:solidFill>
              </a:rPr>
              <a:t>count</a:t>
            </a:r>
            <a:r>
              <a:rPr lang="it-IT" sz="2200" dirty="0">
                <a:solidFill>
                  <a:srgbClr val="FFFFFF"/>
                </a:solidFill>
              </a:rPr>
              <a:t> for </a:t>
            </a:r>
            <a:r>
              <a:rPr lang="it-IT" sz="2200" dirty="0" err="1">
                <a:solidFill>
                  <a:srgbClr val="FFFFFF"/>
                </a:solidFill>
              </a:rPr>
              <a:t>each</a:t>
            </a:r>
            <a:r>
              <a:rPr lang="it-IT" sz="2200" dirty="0">
                <a:solidFill>
                  <a:srgbClr val="FFFFFF"/>
                </a:solidFill>
              </a:rPr>
              <a:t> cluster</a:t>
            </a:r>
          </a:p>
          <a:p>
            <a:pPr>
              <a:buFontTx/>
              <a:buChar char="-"/>
            </a:pPr>
            <a:endParaRPr lang="it-IT" sz="22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1ACF22-11A9-4BDD-83D8-09376DCA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68" y="2217116"/>
            <a:ext cx="1638529" cy="2457793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06AE2C-5DDB-4B2A-AD74-C5A645C88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22" y="2255227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The goal of the project </a:t>
            </a:r>
            <a:r>
              <a:rPr lang="it-IT" sz="2600" dirty="0" err="1">
                <a:solidFill>
                  <a:srgbClr val="FFFFFF"/>
                </a:solidFill>
              </a:rPr>
              <a:t>is</a:t>
            </a:r>
            <a:r>
              <a:rPr lang="it-IT" sz="2600" dirty="0">
                <a:solidFill>
                  <a:srgbClr val="FFFFFF"/>
                </a:solidFill>
              </a:rPr>
              <a:t> to build a model to </a:t>
            </a:r>
            <a:r>
              <a:rPr lang="it-IT" sz="2600" dirty="0" err="1">
                <a:solidFill>
                  <a:srgbClr val="FFFFFF"/>
                </a:solidFill>
              </a:rPr>
              <a:t>classify</a:t>
            </a:r>
            <a:r>
              <a:rPr lang="it-IT" sz="2600" dirty="0">
                <a:solidFill>
                  <a:srgbClr val="FFFFFF"/>
                </a:solidFill>
              </a:rPr>
              <a:t> musical tracks </a:t>
            </a:r>
            <a:r>
              <a:rPr lang="it-IT" sz="2600" dirty="0" err="1">
                <a:solidFill>
                  <a:srgbClr val="FFFFFF"/>
                </a:solidFill>
              </a:rPr>
              <a:t>into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their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r>
              <a:rPr lang="it-IT" sz="2600" dirty="0">
                <a:solidFill>
                  <a:srgbClr val="FFFFFF"/>
                </a:solidFill>
              </a:rPr>
              <a:t>, </a:t>
            </a:r>
            <a:r>
              <a:rPr lang="it-IT" sz="2600" dirty="0" err="1">
                <a:solidFill>
                  <a:srgbClr val="FFFFFF"/>
                </a:solidFill>
              </a:rPr>
              <a:t>according</a:t>
            </a:r>
            <a:r>
              <a:rPr lang="it-IT" sz="2600" dirty="0">
                <a:solidFill>
                  <a:srgbClr val="FFFFFF"/>
                </a:solidFill>
              </a:rPr>
              <a:t> to </a:t>
            </a:r>
            <a:r>
              <a:rPr lang="it-IT" sz="2600" dirty="0" err="1">
                <a:solidFill>
                  <a:srgbClr val="FFFFFF"/>
                </a:solidFill>
              </a:rPr>
              <a:t>their</a:t>
            </a:r>
            <a:r>
              <a:rPr lang="it-IT" sz="2600" dirty="0">
                <a:solidFill>
                  <a:srgbClr val="FFFFFF"/>
                </a:solidFill>
              </a:rPr>
              <a:t> Spotify audio features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A clustering </a:t>
            </a:r>
            <a:r>
              <a:rPr lang="it-IT" sz="2600" dirty="0" err="1">
                <a:solidFill>
                  <a:srgbClr val="FFFFFF"/>
                </a:solidFill>
              </a:rPr>
              <a:t>phase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will</a:t>
            </a:r>
            <a:r>
              <a:rPr lang="it-IT" sz="2600" dirty="0">
                <a:solidFill>
                  <a:srgbClr val="FFFFFF"/>
                </a:solidFill>
              </a:rPr>
              <a:t> be </a:t>
            </a:r>
            <a:r>
              <a:rPr lang="it-IT" sz="2600" dirty="0" err="1">
                <a:solidFill>
                  <a:srgbClr val="FFFFFF"/>
                </a:solidFill>
              </a:rPr>
              <a:t>used</a:t>
            </a:r>
            <a:r>
              <a:rPr lang="it-IT" sz="2600" dirty="0">
                <a:solidFill>
                  <a:srgbClr val="FFFFFF"/>
                </a:solidFill>
              </a:rPr>
              <a:t> to «build» the labels </a:t>
            </a:r>
            <a:r>
              <a:rPr lang="it-IT" sz="2600" dirty="0" err="1">
                <a:solidFill>
                  <a:srgbClr val="FFFFFF"/>
                </a:solidFill>
              </a:rPr>
              <a:t>which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represent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different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A </a:t>
            </a:r>
            <a:r>
              <a:rPr lang="it-IT" sz="2600" dirty="0" err="1">
                <a:solidFill>
                  <a:srgbClr val="FFFFFF"/>
                </a:solidFill>
              </a:rPr>
              <a:t>little</a:t>
            </a:r>
            <a:r>
              <a:rPr lang="it-IT" sz="2600" dirty="0">
                <a:solidFill>
                  <a:srgbClr val="FFFFFF"/>
                </a:solidFill>
              </a:rPr>
              <a:t> demo </a:t>
            </a:r>
            <a:r>
              <a:rPr lang="it-IT" sz="2600" dirty="0" err="1">
                <a:solidFill>
                  <a:srgbClr val="FFFFFF"/>
                </a:solidFill>
              </a:rPr>
              <a:t>is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included</a:t>
            </a:r>
            <a:r>
              <a:rPr lang="it-IT" sz="2600" dirty="0">
                <a:solidFill>
                  <a:srgbClr val="FFFFFF"/>
                </a:solidFill>
              </a:rPr>
              <a:t> in the notebook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It</a:t>
            </a:r>
            <a:r>
              <a:rPr lang="it-IT" sz="2200" dirty="0">
                <a:solidFill>
                  <a:srgbClr val="FFFFFF"/>
                </a:solidFill>
              </a:rPr>
              <a:t> queries a </a:t>
            </a:r>
            <a:r>
              <a:rPr lang="it-IT" sz="2200" dirty="0" err="1">
                <a:solidFill>
                  <a:srgbClr val="FFFFFF"/>
                </a:solidFill>
              </a:rPr>
              <a:t>song</a:t>
            </a:r>
            <a:r>
              <a:rPr lang="it-IT" sz="2200" dirty="0">
                <a:solidFill>
                  <a:srgbClr val="FFFFFF"/>
                </a:solidFill>
              </a:rPr>
              <a:t> from Spotify, </a:t>
            </a:r>
            <a:r>
              <a:rPr lang="it-IT" sz="2200" dirty="0" err="1">
                <a:solidFill>
                  <a:srgbClr val="FFFFFF"/>
                </a:solidFill>
              </a:rPr>
              <a:t>it</a:t>
            </a:r>
            <a:r>
              <a:rPr lang="it-IT" sz="2200" dirty="0">
                <a:solidFill>
                  <a:srgbClr val="FFFFFF"/>
                </a:solidFill>
              </a:rPr>
              <a:t> builds a </a:t>
            </a:r>
            <a:r>
              <a:rPr lang="it-IT" sz="2200" dirty="0" err="1">
                <a:solidFill>
                  <a:srgbClr val="FFFFFF"/>
                </a:solidFill>
              </a:rPr>
              <a:t>dataframe</a:t>
            </a:r>
            <a:r>
              <a:rPr lang="it-IT" sz="2200" dirty="0">
                <a:solidFill>
                  <a:srgbClr val="FFFFFF"/>
                </a:solidFill>
              </a:rPr>
              <a:t> and </a:t>
            </a:r>
            <a:r>
              <a:rPr lang="it-IT" sz="2200" dirty="0" err="1">
                <a:solidFill>
                  <a:srgbClr val="FFFFFF"/>
                </a:solidFill>
              </a:rPr>
              <a:t>then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it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>
                <a:solidFill>
                  <a:srgbClr val="FFFFFF"/>
                </a:solidFill>
              </a:rPr>
              <a:t>passes </a:t>
            </a:r>
            <a:r>
              <a:rPr lang="it-IT" sz="2200" dirty="0" err="1">
                <a:solidFill>
                  <a:srgbClr val="FFFFFF"/>
                </a:solidFill>
              </a:rPr>
              <a:t>it</a:t>
            </a:r>
            <a:r>
              <a:rPr lang="it-IT" sz="2200" dirty="0">
                <a:solidFill>
                  <a:srgbClr val="FFFFFF"/>
                </a:solidFill>
              </a:rPr>
              <a:t> to the </a:t>
            </a:r>
            <a:r>
              <a:rPr lang="it-IT" sz="2200" dirty="0" err="1">
                <a:solidFill>
                  <a:srgbClr val="FFFFFF"/>
                </a:solidFill>
              </a:rPr>
              <a:t>final</a:t>
            </a:r>
            <a:r>
              <a:rPr lang="it-IT" sz="2200" dirty="0">
                <a:solidFill>
                  <a:srgbClr val="FFFFFF"/>
                </a:solidFill>
              </a:rPr>
              <a:t> model for the </a:t>
            </a:r>
            <a:r>
              <a:rPr lang="it-IT" sz="2200" dirty="0" err="1">
                <a:solidFill>
                  <a:srgbClr val="FFFFFF"/>
                </a:solidFill>
              </a:rPr>
              <a:t>prediction</a:t>
            </a:r>
            <a:r>
              <a:rPr lang="it-IT" sz="22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3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Model training: LR and RF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Approaches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used</a:t>
            </a:r>
            <a:r>
              <a:rPr lang="it-IT" sz="2600" dirty="0">
                <a:solidFill>
                  <a:srgbClr val="FFFFFF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Multinomial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Logistic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Regression</a:t>
            </a:r>
            <a:r>
              <a:rPr lang="it-IT" sz="2200" dirty="0">
                <a:solidFill>
                  <a:srgbClr val="FFFFFF"/>
                </a:solidFill>
              </a:rPr>
              <a:t> with features </a:t>
            </a:r>
            <a:r>
              <a:rPr lang="it-IT" sz="2200" dirty="0" err="1">
                <a:solidFill>
                  <a:srgbClr val="FFFFFF"/>
                </a:solidFill>
              </a:rPr>
              <a:t>selection</a:t>
            </a:r>
            <a:endParaRPr lang="it-IT" sz="22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Random </a:t>
            </a:r>
            <a:r>
              <a:rPr lang="it-IT" sz="2200" dirty="0" err="1">
                <a:solidFill>
                  <a:srgbClr val="FFFFFF"/>
                </a:solidFill>
              </a:rPr>
              <a:t>Forest</a:t>
            </a:r>
            <a:r>
              <a:rPr lang="it-IT" sz="2200" dirty="0">
                <a:solidFill>
                  <a:srgbClr val="FFFFFF"/>
                </a:solidFill>
              </a:rPr>
              <a:t> with </a:t>
            </a:r>
            <a:r>
              <a:rPr lang="it-IT" sz="2200" dirty="0" err="1">
                <a:solidFill>
                  <a:srgbClr val="FFFFFF"/>
                </a:solidFill>
              </a:rPr>
              <a:t>all</a:t>
            </a:r>
            <a:r>
              <a:rPr lang="it-IT" sz="2200" dirty="0">
                <a:solidFill>
                  <a:srgbClr val="FFFFFF"/>
                </a:solidFill>
              </a:rPr>
              <a:t> the features</a:t>
            </a:r>
          </a:p>
          <a:p>
            <a:pPr marL="457200" lvl="1" indent="0">
              <a:buNone/>
            </a:pPr>
            <a:endParaRPr lang="it-IT" sz="22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Both</a:t>
            </a:r>
            <a:r>
              <a:rPr lang="it-IT" sz="2600" dirty="0">
                <a:solidFill>
                  <a:srgbClr val="FFFFFF"/>
                </a:solidFill>
              </a:rPr>
              <a:t> are </a:t>
            </a:r>
            <a:r>
              <a:rPr lang="it-IT" sz="2600" dirty="0" err="1">
                <a:solidFill>
                  <a:srgbClr val="FFFFFF"/>
                </a:solidFill>
              </a:rPr>
              <a:t>done</a:t>
            </a:r>
            <a:r>
              <a:rPr lang="it-IT" sz="2600" dirty="0">
                <a:solidFill>
                  <a:srgbClr val="FFFFFF"/>
                </a:solidFill>
              </a:rPr>
              <a:t> with </a:t>
            </a:r>
            <a:r>
              <a:rPr lang="it-IT" sz="2600" dirty="0" err="1">
                <a:solidFill>
                  <a:srgbClr val="FFFFFF"/>
                </a:solidFill>
              </a:rPr>
              <a:t>standardization</a:t>
            </a:r>
            <a:r>
              <a:rPr lang="it-IT" sz="2600" dirty="0">
                <a:solidFill>
                  <a:srgbClr val="FFFFFF"/>
                </a:solidFill>
              </a:rPr>
              <a:t>, k-</a:t>
            </a:r>
            <a:r>
              <a:rPr lang="it-IT" sz="2600" dirty="0" err="1">
                <a:solidFill>
                  <a:srgbClr val="FFFFFF"/>
                </a:solidFill>
              </a:rPr>
              <a:t>fold</a:t>
            </a:r>
            <a:r>
              <a:rPr lang="it-IT" sz="2600" dirty="0">
                <a:solidFill>
                  <a:srgbClr val="FFFFFF"/>
                </a:solidFill>
              </a:rPr>
              <a:t> cross </a:t>
            </a:r>
            <a:r>
              <a:rPr lang="it-IT" sz="2600" dirty="0" err="1">
                <a:solidFill>
                  <a:srgbClr val="FFFFFF"/>
                </a:solidFill>
              </a:rPr>
              <a:t>validation</a:t>
            </a:r>
            <a:r>
              <a:rPr lang="it-IT" sz="2600" dirty="0">
                <a:solidFill>
                  <a:srgbClr val="FFFFFF"/>
                </a:solidFill>
              </a:rPr>
              <a:t> for </a:t>
            </a:r>
            <a:r>
              <a:rPr lang="it-IT" sz="2600" dirty="0" err="1">
                <a:solidFill>
                  <a:srgbClr val="FFFFFF"/>
                </a:solidFill>
              </a:rPr>
              <a:t>hyperparameter</a:t>
            </a:r>
            <a:r>
              <a:rPr lang="it-IT" sz="2600" dirty="0">
                <a:solidFill>
                  <a:srgbClr val="FFFFFF"/>
                </a:solidFill>
              </a:rPr>
              <a:t> tuning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Evaluation </a:t>
            </a:r>
            <a:r>
              <a:rPr lang="it-IT" sz="2600" dirty="0" err="1">
                <a:solidFill>
                  <a:srgbClr val="FFFFFF"/>
                </a:solidFill>
              </a:rPr>
              <a:t>metric</a:t>
            </a:r>
            <a:r>
              <a:rPr lang="it-IT" sz="2600" dirty="0">
                <a:solidFill>
                  <a:srgbClr val="FFFFFF"/>
                </a:solidFill>
              </a:rPr>
              <a:t> for cross </a:t>
            </a:r>
            <a:r>
              <a:rPr lang="it-IT" sz="2600" dirty="0" err="1">
                <a:solidFill>
                  <a:srgbClr val="FFFFFF"/>
                </a:solidFill>
              </a:rPr>
              <a:t>validator</a:t>
            </a:r>
            <a:r>
              <a:rPr lang="it-IT" sz="2600" dirty="0">
                <a:solidFill>
                  <a:srgbClr val="FFFFFF"/>
                </a:solidFill>
              </a:rPr>
              <a:t>: F1 score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To focus on </a:t>
            </a:r>
            <a:r>
              <a:rPr lang="it-IT" sz="2200" dirty="0" err="1">
                <a:solidFill>
                  <a:srgbClr val="FFFFFF"/>
                </a:solidFill>
              </a:rPr>
              <a:t>both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weighted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precision</a:t>
            </a:r>
            <a:r>
              <a:rPr lang="it-IT" sz="2200" dirty="0">
                <a:solidFill>
                  <a:srgbClr val="FFFFFF"/>
                </a:solidFill>
              </a:rPr>
              <a:t> and </a:t>
            </a:r>
            <a:r>
              <a:rPr lang="it-IT" sz="2200" dirty="0" err="1">
                <a:solidFill>
                  <a:srgbClr val="FFFFFF"/>
                </a:solidFill>
              </a:rPr>
              <a:t>weighted</a:t>
            </a:r>
            <a:r>
              <a:rPr lang="it-IT" sz="2200" dirty="0">
                <a:solidFill>
                  <a:srgbClr val="FFFFFF"/>
                </a:solidFill>
              </a:rPr>
              <a:t> recall</a:t>
            </a:r>
          </a:p>
        </p:txBody>
      </p:sp>
    </p:spTree>
    <p:extLst>
      <p:ext uri="{BB962C8B-B14F-4D97-AF65-F5344CB8AC3E}">
        <p14:creationId xmlns:p14="http://schemas.microsoft.com/office/powerpoint/2010/main" val="346341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Featur</a:t>
            </a:r>
            <a:r>
              <a:rPr lang="en-US">
                <a:solidFill>
                  <a:srgbClr val="FFFFFF"/>
                </a:solidFill>
              </a:rPr>
              <a:t>e selection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>
                <a:solidFill>
                  <a:srgbClr val="FFFFFF"/>
                </a:solidFill>
              </a:rPr>
              <a:t>Find the correlation between each feature and the target label</a:t>
            </a:r>
          </a:p>
          <a:p>
            <a:pPr>
              <a:buFontTx/>
              <a:buChar char="-"/>
            </a:pPr>
            <a:r>
              <a:rPr lang="it-IT" sz="2600">
                <a:solidFill>
                  <a:srgbClr val="FFFFFF"/>
                </a:solidFill>
              </a:rPr>
              <a:t>Filter out the unnecessary features</a:t>
            </a:r>
          </a:p>
          <a:p>
            <a:pPr>
              <a:buFontTx/>
              <a:buChar char="-"/>
            </a:pPr>
            <a:r>
              <a:rPr lang="it-IT" sz="2600">
                <a:solidFill>
                  <a:srgbClr val="FFFFFF"/>
                </a:solidFill>
              </a:rPr>
              <a:t>Find the correlation between each pair of the remaining featues</a:t>
            </a:r>
          </a:p>
          <a:p>
            <a:pPr>
              <a:buFontTx/>
              <a:buChar char="-"/>
            </a:pPr>
            <a:r>
              <a:rPr lang="it-IT" sz="2600">
                <a:solidFill>
                  <a:srgbClr val="FFFFFF"/>
                </a:solidFill>
              </a:rPr>
              <a:t>Filter out one label of the pair, if they’re too correlated (if any)</a:t>
            </a:r>
          </a:p>
          <a:p>
            <a:pPr lvl="1">
              <a:buFontTx/>
              <a:buChar char="-"/>
            </a:pPr>
            <a:r>
              <a:rPr lang="it-IT" sz="2000">
                <a:solidFill>
                  <a:srgbClr val="FFFFFF"/>
                </a:solidFill>
              </a:rPr>
              <a:t>Usually, the one which less correlates with the label</a:t>
            </a:r>
            <a:endParaRPr lang="it-I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1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</a:t>
            </a:r>
            <a:r>
              <a:rPr lang="en-US" dirty="0">
                <a:solidFill>
                  <a:srgbClr val="FFFFFF"/>
                </a:solidFill>
              </a:rPr>
              <a:t>e selection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3EB11F-7F4D-473A-9A7E-1BC5B1D1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6449"/>
            <a:ext cx="5552552" cy="494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37B0F8-3CDD-44A2-929D-31C6E5ADE5EF}"/>
              </a:ext>
            </a:extLst>
          </p:cNvPr>
          <p:cNvSpPr txBox="1"/>
          <p:nvPr/>
        </p:nvSpPr>
        <p:spPr>
          <a:xfrm>
            <a:off x="6671046" y="4849886"/>
            <a:ext cx="500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LR_FEATURES </a:t>
            </a:r>
            <a:r>
              <a:rPr lang="en-US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"danceability"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duration_ms</a:t>
            </a:r>
            <a:r>
              <a:rPr lang="en-US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"tempo"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"liveness"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Immagine 8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3555EBC8-5AAE-40AF-961B-9EF811DE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26" y="1546449"/>
            <a:ext cx="366763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5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Logistic Regression: results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K-</a:t>
            </a:r>
            <a:r>
              <a:rPr lang="it-IT" sz="2600" dirty="0" err="1">
                <a:solidFill>
                  <a:srgbClr val="FFFFFF"/>
                </a:solidFill>
              </a:rPr>
              <a:t>Fold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validation</a:t>
            </a:r>
            <a:r>
              <a:rPr lang="it-IT" sz="2600" dirty="0">
                <a:solidFill>
                  <a:srgbClr val="FFFFFF"/>
                </a:solidFill>
              </a:rPr>
              <a:t>: best f1 score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Average f1 score: 0.471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Training set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Accuracy: 0.480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Precision: 0.482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Recall: 0.480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Precision by Label: [0.46, 0.57, 0.53, 0.43, 0.52, 0.48, 0.42]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Recall by Label:    [0.36, 0.16, 0.64, 0.49, 0.47, 0.57, 0.38]</a:t>
            </a:r>
            <a:endParaRPr lang="it-IT" sz="22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Test set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Precision: 0.483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Weighted Recall: 0.480 </a:t>
            </a:r>
          </a:p>
          <a:p>
            <a:pPr lvl="1">
              <a:buFontTx/>
              <a:buChar char="-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Accuracy: 0.480</a:t>
            </a: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Random Forest: Results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K-</a:t>
            </a:r>
            <a:r>
              <a:rPr lang="it-IT" sz="2600" dirty="0" err="1">
                <a:solidFill>
                  <a:srgbClr val="FFFFFF"/>
                </a:solidFill>
              </a:rPr>
              <a:t>Fold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validation</a:t>
            </a:r>
            <a:r>
              <a:rPr lang="it-IT" sz="2600" dirty="0">
                <a:solidFill>
                  <a:srgbClr val="FFFFFF"/>
                </a:solidFill>
              </a:rPr>
              <a:t>: best f1 score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Average f1 score: 0.749</a:t>
            </a:r>
            <a:r>
              <a:rPr lang="en-US" sz="2800" dirty="0">
                <a:solidFill>
                  <a:srgbClr val="D5D5D5"/>
                </a:solidFill>
                <a:latin typeface="Courier New" panose="02070309020205020404" pitchFamily="49" charset="0"/>
              </a:rPr>
              <a:t>	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Training set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0.784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0.784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Recall: 0.784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Precision by Label: [0.81, 0.80, 0.83, 0.77, 0.76, 0.77, 0.78]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Recall by Label:    [0.84, 0.48, 0.88, 0.79, 0.77, 0.75, 0.84]</a:t>
            </a:r>
            <a:endParaRPr lang="it-IT" sz="16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Test set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0.753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0.752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Recall: 0.753</a:t>
            </a:r>
            <a:endParaRPr lang="it-IT" sz="16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0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Logistic Regression vs Random Forest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4612FD-E032-4B44-94CE-E414C590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2" y="1606550"/>
            <a:ext cx="46101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2EC4C5-5E06-4A6C-ADB9-B4030CFC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4410"/>
            <a:ext cx="46101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43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Summary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Random </a:t>
            </a:r>
            <a:r>
              <a:rPr lang="it-IT" sz="2600" dirty="0" err="1">
                <a:solidFill>
                  <a:srgbClr val="FFFFFF"/>
                </a:solidFill>
              </a:rPr>
              <a:t>forest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performs</a:t>
            </a:r>
            <a:r>
              <a:rPr lang="it-IT" sz="2600" dirty="0">
                <a:solidFill>
                  <a:srgbClr val="FFFFFF"/>
                </a:solidFill>
              </a:rPr>
              <a:t> way </a:t>
            </a:r>
            <a:r>
              <a:rPr lang="it-IT" sz="2600" dirty="0" err="1">
                <a:solidFill>
                  <a:srgbClr val="FFFFFF"/>
                </a:solidFill>
              </a:rPr>
              <a:t>better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than</a:t>
            </a:r>
            <a:r>
              <a:rPr lang="it-IT" sz="2600" dirty="0">
                <a:solidFill>
                  <a:srgbClr val="FFFFFF"/>
                </a:solidFill>
              </a:rPr>
              <a:t> the </a:t>
            </a:r>
            <a:r>
              <a:rPr lang="it-IT" sz="2600" dirty="0" err="1">
                <a:solidFill>
                  <a:srgbClr val="FFFFFF"/>
                </a:solidFill>
              </a:rPr>
              <a:t>logistic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regression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Best </a:t>
            </a:r>
            <a:r>
              <a:rPr lang="it-IT" sz="2600" dirty="0" err="1">
                <a:solidFill>
                  <a:srgbClr val="FFFFFF"/>
                </a:solidFill>
              </a:rPr>
              <a:t>parameters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according</a:t>
            </a:r>
            <a:r>
              <a:rPr lang="it-IT" sz="2600" dirty="0">
                <a:solidFill>
                  <a:srgbClr val="FFFFFF"/>
                </a:solidFill>
              </a:rPr>
              <a:t> to K-</a:t>
            </a:r>
            <a:r>
              <a:rPr lang="it-IT" sz="2600" dirty="0" err="1">
                <a:solidFill>
                  <a:srgbClr val="FFFFFF"/>
                </a:solidFill>
              </a:rPr>
              <a:t>Fold</a:t>
            </a:r>
            <a:r>
              <a:rPr lang="it-IT" sz="2600" dirty="0">
                <a:solidFill>
                  <a:srgbClr val="FFFFFF"/>
                </a:solidFill>
              </a:rPr>
              <a:t> cross </a:t>
            </a:r>
            <a:r>
              <a:rPr lang="it-IT" sz="2600" dirty="0" err="1">
                <a:solidFill>
                  <a:srgbClr val="FFFFFF"/>
                </a:solidFill>
              </a:rPr>
              <a:t>validation</a:t>
            </a:r>
            <a:r>
              <a:rPr lang="it-IT" sz="2600" dirty="0">
                <a:solidFill>
                  <a:srgbClr val="FFFFFF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LR: lambda: 0.0, alpha: 0.0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RF: </a:t>
            </a:r>
            <a:r>
              <a:rPr lang="it-IT" sz="2200" dirty="0" err="1">
                <a:solidFill>
                  <a:srgbClr val="FFFFFF"/>
                </a:solidFill>
              </a:rPr>
              <a:t>numTrees</a:t>
            </a:r>
            <a:r>
              <a:rPr lang="it-IT" sz="2200" dirty="0">
                <a:solidFill>
                  <a:srgbClr val="FFFFFF"/>
                </a:solidFill>
              </a:rPr>
              <a:t>: 12 , </a:t>
            </a:r>
            <a:r>
              <a:rPr lang="it-IT" sz="2200" dirty="0" err="1">
                <a:solidFill>
                  <a:srgbClr val="FFFFFF"/>
                </a:solidFill>
              </a:rPr>
              <a:t>maxDepth</a:t>
            </a:r>
            <a:r>
              <a:rPr lang="it-IT" sz="2200" dirty="0">
                <a:solidFill>
                  <a:srgbClr val="FFFFFF"/>
                </a:solidFill>
              </a:rPr>
              <a:t>: 120 or 140 (</a:t>
            </a:r>
            <a:r>
              <a:rPr lang="it-IT" sz="2200" dirty="0" err="1">
                <a:solidFill>
                  <a:srgbClr val="FFFFFF"/>
                </a:solidFill>
              </a:rPr>
              <a:t>same</a:t>
            </a:r>
            <a:r>
              <a:rPr lang="it-IT" sz="2200" dirty="0">
                <a:solidFill>
                  <a:srgbClr val="FFFFFF"/>
                </a:solidFill>
              </a:rPr>
              <a:t> score)</a:t>
            </a:r>
          </a:p>
          <a:p>
            <a:pPr marL="457200" lvl="1" indent="0">
              <a:buNone/>
            </a:pP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6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One last improvement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Undersampling</a:t>
            </a:r>
            <a:r>
              <a:rPr lang="it-IT" sz="2600" dirty="0">
                <a:solidFill>
                  <a:srgbClr val="FFFFFF"/>
                </a:solidFill>
              </a:rPr>
              <a:t> to reduce the data </a:t>
            </a:r>
            <a:r>
              <a:rPr lang="it-IT" sz="2600" dirty="0" err="1">
                <a:solidFill>
                  <a:srgbClr val="FFFFFF"/>
                </a:solidFill>
              </a:rPr>
              <a:t>imbalance</a:t>
            </a:r>
            <a:endParaRPr lang="it-IT" sz="26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Take the </a:t>
            </a:r>
            <a:r>
              <a:rPr lang="it-IT" sz="2200" dirty="0" err="1">
                <a:solidFill>
                  <a:srgbClr val="FFFFFF"/>
                </a:solidFill>
              </a:rPr>
              <a:t>least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occurring</a:t>
            </a:r>
            <a:r>
              <a:rPr lang="it-IT" sz="2200" dirty="0">
                <a:solidFill>
                  <a:srgbClr val="FFFFFF"/>
                </a:solidFill>
              </a:rPr>
              <a:t> label </a:t>
            </a:r>
            <a:r>
              <a:rPr lang="it-IT" sz="2200" dirty="0" err="1">
                <a:solidFill>
                  <a:srgbClr val="FFFFFF"/>
                </a:solidFill>
              </a:rPr>
              <a:t>as</a:t>
            </a:r>
            <a:r>
              <a:rPr lang="it-IT" sz="2200" dirty="0">
                <a:solidFill>
                  <a:srgbClr val="FFFFFF"/>
                </a:solidFill>
              </a:rPr>
              <a:t> the base</a:t>
            </a:r>
          </a:p>
          <a:p>
            <a:pPr lvl="1"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Compute the rate with </a:t>
            </a:r>
            <a:r>
              <a:rPr lang="it-IT" sz="2200" dirty="0" err="1">
                <a:solidFill>
                  <a:srgbClr val="FFFFFF"/>
                </a:solidFill>
              </a:rPr>
              <a:t>each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remaining</a:t>
            </a:r>
            <a:r>
              <a:rPr lang="it-IT" sz="2200" dirty="0">
                <a:solidFill>
                  <a:srgbClr val="FFFFFF"/>
                </a:solidFill>
              </a:rPr>
              <a:t> label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Subselect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randomly</a:t>
            </a:r>
            <a:r>
              <a:rPr lang="it-IT" sz="2200" dirty="0">
                <a:solidFill>
                  <a:srgbClr val="FFFFFF"/>
                </a:solidFill>
              </a:rPr>
              <a:t> some </a:t>
            </a:r>
            <a:r>
              <a:rPr lang="it-IT" sz="2200" dirty="0" err="1">
                <a:solidFill>
                  <a:srgbClr val="FFFFFF"/>
                </a:solidFill>
              </a:rPr>
              <a:t>rows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according</a:t>
            </a:r>
            <a:r>
              <a:rPr lang="it-IT" sz="2200" dirty="0">
                <a:solidFill>
                  <a:srgbClr val="FFFFFF"/>
                </a:solidFill>
              </a:rPr>
              <a:t> to the rate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D92D75-F4B2-407E-94D9-7FE25C14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90" y="3757275"/>
            <a:ext cx="1400370" cy="24196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F8A0D9-C0E4-44DD-A304-C06644EB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143" y="3757275"/>
            <a:ext cx="1381318" cy="239110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5DD0EEF-1F3B-47B3-9B27-1352E64B6B50}"/>
              </a:ext>
            </a:extLst>
          </p:cNvPr>
          <p:cNvSpPr txBox="1">
            <a:spLocks/>
          </p:cNvSpPr>
          <p:nvPr/>
        </p:nvSpPr>
        <p:spPr>
          <a:xfrm>
            <a:off x="4974843" y="3739812"/>
            <a:ext cx="6266934" cy="25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 err="1">
                <a:solidFill>
                  <a:srgbClr val="FFFFFF"/>
                </a:solidFill>
              </a:rPr>
              <a:t>Before</a:t>
            </a:r>
            <a:r>
              <a:rPr lang="it-IT" sz="2200" dirty="0">
                <a:solidFill>
                  <a:srgbClr val="FFFFFF"/>
                </a:solidFill>
              </a:rPr>
              <a:t> and after the </a:t>
            </a:r>
            <a:r>
              <a:rPr lang="it-IT" sz="2200" dirty="0" err="1">
                <a:solidFill>
                  <a:srgbClr val="FFFFFF"/>
                </a:solidFill>
              </a:rPr>
              <a:t>undersampling</a:t>
            </a: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The final model: Results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Training set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0.892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0.893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Recall: 0.892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Precision by Label: [0.90, 0.86, 0.94, 0.89, 0.88, 0.89, 0.88]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Recall by Label:    [0.91, 0.93, 0.86, 0.88, 0.89, 0.85, 0.92]</a:t>
            </a:r>
          </a:p>
          <a:p>
            <a:pPr marL="457200" lvl="1" indent="0">
              <a:buNone/>
            </a:pPr>
            <a:endParaRPr lang="en-US" sz="16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Test set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Accuracy: 0.832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Precision: 0.839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Weighted Recall: 0.832</a:t>
            </a:r>
            <a:endParaRPr lang="it-IT" sz="16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6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final model: confusion matrix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2CF5E9-C3B6-4E34-8BC6-9CFBE856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6550"/>
            <a:ext cx="4077749" cy="43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6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The datasets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Spotify Artists Dataset: </a:t>
            </a:r>
            <a:r>
              <a:rPr lang="it-IT" sz="2600" dirty="0" err="1">
                <a:solidFill>
                  <a:srgbClr val="FFFFFF"/>
                </a:solidFill>
              </a:rPr>
              <a:t>each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artist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contain</a:t>
            </a:r>
            <a:r>
              <a:rPr lang="it-IT" sz="2600" dirty="0">
                <a:solidFill>
                  <a:srgbClr val="FFFFFF"/>
                </a:solidFill>
              </a:rPr>
              <a:t> a list of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Spotify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r>
              <a:rPr lang="it-IT" sz="2600" dirty="0">
                <a:solidFill>
                  <a:srgbClr val="FFFFFF"/>
                </a:solidFill>
              </a:rPr>
              <a:t> Dataset: </a:t>
            </a:r>
            <a:r>
              <a:rPr lang="it-IT" sz="2600" dirty="0" err="1">
                <a:solidFill>
                  <a:srgbClr val="FFFFFF"/>
                </a:solidFill>
              </a:rPr>
              <a:t>contains</a:t>
            </a:r>
            <a:r>
              <a:rPr lang="it-IT" sz="2600" dirty="0">
                <a:solidFill>
                  <a:srgbClr val="FFFFFF"/>
                </a:solidFill>
              </a:rPr>
              <a:t> the </a:t>
            </a:r>
            <a:r>
              <a:rPr lang="it-IT" sz="2600" dirty="0" err="1">
                <a:solidFill>
                  <a:srgbClr val="FFFFFF"/>
                </a:solidFill>
              </a:rPr>
              <a:t>value</a:t>
            </a:r>
            <a:r>
              <a:rPr lang="it-IT" sz="2600" dirty="0">
                <a:solidFill>
                  <a:srgbClr val="FFFFFF"/>
                </a:solidFill>
              </a:rPr>
              <a:t> of the features </a:t>
            </a:r>
            <a:r>
              <a:rPr lang="it-IT" sz="2600" dirty="0" err="1">
                <a:solidFill>
                  <a:srgbClr val="FFFFFF"/>
                </a:solidFill>
              </a:rPr>
              <a:t>associated</a:t>
            </a:r>
            <a:r>
              <a:rPr lang="it-IT" sz="2600" dirty="0">
                <a:solidFill>
                  <a:srgbClr val="FFFFFF"/>
                </a:solidFill>
              </a:rPr>
              <a:t> to a </a:t>
            </a:r>
            <a:r>
              <a:rPr lang="it-IT" sz="2600" dirty="0" err="1">
                <a:solidFill>
                  <a:srgbClr val="FFFFFF"/>
                </a:solidFill>
              </a:rPr>
              <a:t>specific</a:t>
            </a:r>
            <a:r>
              <a:rPr lang="it-IT" sz="2600" dirty="0">
                <a:solidFill>
                  <a:srgbClr val="FFFFFF"/>
                </a:solidFill>
              </a:rPr>
              <a:t> musical </a:t>
            </a:r>
            <a:r>
              <a:rPr lang="it-IT" sz="2600" dirty="0" err="1">
                <a:solidFill>
                  <a:srgbClr val="FFFFFF"/>
                </a:solidFill>
              </a:rPr>
              <a:t>genre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Spotify Tracks Dataset: </a:t>
            </a:r>
            <a:r>
              <a:rPr lang="it-IT" sz="2600" dirty="0" err="1">
                <a:solidFill>
                  <a:srgbClr val="FFFFFF"/>
                </a:solidFill>
              </a:rPr>
              <a:t>contains</a:t>
            </a:r>
            <a:r>
              <a:rPr lang="it-IT" sz="2600" dirty="0">
                <a:solidFill>
                  <a:srgbClr val="FFFFFF"/>
                </a:solidFill>
              </a:rPr>
              <a:t> a list of tracks for </a:t>
            </a:r>
            <a:r>
              <a:rPr lang="it-IT" sz="2600" dirty="0" err="1">
                <a:solidFill>
                  <a:srgbClr val="FFFFFF"/>
                </a:solidFill>
              </a:rPr>
              <a:t>each</a:t>
            </a:r>
            <a:r>
              <a:rPr lang="it-IT" sz="2600" dirty="0">
                <a:solidFill>
                  <a:srgbClr val="FFFFFF"/>
                </a:solidFill>
              </a:rPr>
              <a:t> country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I’m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using</a:t>
            </a:r>
            <a:r>
              <a:rPr lang="it-IT" sz="2200" dirty="0">
                <a:solidFill>
                  <a:srgbClr val="FFFFFF"/>
                </a:solidFill>
              </a:rPr>
              <a:t> the file tracks.csv, </a:t>
            </a:r>
            <a:r>
              <a:rPr lang="it-IT" sz="2200" dirty="0" err="1">
                <a:solidFill>
                  <a:srgbClr val="FFFFFF"/>
                </a:solidFill>
              </a:rPr>
              <a:t>which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contains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already</a:t>
            </a:r>
            <a:r>
              <a:rPr lang="it-IT" sz="2200" dirty="0">
                <a:solidFill>
                  <a:srgbClr val="FFFFFF"/>
                </a:solidFill>
              </a:rPr>
              <a:t> the union of the csv </a:t>
            </a:r>
            <a:r>
              <a:rPr lang="it-IT" sz="2200" dirty="0" err="1">
                <a:solidFill>
                  <a:srgbClr val="FFFFFF"/>
                </a:solidFill>
              </a:rPr>
              <a:t>organized</a:t>
            </a:r>
            <a:r>
              <a:rPr lang="it-IT" sz="2200" dirty="0">
                <a:solidFill>
                  <a:srgbClr val="FFFFFF"/>
                </a:solidFill>
              </a:rPr>
              <a:t> by countries, </a:t>
            </a:r>
            <a:r>
              <a:rPr lang="it-IT" sz="2200" dirty="0" err="1">
                <a:solidFill>
                  <a:srgbClr val="FFFFFF"/>
                </a:solidFill>
              </a:rPr>
              <a:t>without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duplicates</a:t>
            </a:r>
            <a:endParaRPr lang="it-IT" sz="22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endParaRPr lang="it-IT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Some </a:t>
            </a:r>
            <a:r>
              <a:rPr lang="it-IT" dirty="0" err="1">
                <a:solidFill>
                  <a:srgbClr val="FFFFFF"/>
                </a:solidFill>
              </a:rPr>
              <a:t>predictions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E82C1E-8614-4662-9EAF-D64AB585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9179"/>
            <a:ext cx="709711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Sources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96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The notebooks of the </a:t>
            </a:r>
            <a:r>
              <a:rPr lang="it-IT" sz="2200" dirty="0" err="1">
                <a:solidFill>
                  <a:srgbClr val="FFFFFF"/>
                </a:solidFill>
              </a:rPr>
              <a:t>course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were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used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as</a:t>
            </a:r>
            <a:r>
              <a:rPr lang="it-IT" sz="2200" dirty="0">
                <a:solidFill>
                  <a:srgbClr val="FFFFFF"/>
                </a:solidFill>
              </a:rPr>
              <a:t> a base to build </a:t>
            </a:r>
            <a:r>
              <a:rPr lang="it-IT" sz="2200" dirty="0" err="1">
                <a:solidFill>
                  <a:srgbClr val="FFFFFF"/>
                </a:solidFill>
              </a:rPr>
              <a:t>my</a:t>
            </a:r>
            <a:r>
              <a:rPr lang="it-IT" sz="2200" dirty="0">
                <a:solidFill>
                  <a:srgbClr val="FFFFFF"/>
                </a:solidFill>
              </a:rPr>
              <a:t> project</a:t>
            </a:r>
          </a:p>
          <a:p>
            <a:pPr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For </a:t>
            </a:r>
            <a:r>
              <a:rPr lang="it-IT" sz="2200" dirty="0" err="1">
                <a:solidFill>
                  <a:srgbClr val="FFFFFF"/>
                </a:solidFill>
              </a:rPr>
              <a:t>matplotlib</a:t>
            </a:r>
            <a:r>
              <a:rPr lang="it-IT" sz="2200" dirty="0">
                <a:solidFill>
                  <a:srgbClr val="FFFFFF"/>
                </a:solidFill>
              </a:rPr>
              <a:t>/</a:t>
            </a:r>
            <a:r>
              <a:rPr lang="it-IT" sz="2200" dirty="0" err="1">
                <a:solidFill>
                  <a:srgbClr val="FFFFFF"/>
                </a:solidFill>
              </a:rPr>
              <a:t>seaborn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references</a:t>
            </a:r>
            <a:r>
              <a:rPr lang="it-IT" sz="2200" dirty="0">
                <a:solidFill>
                  <a:srgbClr val="FFFFFF"/>
                </a:solidFill>
              </a:rPr>
              <a:t>: </a:t>
            </a:r>
            <a:r>
              <a:rPr lang="it-IT" sz="2200" dirty="0" err="1">
                <a:solidFill>
                  <a:srgbClr val="FFFFFF"/>
                </a:solidFill>
              </a:rPr>
              <a:t>many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articles</a:t>
            </a:r>
            <a:r>
              <a:rPr lang="it-IT" sz="2200" dirty="0">
                <a:solidFill>
                  <a:srgbClr val="FFFFFF"/>
                </a:solidFill>
              </a:rPr>
              <a:t> on the internet, </a:t>
            </a:r>
            <a:r>
              <a:rPr lang="it-IT" sz="2200" dirty="0" err="1">
                <a:solidFill>
                  <a:srgbClr val="FFFFFF"/>
                </a:solidFill>
              </a:rPr>
              <a:t>stackoverflow</a:t>
            </a:r>
            <a:r>
              <a:rPr lang="it-IT" sz="2200" dirty="0">
                <a:solidFill>
                  <a:srgbClr val="FFFFFF"/>
                </a:solidFill>
              </a:rPr>
              <a:t>, etc.</a:t>
            </a:r>
          </a:p>
          <a:p>
            <a:pPr>
              <a:buFontTx/>
              <a:buChar char="-"/>
            </a:pPr>
            <a:r>
              <a:rPr lang="it-IT" sz="2200" dirty="0">
                <a:solidFill>
                  <a:srgbClr val="FFFFFF"/>
                </a:solidFill>
              </a:rPr>
              <a:t>For class signatures and </a:t>
            </a:r>
            <a:r>
              <a:rPr lang="it-IT" sz="2200" dirty="0" err="1">
                <a:solidFill>
                  <a:srgbClr val="FFFFFF"/>
                </a:solidFill>
              </a:rPr>
              <a:t>explanations</a:t>
            </a:r>
            <a:r>
              <a:rPr lang="it-IT" sz="2200" dirty="0">
                <a:solidFill>
                  <a:srgbClr val="FFFFFF"/>
                </a:solidFill>
              </a:rPr>
              <a:t>: </a:t>
            </a:r>
            <a:r>
              <a:rPr lang="it-IT" sz="2200" dirty="0" err="1">
                <a:solidFill>
                  <a:srgbClr val="FFFFFF"/>
                </a:solidFill>
              </a:rPr>
              <a:t>official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PySpark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>
                <a:solidFill>
                  <a:srgbClr val="FFFFFF"/>
                </a:solidFill>
              </a:rPr>
              <a:t>documentation</a:t>
            </a: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1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The audio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it-IT" sz="2600" b="1" dirty="0" err="1">
                <a:solidFill>
                  <a:srgbClr val="FFFFFF"/>
                </a:solidFill>
              </a:rPr>
              <a:t>Acousticness</a:t>
            </a:r>
            <a:r>
              <a:rPr lang="it-IT" sz="2600" b="1" dirty="0">
                <a:solidFill>
                  <a:srgbClr val="FFFFFF"/>
                </a:solidFill>
              </a:rPr>
              <a:t> [0.0 to 1.0]</a:t>
            </a:r>
            <a:r>
              <a:rPr lang="it-IT" sz="2600" dirty="0">
                <a:solidFill>
                  <a:srgbClr val="FFFFFF"/>
                </a:solidFill>
              </a:rPr>
              <a:t>: a </a:t>
            </a:r>
            <a:r>
              <a:rPr lang="it-IT" sz="2600" dirty="0" err="1">
                <a:solidFill>
                  <a:srgbClr val="FFFFFF"/>
                </a:solidFill>
              </a:rPr>
              <a:t>measure</a:t>
            </a:r>
            <a:r>
              <a:rPr lang="it-IT" sz="2600" dirty="0">
                <a:solidFill>
                  <a:srgbClr val="FFFFFF"/>
                </a:solidFill>
              </a:rPr>
              <a:t> of </a:t>
            </a:r>
            <a:r>
              <a:rPr lang="it-IT" sz="2600" dirty="0" err="1">
                <a:solidFill>
                  <a:srgbClr val="FFFFFF"/>
                </a:solidFill>
              </a:rPr>
              <a:t>whether</a:t>
            </a:r>
            <a:r>
              <a:rPr lang="it-IT" sz="2600" dirty="0">
                <a:solidFill>
                  <a:srgbClr val="FFFFFF"/>
                </a:solidFill>
              </a:rPr>
              <a:t> the track </a:t>
            </a:r>
            <a:r>
              <a:rPr lang="it-IT" sz="2600" dirty="0" err="1">
                <a:solidFill>
                  <a:srgbClr val="FFFFFF"/>
                </a:solidFill>
              </a:rPr>
              <a:t>is</a:t>
            </a:r>
            <a:r>
              <a:rPr lang="it-IT" sz="2600" dirty="0">
                <a:solidFill>
                  <a:srgbClr val="FFFFFF"/>
                </a:solidFill>
              </a:rPr>
              <a:t> acoustic</a:t>
            </a:r>
          </a:p>
          <a:p>
            <a:pPr>
              <a:buFontTx/>
              <a:buChar char="-"/>
            </a:pPr>
            <a:r>
              <a:rPr lang="it-IT" sz="2600" b="1" dirty="0" err="1">
                <a:solidFill>
                  <a:srgbClr val="FFFFFF"/>
                </a:solidFill>
              </a:rPr>
              <a:t>Danceability</a:t>
            </a:r>
            <a:r>
              <a:rPr lang="it-IT" sz="2600" b="1" dirty="0">
                <a:solidFill>
                  <a:srgbClr val="FFFFFF"/>
                </a:solidFill>
              </a:rPr>
              <a:t> [0.0 to 1.0]</a:t>
            </a:r>
            <a:r>
              <a:rPr lang="it-IT" sz="2600" dirty="0">
                <a:solidFill>
                  <a:srgbClr val="FFFFFF"/>
                </a:solidFill>
              </a:rPr>
              <a:t>: </a:t>
            </a:r>
            <a:r>
              <a:rPr lang="it-IT" sz="2600" dirty="0" err="1">
                <a:solidFill>
                  <a:srgbClr val="FFFFFF"/>
                </a:solidFill>
              </a:rPr>
              <a:t>how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much</a:t>
            </a:r>
            <a:r>
              <a:rPr lang="it-IT" sz="2600" dirty="0">
                <a:solidFill>
                  <a:srgbClr val="FFFFFF"/>
                </a:solidFill>
              </a:rPr>
              <a:t> a track </a:t>
            </a:r>
            <a:r>
              <a:rPr lang="it-IT" sz="2600" dirty="0" err="1">
                <a:solidFill>
                  <a:srgbClr val="FFFFFF"/>
                </a:solidFill>
              </a:rPr>
              <a:t>is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suitable</a:t>
            </a:r>
            <a:r>
              <a:rPr lang="it-IT" sz="2600" dirty="0">
                <a:solidFill>
                  <a:srgbClr val="FFFFFF"/>
                </a:solidFill>
              </a:rPr>
              <a:t> for dancing</a:t>
            </a:r>
          </a:p>
          <a:p>
            <a:pPr>
              <a:buFontTx/>
              <a:buChar char="-"/>
            </a:pPr>
            <a:r>
              <a:rPr lang="it-IT" sz="2600" b="1" dirty="0">
                <a:solidFill>
                  <a:srgbClr val="FFFFFF"/>
                </a:solidFill>
              </a:rPr>
              <a:t>Energy [0.0 to 1.0]</a:t>
            </a:r>
            <a:r>
              <a:rPr lang="it-IT" sz="2600" dirty="0">
                <a:solidFill>
                  <a:srgbClr val="FFFFFF"/>
                </a:solidFill>
              </a:rPr>
              <a:t>: the </a:t>
            </a:r>
            <a:r>
              <a:rPr lang="it-IT" sz="2600" dirty="0" err="1">
                <a:solidFill>
                  <a:srgbClr val="FFFFFF"/>
                </a:solidFill>
              </a:rPr>
              <a:t>intensity</a:t>
            </a:r>
            <a:r>
              <a:rPr lang="it-IT" sz="2600" dirty="0">
                <a:solidFill>
                  <a:srgbClr val="FFFFFF"/>
                </a:solidFill>
              </a:rPr>
              <a:t> of the </a:t>
            </a:r>
            <a:r>
              <a:rPr lang="it-IT" sz="2600" dirty="0" err="1">
                <a:solidFill>
                  <a:srgbClr val="FFFFFF"/>
                </a:solidFill>
              </a:rPr>
              <a:t>song</a:t>
            </a:r>
            <a:r>
              <a:rPr lang="it-IT" sz="2600" dirty="0">
                <a:solidFill>
                  <a:srgbClr val="FFFFFF"/>
                </a:solidFill>
              </a:rPr>
              <a:t>. A</a:t>
            </a:r>
            <a:r>
              <a:rPr lang="en-US" sz="2600" dirty="0">
                <a:solidFill>
                  <a:srgbClr val="FFFFFF"/>
                </a:solidFill>
              </a:rPr>
              <a:t>n energetic track is fast, loud, and noisy.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b="1" dirty="0" err="1">
                <a:solidFill>
                  <a:srgbClr val="FFFFFF"/>
                </a:solidFill>
              </a:rPr>
              <a:t>Instrumentalness</a:t>
            </a:r>
            <a:r>
              <a:rPr lang="it-IT" sz="2600" b="1" dirty="0">
                <a:solidFill>
                  <a:srgbClr val="FFFFFF"/>
                </a:solidFill>
              </a:rPr>
              <a:t> [0.0 to 1.0]</a:t>
            </a:r>
            <a:r>
              <a:rPr lang="it-IT" sz="2600" dirty="0">
                <a:solidFill>
                  <a:srgbClr val="FFFFFF"/>
                </a:solidFill>
              </a:rPr>
              <a:t>: </a:t>
            </a:r>
            <a:r>
              <a:rPr lang="it-IT" sz="2600" dirty="0" err="1">
                <a:solidFill>
                  <a:srgbClr val="FFFFFF"/>
                </a:solidFill>
              </a:rPr>
              <a:t>whether</a:t>
            </a:r>
            <a:r>
              <a:rPr lang="it-IT" sz="2600" dirty="0">
                <a:solidFill>
                  <a:srgbClr val="FFFFFF"/>
                </a:solidFill>
              </a:rPr>
              <a:t> a track </a:t>
            </a:r>
            <a:r>
              <a:rPr lang="it-IT" sz="2600" dirty="0" err="1">
                <a:solidFill>
                  <a:srgbClr val="FFFFFF"/>
                </a:solidFill>
              </a:rPr>
              <a:t>contains</a:t>
            </a:r>
            <a:r>
              <a:rPr lang="it-IT" sz="2600" dirty="0">
                <a:solidFill>
                  <a:srgbClr val="FFFFFF"/>
                </a:solidFill>
              </a:rPr>
              <a:t> no </a:t>
            </a:r>
            <a:r>
              <a:rPr lang="it-IT" sz="2600" dirty="0" err="1">
                <a:solidFill>
                  <a:srgbClr val="FFFFFF"/>
                </a:solidFill>
              </a:rPr>
              <a:t>vocals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b="1" dirty="0" err="1">
                <a:solidFill>
                  <a:srgbClr val="FFFFFF"/>
                </a:solidFill>
              </a:rPr>
              <a:t>Liveness</a:t>
            </a:r>
            <a:r>
              <a:rPr lang="it-IT" sz="2600" b="1" dirty="0">
                <a:solidFill>
                  <a:srgbClr val="FFFFFF"/>
                </a:solidFill>
              </a:rPr>
              <a:t> [0.0 to 1.0]</a:t>
            </a:r>
            <a:r>
              <a:rPr lang="it-IT" sz="2600" dirty="0">
                <a:solidFill>
                  <a:srgbClr val="FFFFFF"/>
                </a:solidFill>
              </a:rPr>
              <a:t>: the more the </a:t>
            </a:r>
            <a:r>
              <a:rPr lang="it-IT" sz="2600" dirty="0" err="1">
                <a:solidFill>
                  <a:srgbClr val="FFFFFF"/>
                </a:solidFill>
              </a:rPr>
              <a:t>value</a:t>
            </a:r>
            <a:r>
              <a:rPr lang="it-IT" sz="2600" dirty="0">
                <a:solidFill>
                  <a:srgbClr val="FFFFFF"/>
                </a:solidFill>
              </a:rPr>
              <a:t>, the </a:t>
            </a:r>
            <a:r>
              <a:rPr lang="it-IT" sz="2600" dirty="0" err="1">
                <a:solidFill>
                  <a:srgbClr val="FFFFFF"/>
                </a:solidFill>
              </a:rPr>
              <a:t>higher</a:t>
            </a:r>
            <a:r>
              <a:rPr lang="it-IT" sz="2600" dirty="0">
                <a:solidFill>
                  <a:srgbClr val="FFFFFF"/>
                </a:solidFill>
              </a:rPr>
              <a:t> the </a:t>
            </a:r>
            <a:r>
              <a:rPr lang="it-IT" sz="2600" dirty="0" err="1">
                <a:solidFill>
                  <a:srgbClr val="FFFFFF"/>
                </a:solidFill>
              </a:rPr>
              <a:t>probability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that</a:t>
            </a:r>
            <a:r>
              <a:rPr lang="it-IT" sz="2600" dirty="0">
                <a:solidFill>
                  <a:srgbClr val="FFFFFF"/>
                </a:solidFill>
              </a:rPr>
              <a:t> the track </a:t>
            </a:r>
            <a:r>
              <a:rPr lang="it-IT" sz="2600" dirty="0" err="1">
                <a:solidFill>
                  <a:srgbClr val="FFFFFF"/>
                </a:solidFill>
              </a:rPr>
              <a:t>was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performed</a:t>
            </a:r>
            <a:r>
              <a:rPr lang="it-IT" sz="2600" dirty="0">
                <a:solidFill>
                  <a:srgbClr val="FFFFFF"/>
                </a:solidFill>
              </a:rPr>
              <a:t> live</a:t>
            </a:r>
          </a:p>
          <a:p>
            <a:pPr>
              <a:buFontTx/>
              <a:buChar char="-"/>
            </a:pPr>
            <a:r>
              <a:rPr lang="it-IT" sz="2600" b="1" dirty="0">
                <a:solidFill>
                  <a:srgbClr val="FFFFFF"/>
                </a:solidFill>
              </a:rPr>
              <a:t>Loudness [~-60db to 0db]: </a:t>
            </a:r>
            <a:r>
              <a:rPr lang="it-IT" sz="2600" dirty="0">
                <a:solidFill>
                  <a:srgbClr val="FFFFFF"/>
                </a:solidFill>
              </a:rPr>
              <a:t>the overall volume of the track</a:t>
            </a:r>
            <a:r>
              <a:rPr lang="it-IT" sz="2600" b="1" dirty="0">
                <a:solidFill>
                  <a:srgbClr val="FFFFFF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it-IT" sz="2600" b="1" dirty="0">
                <a:solidFill>
                  <a:srgbClr val="FFFFFF"/>
                </a:solidFill>
              </a:rPr>
              <a:t>Key: </a:t>
            </a:r>
            <a:r>
              <a:rPr lang="it-IT" sz="2600" dirty="0">
                <a:solidFill>
                  <a:srgbClr val="FFFFFF"/>
                </a:solidFill>
              </a:rPr>
              <a:t>the musical key of the track</a:t>
            </a:r>
          </a:p>
          <a:p>
            <a:pPr>
              <a:buFontTx/>
              <a:buChar char="-"/>
            </a:pPr>
            <a:r>
              <a:rPr lang="it-IT" sz="2600" b="1" dirty="0" err="1">
                <a:solidFill>
                  <a:srgbClr val="FFFFFF"/>
                </a:solidFill>
              </a:rPr>
              <a:t>Speechiness</a:t>
            </a:r>
            <a:r>
              <a:rPr lang="it-IT" sz="2600" b="1" dirty="0">
                <a:solidFill>
                  <a:srgbClr val="FFFFFF"/>
                </a:solidFill>
              </a:rPr>
              <a:t> [0.0 to 1.0]: </a:t>
            </a:r>
            <a:r>
              <a:rPr lang="it-IT" sz="2600" dirty="0" err="1">
                <a:solidFill>
                  <a:srgbClr val="FFFFFF"/>
                </a:solidFill>
              </a:rPr>
              <a:t>higher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if</a:t>
            </a:r>
            <a:r>
              <a:rPr lang="it-IT" sz="2600" dirty="0">
                <a:solidFill>
                  <a:srgbClr val="FFFFFF"/>
                </a:solidFill>
              </a:rPr>
              <a:t> the tracks </a:t>
            </a:r>
            <a:r>
              <a:rPr lang="it-IT" sz="2600" dirty="0" err="1">
                <a:solidFill>
                  <a:srgbClr val="FFFFFF"/>
                </a:solidFill>
              </a:rPr>
              <a:t>has</a:t>
            </a:r>
            <a:r>
              <a:rPr lang="it-IT" sz="2600" dirty="0">
                <a:solidFill>
                  <a:srgbClr val="FFFFFF"/>
                </a:solidFill>
              </a:rPr>
              <a:t> speech-like </a:t>
            </a:r>
            <a:r>
              <a:rPr lang="it-IT" sz="2600" dirty="0" err="1">
                <a:solidFill>
                  <a:srgbClr val="FFFFFF"/>
                </a:solidFill>
              </a:rPr>
              <a:t>vocals</a:t>
            </a:r>
            <a:r>
              <a:rPr lang="it-IT" sz="2600" dirty="0">
                <a:solidFill>
                  <a:srgbClr val="FFFFFF"/>
                </a:solidFill>
              </a:rPr>
              <a:t> (e.g., rap)</a:t>
            </a:r>
          </a:p>
          <a:p>
            <a:pPr>
              <a:buFontTx/>
              <a:buChar char="-"/>
            </a:pPr>
            <a:r>
              <a:rPr lang="it-IT" sz="2600" b="1" dirty="0">
                <a:solidFill>
                  <a:srgbClr val="FFFFFF"/>
                </a:solidFill>
              </a:rPr>
              <a:t>Valence [0.0 to 1.0]: </a:t>
            </a:r>
            <a:r>
              <a:rPr lang="it-IT" sz="2600" dirty="0" err="1">
                <a:solidFill>
                  <a:srgbClr val="FFFFFF"/>
                </a:solidFill>
              </a:rPr>
              <a:t>if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higher</a:t>
            </a:r>
            <a:r>
              <a:rPr lang="it-IT" sz="2600" dirty="0">
                <a:solidFill>
                  <a:srgbClr val="FFFFFF"/>
                </a:solidFill>
              </a:rPr>
              <a:t>, the tracks sound more positive and </a:t>
            </a:r>
            <a:r>
              <a:rPr lang="it-IT" sz="2600" dirty="0" err="1">
                <a:solidFill>
                  <a:srgbClr val="FFFFFF"/>
                </a:solidFill>
              </a:rPr>
              <a:t>euphoric</a:t>
            </a:r>
            <a:endParaRPr lang="it-IT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Data </a:t>
            </a:r>
            <a:r>
              <a:rPr lang="it-IT" dirty="0" err="1">
                <a:solidFill>
                  <a:srgbClr val="FFFFFF"/>
                </a:solidFill>
              </a:rPr>
              <a:t>preprocessing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solidFill>
                  <a:srgbClr val="FFFFFF"/>
                </a:solidFill>
              </a:rPr>
              <a:t>Tracks:</a:t>
            </a:r>
          </a:p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Remove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rows</a:t>
            </a:r>
            <a:r>
              <a:rPr lang="it-IT" sz="2600" dirty="0">
                <a:solidFill>
                  <a:srgbClr val="FFFFFF"/>
                </a:solidFill>
              </a:rPr>
              <a:t> with </a:t>
            </a:r>
            <a:r>
              <a:rPr lang="it-IT" sz="2600" dirty="0" err="1">
                <a:solidFill>
                  <a:srgbClr val="FFFFFF"/>
                </a:solidFill>
              </a:rPr>
              <a:t>null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values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Remove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rows</a:t>
            </a:r>
            <a:r>
              <a:rPr lang="it-IT" sz="2600" dirty="0">
                <a:solidFill>
                  <a:srgbClr val="FFFFFF"/>
                </a:solidFill>
              </a:rPr>
              <a:t> with </a:t>
            </a:r>
            <a:r>
              <a:rPr lang="it-IT" sz="2600" dirty="0" err="1">
                <a:solidFill>
                  <a:srgbClr val="FFFFFF"/>
                </a:solidFill>
              </a:rPr>
              <a:t>not</a:t>
            </a:r>
            <a:r>
              <a:rPr lang="it-IT" sz="2600" dirty="0">
                <a:solidFill>
                  <a:srgbClr val="FFFFFF"/>
                </a:solidFill>
              </a:rPr>
              <a:t> in range </a:t>
            </a:r>
            <a:r>
              <a:rPr lang="it-IT" sz="2600" dirty="0" err="1">
                <a:solidFill>
                  <a:srgbClr val="FFFFFF"/>
                </a:solidFill>
              </a:rPr>
              <a:t>values</a:t>
            </a:r>
            <a:endParaRPr lang="it-IT" sz="2600" dirty="0">
              <a:solidFill>
                <a:srgbClr val="FFFFFF"/>
              </a:solidFill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8DBE927-D442-4DB2-BF88-57EEF13660F4}"/>
              </a:ext>
            </a:extLst>
          </p:cNvPr>
          <p:cNvSpPr txBox="1">
            <a:spLocks/>
          </p:cNvSpPr>
          <p:nvPr/>
        </p:nvSpPr>
        <p:spPr>
          <a:xfrm>
            <a:off x="6096000" y="19590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600" dirty="0" err="1">
                <a:solidFill>
                  <a:srgbClr val="FFFFFF"/>
                </a:solidFill>
              </a:rPr>
              <a:t>Genres</a:t>
            </a:r>
            <a:r>
              <a:rPr lang="it-IT" sz="2600" dirty="0">
                <a:solidFill>
                  <a:srgbClr val="FFFFFF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Text </a:t>
            </a:r>
            <a:r>
              <a:rPr lang="it-IT" sz="2600" dirty="0" err="1">
                <a:solidFill>
                  <a:srgbClr val="FFFFFF"/>
                </a:solidFill>
              </a:rPr>
              <a:t>preprocessing</a:t>
            </a:r>
            <a:r>
              <a:rPr lang="it-IT" sz="2600" dirty="0">
                <a:solidFill>
                  <a:srgbClr val="FFFFFF"/>
                </a:solidFill>
              </a:rPr>
              <a:t> on the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endParaRPr lang="it-IT" sz="26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Normalization</a:t>
            </a:r>
            <a:r>
              <a:rPr lang="it-IT" sz="2200" dirty="0">
                <a:solidFill>
                  <a:srgbClr val="FFFFFF"/>
                </a:solidFill>
              </a:rPr>
              <a:t>, </a:t>
            </a:r>
            <a:r>
              <a:rPr lang="it-IT" sz="2200" dirty="0" err="1">
                <a:solidFill>
                  <a:srgbClr val="FFFFFF"/>
                </a:solidFill>
              </a:rPr>
              <a:t>trimming</a:t>
            </a:r>
            <a:r>
              <a:rPr lang="it-IT" sz="2200" dirty="0">
                <a:solidFill>
                  <a:srgbClr val="FFFFFF"/>
                </a:solidFill>
              </a:rPr>
              <a:t>, </a:t>
            </a:r>
            <a:r>
              <a:rPr lang="it-IT" sz="2200" dirty="0" err="1">
                <a:solidFill>
                  <a:srgbClr val="FFFFFF"/>
                </a:solidFill>
              </a:rPr>
              <a:t>punctuation</a:t>
            </a:r>
            <a:r>
              <a:rPr lang="it-IT" sz="2200" dirty="0">
                <a:solidFill>
                  <a:srgbClr val="FFFFFF"/>
                </a:solidFill>
              </a:rPr>
              <a:t> filtering, …</a:t>
            </a:r>
          </a:p>
          <a:p>
            <a:pPr>
              <a:buFontTx/>
              <a:buChar char="-"/>
            </a:pPr>
            <a:r>
              <a:rPr lang="it-IT" sz="2600" dirty="0" err="1">
                <a:solidFill>
                  <a:srgbClr val="FFFFFF"/>
                </a:solidFill>
              </a:rPr>
              <a:t>Remove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unnecessary</a:t>
            </a:r>
            <a:r>
              <a:rPr lang="it-IT" sz="2600" dirty="0">
                <a:solidFill>
                  <a:srgbClr val="FFFFFF"/>
                </a:solidFill>
              </a:rPr>
              <a:t> words</a:t>
            </a: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Geographical</a:t>
            </a:r>
            <a:r>
              <a:rPr lang="it-IT" sz="2200" dirty="0">
                <a:solidFill>
                  <a:srgbClr val="FFFFFF"/>
                </a:solidFill>
              </a:rPr>
              <a:t> information</a:t>
            </a:r>
          </a:p>
          <a:p>
            <a:pPr lvl="2">
              <a:buFontTx/>
              <a:buChar char="-"/>
            </a:pPr>
            <a:r>
              <a:rPr lang="it-IT" sz="1800" dirty="0">
                <a:solidFill>
                  <a:srgbClr val="FFFFFF"/>
                </a:solidFill>
              </a:rPr>
              <a:t>(e.g. </a:t>
            </a:r>
            <a:r>
              <a:rPr lang="it-IT" sz="1800" dirty="0" err="1">
                <a:solidFill>
                  <a:srgbClr val="FFFFFF"/>
                </a:solidFill>
              </a:rPr>
              <a:t>german</a:t>
            </a:r>
            <a:r>
              <a:rPr lang="it-IT" sz="1800" dirty="0">
                <a:solidFill>
                  <a:srgbClr val="FFFFFF"/>
                </a:solidFill>
              </a:rPr>
              <a:t> folk, </a:t>
            </a:r>
            <a:r>
              <a:rPr lang="it-IT" sz="1800" dirty="0" err="1">
                <a:solidFill>
                  <a:srgbClr val="FFFFFF"/>
                </a:solidFill>
              </a:rPr>
              <a:t>irish</a:t>
            </a:r>
            <a:r>
              <a:rPr lang="it-IT" sz="1800" dirty="0">
                <a:solidFill>
                  <a:srgbClr val="FFFFFF"/>
                </a:solidFill>
              </a:rPr>
              <a:t> folk -&gt; folk)</a:t>
            </a:r>
          </a:p>
          <a:p>
            <a:pPr lvl="3">
              <a:buFontTx/>
              <a:buChar char="-"/>
            </a:pPr>
            <a:r>
              <a:rPr lang="it-IT" sz="1600" dirty="0">
                <a:solidFill>
                  <a:srgbClr val="FFFFFF"/>
                </a:solidFill>
              </a:rPr>
              <a:t>With NLP and a </a:t>
            </a:r>
            <a:r>
              <a:rPr lang="it-IT" sz="1600" dirty="0" err="1">
                <a:solidFill>
                  <a:srgbClr val="FFFFFF"/>
                </a:solidFill>
              </a:rPr>
              <a:t>regex</a:t>
            </a:r>
            <a:endParaRPr lang="it-IT" sz="2400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it-IT" sz="2200" dirty="0" err="1">
                <a:solidFill>
                  <a:srgbClr val="FFFFFF"/>
                </a:solidFill>
              </a:rPr>
              <a:t>Unfrequent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genres</a:t>
            </a:r>
            <a:endParaRPr lang="it-IT" sz="2200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it-IT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1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Distribution of the features in the tracks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458BA1-3111-40A1-AF80-EA606901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5" y="1342559"/>
            <a:ext cx="3819525" cy="264795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827E98A-B687-4136-8DE3-DDE018A0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1301588"/>
            <a:ext cx="3876675" cy="26479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BC381FE-0113-4F35-93CF-C5C790E51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07" y="1301588"/>
            <a:ext cx="3819525" cy="264795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5D3271A-8EC8-4C77-926E-C1013EC21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09" y="4062406"/>
            <a:ext cx="3876675" cy="264795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2C752A2-F4D5-47B9-9018-FA3CA6F11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662" y="4062406"/>
            <a:ext cx="3876675" cy="264795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235FD9C-B2FB-416A-ABD0-293EC6845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3270" y="4043349"/>
            <a:ext cx="3886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8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Distribution of the features in the tracks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1D8677-59A9-4F35-9A04-271876F8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96" y="1356426"/>
            <a:ext cx="3819524" cy="25961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A040DDF-1AFB-4073-907D-59783F368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60" y="1343667"/>
            <a:ext cx="3819524" cy="260891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681DC4C-E17B-438B-B68F-4AB9643A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96" y="4028495"/>
            <a:ext cx="3819525" cy="26479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E472C8-9C1A-4214-9D61-7F4B51BF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59" y="4054979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1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Approach 1: no clustering</a:t>
            </a:r>
          </a:p>
        </p:txBody>
      </p:sp>
    </p:spTree>
    <p:extLst>
      <p:ext uri="{BB962C8B-B14F-4D97-AF65-F5344CB8AC3E}">
        <p14:creationId xmlns:p14="http://schemas.microsoft.com/office/powerpoint/2010/main" val="32638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9C626BC-83D3-4A04-B4C4-AAC5C0BD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DF1901-54AC-4C8E-B28D-82E90C1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Additional preprocessing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FBB09-B2D1-4BDC-B22D-6DECBD93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err="1">
                <a:solidFill>
                  <a:srgbClr val="FFFFFF"/>
                </a:solidFill>
              </a:rPr>
              <a:t>Need</a:t>
            </a:r>
            <a:r>
              <a:rPr lang="it-IT" sz="2600" dirty="0">
                <a:solidFill>
                  <a:srgbClr val="FFFFFF"/>
                </a:solidFill>
              </a:rPr>
              <a:t> to </a:t>
            </a:r>
            <a:r>
              <a:rPr lang="it-IT" sz="2600" dirty="0" err="1">
                <a:solidFill>
                  <a:srgbClr val="FFFFFF"/>
                </a:solidFill>
              </a:rPr>
              <a:t>assign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r>
              <a:rPr lang="it-IT" sz="2600" dirty="0">
                <a:solidFill>
                  <a:srgbClr val="FFFFFF"/>
                </a:solidFill>
              </a:rPr>
              <a:t> to the tracks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Join the tracks with </a:t>
            </a:r>
            <a:r>
              <a:rPr lang="it-IT" sz="2600" dirty="0" err="1">
                <a:solidFill>
                  <a:srgbClr val="FFFFFF"/>
                </a:solidFill>
              </a:rPr>
              <a:t>their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respective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artists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Split </a:t>
            </a:r>
            <a:r>
              <a:rPr lang="it-IT" sz="2600" dirty="0" err="1">
                <a:solidFill>
                  <a:srgbClr val="FFFFFF"/>
                </a:solidFill>
              </a:rPr>
              <a:t>each</a:t>
            </a:r>
            <a:r>
              <a:rPr lang="it-IT" sz="2600" dirty="0">
                <a:solidFill>
                  <a:srgbClr val="FFFFFF"/>
                </a:solidFill>
              </a:rPr>
              <a:t> record in multiple </a:t>
            </a:r>
            <a:r>
              <a:rPr lang="it-IT" sz="2600" dirty="0" err="1">
                <a:solidFill>
                  <a:srgbClr val="FFFFFF"/>
                </a:solidFill>
              </a:rPr>
              <a:t>rows</a:t>
            </a:r>
            <a:r>
              <a:rPr lang="it-IT" sz="2600" dirty="0">
                <a:solidFill>
                  <a:srgbClr val="FFFFFF"/>
                </a:solidFill>
              </a:rPr>
              <a:t> by </a:t>
            </a:r>
            <a:r>
              <a:rPr lang="it-IT" sz="2600" dirty="0" err="1">
                <a:solidFill>
                  <a:srgbClr val="FFFFFF"/>
                </a:solidFill>
              </a:rPr>
              <a:t>artists</a:t>
            </a:r>
            <a:r>
              <a:rPr lang="it-IT" sz="2600" dirty="0">
                <a:solidFill>
                  <a:srgbClr val="FFFFFF"/>
                </a:solidFill>
              </a:rPr>
              <a:t> and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endParaRPr lang="it-IT" sz="26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To </a:t>
            </a:r>
            <a:r>
              <a:rPr lang="it-IT" sz="2600" dirty="0" err="1">
                <a:solidFill>
                  <a:srgbClr val="FFFFFF"/>
                </a:solidFill>
              </a:rPr>
              <a:t>assign</a:t>
            </a:r>
            <a:r>
              <a:rPr lang="it-IT" sz="2600" dirty="0">
                <a:solidFill>
                  <a:srgbClr val="FFFFFF"/>
                </a:solidFill>
              </a:rPr>
              <a:t> a single </a:t>
            </a:r>
            <a:r>
              <a:rPr lang="it-IT" sz="2600" dirty="0" err="1">
                <a:solidFill>
                  <a:srgbClr val="FFFFFF"/>
                </a:solidFill>
              </a:rPr>
              <a:t>genre</a:t>
            </a:r>
            <a:r>
              <a:rPr lang="it-IT" sz="2600" dirty="0">
                <a:solidFill>
                  <a:srgbClr val="FFFFFF"/>
                </a:solidFill>
              </a:rPr>
              <a:t>: </a:t>
            </a:r>
            <a:r>
              <a:rPr lang="it-IT" sz="2600" dirty="0" err="1">
                <a:solidFill>
                  <a:srgbClr val="FFFFFF"/>
                </a:solidFill>
              </a:rPr>
              <a:t>select</a:t>
            </a:r>
            <a:r>
              <a:rPr lang="it-IT" sz="2600" dirty="0">
                <a:solidFill>
                  <a:srgbClr val="FFFFFF"/>
                </a:solidFill>
              </a:rPr>
              <a:t> the label with </a:t>
            </a:r>
            <a:r>
              <a:rPr lang="it-IT" sz="2600" dirty="0" err="1">
                <a:solidFill>
                  <a:srgbClr val="FFFFFF"/>
                </a:solidFill>
              </a:rPr>
              <a:t>less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distance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between</a:t>
            </a:r>
            <a:r>
              <a:rPr lang="it-IT" sz="2600" dirty="0">
                <a:solidFill>
                  <a:srgbClr val="FFFFFF"/>
                </a:solidFill>
              </a:rPr>
              <a:t> the track and the features </a:t>
            </a:r>
            <a:r>
              <a:rPr lang="it-IT" sz="2600" dirty="0" err="1">
                <a:solidFill>
                  <a:srgbClr val="FFFFFF"/>
                </a:solidFill>
              </a:rPr>
              <a:t>descripted</a:t>
            </a:r>
            <a:r>
              <a:rPr lang="it-IT" sz="2600" dirty="0">
                <a:solidFill>
                  <a:srgbClr val="FFFFFF"/>
                </a:solidFill>
              </a:rPr>
              <a:t> in the </a:t>
            </a:r>
            <a:r>
              <a:rPr lang="it-IT" sz="2600" dirty="0" err="1">
                <a:solidFill>
                  <a:srgbClr val="FFFFFF"/>
                </a:solidFill>
              </a:rPr>
              <a:t>genres</a:t>
            </a:r>
            <a:r>
              <a:rPr lang="it-IT" sz="2600" dirty="0">
                <a:solidFill>
                  <a:srgbClr val="FFFFFF"/>
                </a:solidFill>
              </a:rPr>
              <a:t> dataset.</a:t>
            </a:r>
          </a:p>
          <a:p>
            <a:pPr>
              <a:buFontTx/>
              <a:buChar char="-"/>
            </a:pPr>
            <a:r>
              <a:rPr lang="it-IT" sz="2600" dirty="0">
                <a:solidFill>
                  <a:srgbClr val="FFFFFF"/>
                </a:solidFill>
              </a:rPr>
              <a:t>Feature </a:t>
            </a:r>
            <a:r>
              <a:rPr lang="it-IT" sz="2600" dirty="0" err="1">
                <a:solidFill>
                  <a:srgbClr val="FFFFFF"/>
                </a:solidFill>
              </a:rPr>
              <a:t>selection</a:t>
            </a:r>
            <a:r>
              <a:rPr lang="it-IT" sz="2600" dirty="0">
                <a:solidFill>
                  <a:srgbClr val="FFFFFF"/>
                </a:solidFill>
              </a:rPr>
              <a:t> to </a:t>
            </a:r>
            <a:r>
              <a:rPr lang="it-IT" sz="2600" dirty="0" err="1">
                <a:solidFill>
                  <a:srgbClr val="FFFFFF"/>
                </a:solidFill>
              </a:rPr>
              <a:t>simplify</a:t>
            </a:r>
            <a:r>
              <a:rPr lang="it-IT" sz="2600" dirty="0">
                <a:solidFill>
                  <a:srgbClr val="FFFFFF"/>
                </a:solidFill>
              </a:rPr>
              <a:t> the training </a:t>
            </a:r>
            <a:r>
              <a:rPr lang="it-IT" sz="2600" dirty="0" err="1">
                <a:solidFill>
                  <a:srgbClr val="FFFFFF"/>
                </a:solidFill>
              </a:rPr>
              <a:t>phase</a:t>
            </a:r>
            <a:r>
              <a:rPr lang="it-IT" sz="2600" dirty="0">
                <a:solidFill>
                  <a:srgbClr val="FFFFFF"/>
                </a:solidFill>
              </a:rPr>
              <a:t> (</a:t>
            </a:r>
            <a:r>
              <a:rPr lang="it-IT" sz="2600" dirty="0" err="1">
                <a:solidFill>
                  <a:srgbClr val="FFFFFF"/>
                </a:solidFill>
              </a:rPr>
              <a:t>see</a:t>
            </a:r>
            <a:r>
              <a:rPr lang="it-IT" sz="2600" dirty="0">
                <a:solidFill>
                  <a:srgbClr val="FFFFFF"/>
                </a:solidFill>
              </a:rPr>
              <a:t> </a:t>
            </a:r>
            <a:r>
              <a:rPr lang="it-IT" sz="2600" dirty="0" err="1">
                <a:solidFill>
                  <a:srgbClr val="FFFFFF"/>
                </a:solidFill>
              </a:rPr>
              <a:t>later</a:t>
            </a:r>
            <a:r>
              <a:rPr lang="it-IT" sz="2600" dirty="0">
                <a:solidFill>
                  <a:srgbClr val="FFFFFF"/>
                </a:solidFill>
              </a:rPr>
              <a:t> in the slides)</a:t>
            </a:r>
          </a:p>
        </p:txBody>
      </p:sp>
    </p:spTree>
    <p:extLst>
      <p:ext uri="{BB962C8B-B14F-4D97-AF65-F5344CB8AC3E}">
        <p14:creationId xmlns:p14="http://schemas.microsoft.com/office/powerpoint/2010/main" val="71978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1273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The project</vt:lpstr>
      <vt:lpstr>The datasets</vt:lpstr>
      <vt:lpstr>The audio features</vt:lpstr>
      <vt:lpstr>Data preprocessing</vt:lpstr>
      <vt:lpstr>Distribution of the features in the tracks</vt:lpstr>
      <vt:lpstr>Distribution of the features in the tracks</vt:lpstr>
      <vt:lpstr>Approach 1: no clustering</vt:lpstr>
      <vt:lpstr>Additional preprocessing</vt:lpstr>
      <vt:lpstr>Poor performance!</vt:lpstr>
      <vt:lpstr>Summary</vt:lpstr>
      <vt:lpstr>Approach 2: with clustering</vt:lpstr>
      <vt:lpstr>Before clustering: PCA Analysis</vt:lpstr>
      <vt:lpstr>Clustering: K-Means algorithm</vt:lpstr>
      <vt:lpstr>K-Means: evaluation</vt:lpstr>
      <vt:lpstr>K-Means: silhouette score</vt:lpstr>
      <vt:lpstr>K-Means evaluation: summary</vt:lpstr>
      <vt:lpstr>K-Means evaluation: summary</vt:lpstr>
      <vt:lpstr>K-Means evaluation: summary</vt:lpstr>
      <vt:lpstr>Model training: LR and RF</vt:lpstr>
      <vt:lpstr>Feature selection</vt:lpstr>
      <vt:lpstr>Feature selection</vt:lpstr>
      <vt:lpstr>Logistic Regression: results</vt:lpstr>
      <vt:lpstr>Random Forest: Results</vt:lpstr>
      <vt:lpstr>Logistic Regression vs Random Forest</vt:lpstr>
      <vt:lpstr>Summary</vt:lpstr>
      <vt:lpstr>One last improvement</vt:lpstr>
      <vt:lpstr>The final model: Results</vt:lpstr>
      <vt:lpstr>The final model: confusion matrix</vt:lpstr>
      <vt:lpstr>Some predictions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Computing 20-21</dc:title>
  <dc:creator>Antonio D'Orazio</dc:creator>
  <cp:lastModifiedBy>Antonio D'Orazio</cp:lastModifiedBy>
  <cp:revision>37</cp:revision>
  <dcterms:created xsi:type="dcterms:W3CDTF">2021-08-19T09:18:21Z</dcterms:created>
  <dcterms:modified xsi:type="dcterms:W3CDTF">2021-09-10T21:49:38Z</dcterms:modified>
</cp:coreProperties>
</file>