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2" r:id="rId16"/>
    <p:sldId id="271" r:id="rId17"/>
    <p:sldId id="273" r:id="rId18"/>
    <p:sldId id="274" r:id="rId19"/>
    <p:sldId id="275" r:id="rId20"/>
    <p:sldId id="276" r:id="rId21"/>
    <p:sldId id="277" r:id="rId22"/>
    <p:sldId id="281" r:id="rId23"/>
    <p:sldId id="279" r:id="rId24"/>
    <p:sldId id="278" r:id="rId25"/>
    <p:sldId id="280" r:id="rId26"/>
    <p:sldId id="282" r:id="rId27"/>
    <p:sldId id="283" r:id="rId2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64289E-5E81-4F14-8BE8-E5EA0FF4B25A}" v="13" dt="2024-06-28T10:37:52.9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50"/>
  </p:normalViewPr>
  <p:slideViewPr>
    <p:cSldViewPr snapToGrid="0">
      <p:cViewPr varScale="1">
        <p:scale>
          <a:sx n="90" d="100"/>
          <a:sy n="90" d="100"/>
        </p:scale>
        <p:origin x="232"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C9D4F0-F449-4346-9603-92ED730A6AF6}" type="datetimeFigureOut">
              <a:rPr lang="it-IT" smtClean="0"/>
              <a:t>29/06/24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7A5EB5-EB62-4047-91ED-45520A7DA98D}" type="slidenum">
              <a:rPr lang="it-IT" smtClean="0"/>
              <a:t>‹#›</a:t>
            </a:fld>
            <a:endParaRPr lang="it-IT"/>
          </a:p>
        </p:txBody>
      </p:sp>
    </p:spTree>
    <p:extLst>
      <p:ext uri="{BB962C8B-B14F-4D97-AF65-F5344CB8AC3E}">
        <p14:creationId xmlns:p14="http://schemas.microsoft.com/office/powerpoint/2010/main" val="3222748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827A5EB5-EB62-4047-91ED-45520A7DA98D}" type="slidenum">
              <a:rPr lang="it-IT" smtClean="0"/>
              <a:t>19</a:t>
            </a:fld>
            <a:endParaRPr lang="it-IT"/>
          </a:p>
        </p:txBody>
      </p:sp>
    </p:spTree>
    <p:extLst>
      <p:ext uri="{BB962C8B-B14F-4D97-AF65-F5344CB8AC3E}">
        <p14:creationId xmlns:p14="http://schemas.microsoft.com/office/powerpoint/2010/main" val="2852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827A5EB5-EB62-4047-91ED-45520A7DA98D}" type="slidenum">
              <a:rPr lang="it-IT" smtClean="0"/>
              <a:t>20</a:t>
            </a:fld>
            <a:endParaRPr lang="it-IT"/>
          </a:p>
        </p:txBody>
      </p:sp>
    </p:spTree>
    <p:extLst>
      <p:ext uri="{BB962C8B-B14F-4D97-AF65-F5344CB8AC3E}">
        <p14:creationId xmlns:p14="http://schemas.microsoft.com/office/powerpoint/2010/main" val="1501739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C885CC-32A8-2262-0112-11957E50E048}"/>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3C0268B-A504-BFE7-D844-38AE573C3F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4AC7B218-46B1-4EBB-337A-09F5C266F869}"/>
              </a:ext>
            </a:extLst>
          </p:cNvPr>
          <p:cNvSpPr>
            <a:spLocks noGrp="1"/>
          </p:cNvSpPr>
          <p:nvPr>
            <p:ph type="dt" sz="half" idx="10"/>
          </p:nvPr>
        </p:nvSpPr>
        <p:spPr/>
        <p:txBody>
          <a:bodyPr/>
          <a:lstStyle/>
          <a:p>
            <a:fld id="{7ED2B993-C4C1-41C6-8C99-445819C1984D}" type="datetimeFigureOut">
              <a:rPr lang="it-IT" smtClean="0"/>
              <a:t>29/06/24</a:t>
            </a:fld>
            <a:endParaRPr lang="it-IT"/>
          </a:p>
        </p:txBody>
      </p:sp>
      <p:sp>
        <p:nvSpPr>
          <p:cNvPr id="5" name="Segnaposto piè di pagina 4">
            <a:extLst>
              <a:ext uri="{FF2B5EF4-FFF2-40B4-BE49-F238E27FC236}">
                <a16:creationId xmlns:a16="http://schemas.microsoft.com/office/drawing/2014/main" id="{4445C700-BF45-CDEA-80DA-1DE51F350DC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00DDC8E-938A-A054-BEDE-9CDFA7D4D27C}"/>
              </a:ext>
            </a:extLst>
          </p:cNvPr>
          <p:cNvSpPr>
            <a:spLocks noGrp="1"/>
          </p:cNvSpPr>
          <p:nvPr>
            <p:ph type="sldNum" sz="quarter" idx="12"/>
          </p:nvPr>
        </p:nvSpPr>
        <p:spPr/>
        <p:txBody>
          <a:bodyPr/>
          <a:lstStyle/>
          <a:p>
            <a:fld id="{AAAD8286-9C37-404D-9FB3-CF441FB9582D}" type="slidenum">
              <a:rPr lang="it-IT" smtClean="0"/>
              <a:t>‹#›</a:t>
            </a:fld>
            <a:endParaRPr lang="it-IT"/>
          </a:p>
        </p:txBody>
      </p:sp>
    </p:spTree>
    <p:extLst>
      <p:ext uri="{BB962C8B-B14F-4D97-AF65-F5344CB8AC3E}">
        <p14:creationId xmlns:p14="http://schemas.microsoft.com/office/powerpoint/2010/main" val="1304083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FE8CED-E9BC-762E-47A3-66AB99CC5BEC}"/>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62CD29B-CD44-0311-6727-4FD770CD461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E250F1A-6B92-FEF2-F140-E588AECCE8E5}"/>
              </a:ext>
            </a:extLst>
          </p:cNvPr>
          <p:cNvSpPr>
            <a:spLocks noGrp="1"/>
          </p:cNvSpPr>
          <p:nvPr>
            <p:ph type="dt" sz="half" idx="10"/>
          </p:nvPr>
        </p:nvSpPr>
        <p:spPr/>
        <p:txBody>
          <a:bodyPr/>
          <a:lstStyle/>
          <a:p>
            <a:fld id="{7ED2B993-C4C1-41C6-8C99-445819C1984D}" type="datetimeFigureOut">
              <a:rPr lang="it-IT" smtClean="0"/>
              <a:t>29/06/24</a:t>
            </a:fld>
            <a:endParaRPr lang="it-IT"/>
          </a:p>
        </p:txBody>
      </p:sp>
      <p:sp>
        <p:nvSpPr>
          <p:cNvPr id="5" name="Segnaposto piè di pagina 4">
            <a:extLst>
              <a:ext uri="{FF2B5EF4-FFF2-40B4-BE49-F238E27FC236}">
                <a16:creationId xmlns:a16="http://schemas.microsoft.com/office/drawing/2014/main" id="{FF01DEC8-D9F2-68D8-3849-0803F99FD56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106E39B-5193-9D8A-6066-0506B68CBCD7}"/>
              </a:ext>
            </a:extLst>
          </p:cNvPr>
          <p:cNvSpPr>
            <a:spLocks noGrp="1"/>
          </p:cNvSpPr>
          <p:nvPr>
            <p:ph type="sldNum" sz="quarter" idx="12"/>
          </p:nvPr>
        </p:nvSpPr>
        <p:spPr/>
        <p:txBody>
          <a:bodyPr/>
          <a:lstStyle/>
          <a:p>
            <a:fld id="{AAAD8286-9C37-404D-9FB3-CF441FB9582D}" type="slidenum">
              <a:rPr lang="it-IT" smtClean="0"/>
              <a:t>‹#›</a:t>
            </a:fld>
            <a:endParaRPr lang="it-IT"/>
          </a:p>
        </p:txBody>
      </p:sp>
    </p:spTree>
    <p:extLst>
      <p:ext uri="{BB962C8B-B14F-4D97-AF65-F5344CB8AC3E}">
        <p14:creationId xmlns:p14="http://schemas.microsoft.com/office/powerpoint/2010/main" val="2430073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F46D61D-6A83-126F-BC49-80895D879AA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6B6AEF3-0C2B-0B8E-9BD1-A8A5208B92B6}"/>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B5AA34B-4BD5-ACE1-4B29-9FFB77A7B4E3}"/>
              </a:ext>
            </a:extLst>
          </p:cNvPr>
          <p:cNvSpPr>
            <a:spLocks noGrp="1"/>
          </p:cNvSpPr>
          <p:nvPr>
            <p:ph type="dt" sz="half" idx="10"/>
          </p:nvPr>
        </p:nvSpPr>
        <p:spPr/>
        <p:txBody>
          <a:bodyPr/>
          <a:lstStyle/>
          <a:p>
            <a:fld id="{7ED2B993-C4C1-41C6-8C99-445819C1984D}" type="datetimeFigureOut">
              <a:rPr lang="it-IT" smtClean="0"/>
              <a:t>29/06/24</a:t>
            </a:fld>
            <a:endParaRPr lang="it-IT"/>
          </a:p>
        </p:txBody>
      </p:sp>
      <p:sp>
        <p:nvSpPr>
          <p:cNvPr id="5" name="Segnaposto piè di pagina 4">
            <a:extLst>
              <a:ext uri="{FF2B5EF4-FFF2-40B4-BE49-F238E27FC236}">
                <a16:creationId xmlns:a16="http://schemas.microsoft.com/office/drawing/2014/main" id="{D9DD37A9-E59B-A314-7294-B928075F4A0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B9451F2-A013-0B54-643F-CCF4052BEE92}"/>
              </a:ext>
            </a:extLst>
          </p:cNvPr>
          <p:cNvSpPr>
            <a:spLocks noGrp="1"/>
          </p:cNvSpPr>
          <p:nvPr>
            <p:ph type="sldNum" sz="quarter" idx="12"/>
          </p:nvPr>
        </p:nvSpPr>
        <p:spPr/>
        <p:txBody>
          <a:bodyPr/>
          <a:lstStyle/>
          <a:p>
            <a:fld id="{AAAD8286-9C37-404D-9FB3-CF441FB9582D}" type="slidenum">
              <a:rPr lang="it-IT" smtClean="0"/>
              <a:t>‹#›</a:t>
            </a:fld>
            <a:endParaRPr lang="it-IT"/>
          </a:p>
        </p:txBody>
      </p:sp>
    </p:spTree>
    <p:extLst>
      <p:ext uri="{BB962C8B-B14F-4D97-AF65-F5344CB8AC3E}">
        <p14:creationId xmlns:p14="http://schemas.microsoft.com/office/powerpoint/2010/main" val="738724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6F6066-0CF7-5625-1FD3-67B7642D444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E7756EB-8781-0836-5AA2-C7EE1F72670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FF34102-D9F0-D93D-D918-BF203218ED40}"/>
              </a:ext>
            </a:extLst>
          </p:cNvPr>
          <p:cNvSpPr>
            <a:spLocks noGrp="1"/>
          </p:cNvSpPr>
          <p:nvPr>
            <p:ph type="dt" sz="half" idx="10"/>
          </p:nvPr>
        </p:nvSpPr>
        <p:spPr/>
        <p:txBody>
          <a:bodyPr/>
          <a:lstStyle/>
          <a:p>
            <a:fld id="{7ED2B993-C4C1-41C6-8C99-445819C1984D}" type="datetimeFigureOut">
              <a:rPr lang="it-IT" smtClean="0"/>
              <a:t>29/06/24</a:t>
            </a:fld>
            <a:endParaRPr lang="it-IT"/>
          </a:p>
        </p:txBody>
      </p:sp>
      <p:sp>
        <p:nvSpPr>
          <p:cNvPr id="5" name="Segnaposto piè di pagina 4">
            <a:extLst>
              <a:ext uri="{FF2B5EF4-FFF2-40B4-BE49-F238E27FC236}">
                <a16:creationId xmlns:a16="http://schemas.microsoft.com/office/drawing/2014/main" id="{0EA4376E-6A93-12F8-B26F-8F45708E344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4671FF4-D0CB-408D-9816-C2CE21F51372}"/>
              </a:ext>
            </a:extLst>
          </p:cNvPr>
          <p:cNvSpPr>
            <a:spLocks noGrp="1"/>
          </p:cNvSpPr>
          <p:nvPr>
            <p:ph type="sldNum" sz="quarter" idx="12"/>
          </p:nvPr>
        </p:nvSpPr>
        <p:spPr/>
        <p:txBody>
          <a:bodyPr/>
          <a:lstStyle/>
          <a:p>
            <a:fld id="{AAAD8286-9C37-404D-9FB3-CF441FB9582D}" type="slidenum">
              <a:rPr lang="it-IT" smtClean="0"/>
              <a:t>‹#›</a:t>
            </a:fld>
            <a:endParaRPr lang="it-IT"/>
          </a:p>
        </p:txBody>
      </p:sp>
    </p:spTree>
    <p:extLst>
      <p:ext uri="{BB962C8B-B14F-4D97-AF65-F5344CB8AC3E}">
        <p14:creationId xmlns:p14="http://schemas.microsoft.com/office/powerpoint/2010/main" val="1026293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A75ED8-96B4-D286-38C9-A671F15FB04A}"/>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782F4BD7-276B-606F-B36D-D4F14E521BD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7183AD5-A72B-02B4-5C21-B33E8D6FFDD4}"/>
              </a:ext>
            </a:extLst>
          </p:cNvPr>
          <p:cNvSpPr>
            <a:spLocks noGrp="1"/>
          </p:cNvSpPr>
          <p:nvPr>
            <p:ph type="dt" sz="half" idx="10"/>
          </p:nvPr>
        </p:nvSpPr>
        <p:spPr/>
        <p:txBody>
          <a:bodyPr/>
          <a:lstStyle/>
          <a:p>
            <a:fld id="{7ED2B993-C4C1-41C6-8C99-445819C1984D}" type="datetimeFigureOut">
              <a:rPr lang="it-IT" smtClean="0"/>
              <a:t>29/06/24</a:t>
            </a:fld>
            <a:endParaRPr lang="it-IT"/>
          </a:p>
        </p:txBody>
      </p:sp>
      <p:sp>
        <p:nvSpPr>
          <p:cNvPr id="5" name="Segnaposto piè di pagina 4">
            <a:extLst>
              <a:ext uri="{FF2B5EF4-FFF2-40B4-BE49-F238E27FC236}">
                <a16:creationId xmlns:a16="http://schemas.microsoft.com/office/drawing/2014/main" id="{B5DCF9DA-DE90-7E75-CFED-04A96480CCC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E5A4A46-5915-12A1-F369-C103D3A39014}"/>
              </a:ext>
            </a:extLst>
          </p:cNvPr>
          <p:cNvSpPr>
            <a:spLocks noGrp="1"/>
          </p:cNvSpPr>
          <p:nvPr>
            <p:ph type="sldNum" sz="quarter" idx="12"/>
          </p:nvPr>
        </p:nvSpPr>
        <p:spPr/>
        <p:txBody>
          <a:bodyPr/>
          <a:lstStyle/>
          <a:p>
            <a:fld id="{AAAD8286-9C37-404D-9FB3-CF441FB9582D}" type="slidenum">
              <a:rPr lang="it-IT" smtClean="0"/>
              <a:t>‹#›</a:t>
            </a:fld>
            <a:endParaRPr lang="it-IT"/>
          </a:p>
        </p:txBody>
      </p:sp>
    </p:spTree>
    <p:extLst>
      <p:ext uri="{BB962C8B-B14F-4D97-AF65-F5344CB8AC3E}">
        <p14:creationId xmlns:p14="http://schemas.microsoft.com/office/powerpoint/2010/main" val="403371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18246E-E812-E8C3-6AA8-F982DDF58B5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B584FC2-848B-A5DF-42EC-1DE4D7B46DA6}"/>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91C9D0E-F0DB-FBDF-1A0A-715AEB6BF99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269438DE-6C8E-EEAB-10DF-DCA546D18F7F}"/>
              </a:ext>
            </a:extLst>
          </p:cNvPr>
          <p:cNvSpPr>
            <a:spLocks noGrp="1"/>
          </p:cNvSpPr>
          <p:nvPr>
            <p:ph type="dt" sz="half" idx="10"/>
          </p:nvPr>
        </p:nvSpPr>
        <p:spPr/>
        <p:txBody>
          <a:bodyPr/>
          <a:lstStyle/>
          <a:p>
            <a:fld id="{7ED2B993-C4C1-41C6-8C99-445819C1984D}" type="datetimeFigureOut">
              <a:rPr lang="it-IT" smtClean="0"/>
              <a:t>29/06/24</a:t>
            </a:fld>
            <a:endParaRPr lang="it-IT"/>
          </a:p>
        </p:txBody>
      </p:sp>
      <p:sp>
        <p:nvSpPr>
          <p:cNvPr id="6" name="Segnaposto piè di pagina 5">
            <a:extLst>
              <a:ext uri="{FF2B5EF4-FFF2-40B4-BE49-F238E27FC236}">
                <a16:creationId xmlns:a16="http://schemas.microsoft.com/office/drawing/2014/main" id="{55D12EE6-B37B-7A4E-EE47-E9CEE5CC6EC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008C5C1-7C2D-0BC4-7CFD-EB1B30ED1450}"/>
              </a:ext>
            </a:extLst>
          </p:cNvPr>
          <p:cNvSpPr>
            <a:spLocks noGrp="1"/>
          </p:cNvSpPr>
          <p:nvPr>
            <p:ph type="sldNum" sz="quarter" idx="12"/>
          </p:nvPr>
        </p:nvSpPr>
        <p:spPr/>
        <p:txBody>
          <a:bodyPr/>
          <a:lstStyle/>
          <a:p>
            <a:fld id="{AAAD8286-9C37-404D-9FB3-CF441FB9582D}" type="slidenum">
              <a:rPr lang="it-IT" smtClean="0"/>
              <a:t>‹#›</a:t>
            </a:fld>
            <a:endParaRPr lang="it-IT"/>
          </a:p>
        </p:txBody>
      </p:sp>
    </p:spTree>
    <p:extLst>
      <p:ext uri="{BB962C8B-B14F-4D97-AF65-F5344CB8AC3E}">
        <p14:creationId xmlns:p14="http://schemas.microsoft.com/office/powerpoint/2010/main" val="3694633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E78718-CBD9-8E1D-F83F-F470BD4E353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25AFA08-D302-2855-C3E7-67218AB106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C749162-3058-4B59-FB51-6C66CD0937FC}"/>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2CF852E2-D5A7-3573-AD21-AB30DCE834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227425B-DEE0-9DD7-0F34-46201EBE0C8E}"/>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AB00518-FAA8-48D2-6A5A-323EE380E23C}"/>
              </a:ext>
            </a:extLst>
          </p:cNvPr>
          <p:cNvSpPr>
            <a:spLocks noGrp="1"/>
          </p:cNvSpPr>
          <p:nvPr>
            <p:ph type="dt" sz="half" idx="10"/>
          </p:nvPr>
        </p:nvSpPr>
        <p:spPr/>
        <p:txBody>
          <a:bodyPr/>
          <a:lstStyle/>
          <a:p>
            <a:fld id="{7ED2B993-C4C1-41C6-8C99-445819C1984D}" type="datetimeFigureOut">
              <a:rPr lang="it-IT" smtClean="0"/>
              <a:t>29/06/24</a:t>
            </a:fld>
            <a:endParaRPr lang="it-IT"/>
          </a:p>
        </p:txBody>
      </p:sp>
      <p:sp>
        <p:nvSpPr>
          <p:cNvPr id="8" name="Segnaposto piè di pagina 7">
            <a:extLst>
              <a:ext uri="{FF2B5EF4-FFF2-40B4-BE49-F238E27FC236}">
                <a16:creationId xmlns:a16="http://schemas.microsoft.com/office/drawing/2014/main" id="{279786B3-7703-B801-F0E5-B720E473C1B0}"/>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108CD22-F650-B226-07A1-D09D84AFF377}"/>
              </a:ext>
            </a:extLst>
          </p:cNvPr>
          <p:cNvSpPr>
            <a:spLocks noGrp="1"/>
          </p:cNvSpPr>
          <p:nvPr>
            <p:ph type="sldNum" sz="quarter" idx="12"/>
          </p:nvPr>
        </p:nvSpPr>
        <p:spPr/>
        <p:txBody>
          <a:bodyPr/>
          <a:lstStyle/>
          <a:p>
            <a:fld id="{AAAD8286-9C37-404D-9FB3-CF441FB9582D}" type="slidenum">
              <a:rPr lang="it-IT" smtClean="0"/>
              <a:t>‹#›</a:t>
            </a:fld>
            <a:endParaRPr lang="it-IT"/>
          </a:p>
        </p:txBody>
      </p:sp>
    </p:spTree>
    <p:extLst>
      <p:ext uri="{BB962C8B-B14F-4D97-AF65-F5344CB8AC3E}">
        <p14:creationId xmlns:p14="http://schemas.microsoft.com/office/powerpoint/2010/main" val="1810584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D7317E-E9A7-BC18-1B92-64EC5455003D}"/>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3B532120-7090-FAFC-BE46-A5FF6A1D4685}"/>
              </a:ext>
            </a:extLst>
          </p:cNvPr>
          <p:cNvSpPr>
            <a:spLocks noGrp="1"/>
          </p:cNvSpPr>
          <p:nvPr>
            <p:ph type="dt" sz="half" idx="10"/>
          </p:nvPr>
        </p:nvSpPr>
        <p:spPr/>
        <p:txBody>
          <a:bodyPr/>
          <a:lstStyle/>
          <a:p>
            <a:fld id="{7ED2B993-C4C1-41C6-8C99-445819C1984D}" type="datetimeFigureOut">
              <a:rPr lang="it-IT" smtClean="0"/>
              <a:t>29/06/24</a:t>
            </a:fld>
            <a:endParaRPr lang="it-IT"/>
          </a:p>
        </p:txBody>
      </p:sp>
      <p:sp>
        <p:nvSpPr>
          <p:cNvPr id="4" name="Segnaposto piè di pagina 3">
            <a:extLst>
              <a:ext uri="{FF2B5EF4-FFF2-40B4-BE49-F238E27FC236}">
                <a16:creationId xmlns:a16="http://schemas.microsoft.com/office/drawing/2014/main" id="{7A1FBE15-A548-31E5-7C37-42E578F8E419}"/>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5FE4AD44-B49A-34E4-E4F0-8995B4D6F0BF}"/>
              </a:ext>
            </a:extLst>
          </p:cNvPr>
          <p:cNvSpPr>
            <a:spLocks noGrp="1"/>
          </p:cNvSpPr>
          <p:nvPr>
            <p:ph type="sldNum" sz="quarter" idx="12"/>
          </p:nvPr>
        </p:nvSpPr>
        <p:spPr/>
        <p:txBody>
          <a:bodyPr/>
          <a:lstStyle/>
          <a:p>
            <a:fld id="{AAAD8286-9C37-404D-9FB3-CF441FB9582D}" type="slidenum">
              <a:rPr lang="it-IT" smtClean="0"/>
              <a:t>‹#›</a:t>
            </a:fld>
            <a:endParaRPr lang="it-IT"/>
          </a:p>
        </p:txBody>
      </p:sp>
    </p:spTree>
    <p:extLst>
      <p:ext uri="{BB962C8B-B14F-4D97-AF65-F5344CB8AC3E}">
        <p14:creationId xmlns:p14="http://schemas.microsoft.com/office/powerpoint/2010/main" val="965046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5E9ED0C3-2ABC-6ED9-9514-274D7F18F47D}"/>
              </a:ext>
            </a:extLst>
          </p:cNvPr>
          <p:cNvSpPr>
            <a:spLocks noGrp="1"/>
          </p:cNvSpPr>
          <p:nvPr>
            <p:ph type="dt" sz="half" idx="10"/>
          </p:nvPr>
        </p:nvSpPr>
        <p:spPr/>
        <p:txBody>
          <a:bodyPr/>
          <a:lstStyle/>
          <a:p>
            <a:fld id="{7ED2B993-C4C1-41C6-8C99-445819C1984D}" type="datetimeFigureOut">
              <a:rPr lang="it-IT" smtClean="0"/>
              <a:t>29/06/24</a:t>
            </a:fld>
            <a:endParaRPr lang="it-IT"/>
          </a:p>
        </p:txBody>
      </p:sp>
      <p:sp>
        <p:nvSpPr>
          <p:cNvPr id="3" name="Segnaposto piè di pagina 2">
            <a:extLst>
              <a:ext uri="{FF2B5EF4-FFF2-40B4-BE49-F238E27FC236}">
                <a16:creationId xmlns:a16="http://schemas.microsoft.com/office/drawing/2014/main" id="{CDA9E5F3-33E2-5A77-8285-6FB1E4391CC6}"/>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9C416154-5FF3-D530-896F-B84626FC0531}"/>
              </a:ext>
            </a:extLst>
          </p:cNvPr>
          <p:cNvSpPr>
            <a:spLocks noGrp="1"/>
          </p:cNvSpPr>
          <p:nvPr>
            <p:ph type="sldNum" sz="quarter" idx="12"/>
          </p:nvPr>
        </p:nvSpPr>
        <p:spPr/>
        <p:txBody>
          <a:bodyPr/>
          <a:lstStyle/>
          <a:p>
            <a:fld id="{AAAD8286-9C37-404D-9FB3-CF441FB9582D}" type="slidenum">
              <a:rPr lang="it-IT" smtClean="0"/>
              <a:t>‹#›</a:t>
            </a:fld>
            <a:endParaRPr lang="it-IT"/>
          </a:p>
        </p:txBody>
      </p:sp>
    </p:spTree>
    <p:extLst>
      <p:ext uri="{BB962C8B-B14F-4D97-AF65-F5344CB8AC3E}">
        <p14:creationId xmlns:p14="http://schemas.microsoft.com/office/powerpoint/2010/main" val="2778734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CF5A77-F24B-4B81-46CC-CD3B23217ED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0FA696B-DC3E-3528-15DC-1312CBC230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42B3DCF1-1788-7BB9-18F5-62EA6C9BE0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6C4D57B-A32D-78D5-98CD-06BBD8D4DAA9}"/>
              </a:ext>
            </a:extLst>
          </p:cNvPr>
          <p:cNvSpPr>
            <a:spLocks noGrp="1"/>
          </p:cNvSpPr>
          <p:nvPr>
            <p:ph type="dt" sz="half" idx="10"/>
          </p:nvPr>
        </p:nvSpPr>
        <p:spPr/>
        <p:txBody>
          <a:bodyPr/>
          <a:lstStyle/>
          <a:p>
            <a:fld id="{7ED2B993-C4C1-41C6-8C99-445819C1984D}" type="datetimeFigureOut">
              <a:rPr lang="it-IT" smtClean="0"/>
              <a:t>29/06/24</a:t>
            </a:fld>
            <a:endParaRPr lang="it-IT"/>
          </a:p>
        </p:txBody>
      </p:sp>
      <p:sp>
        <p:nvSpPr>
          <p:cNvPr id="6" name="Segnaposto piè di pagina 5">
            <a:extLst>
              <a:ext uri="{FF2B5EF4-FFF2-40B4-BE49-F238E27FC236}">
                <a16:creationId xmlns:a16="http://schemas.microsoft.com/office/drawing/2014/main" id="{70981FC9-A5AA-792B-CC67-08A3F4A2E76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9DAEDB6-A7A5-C60B-5296-3192BE5F95D2}"/>
              </a:ext>
            </a:extLst>
          </p:cNvPr>
          <p:cNvSpPr>
            <a:spLocks noGrp="1"/>
          </p:cNvSpPr>
          <p:nvPr>
            <p:ph type="sldNum" sz="quarter" idx="12"/>
          </p:nvPr>
        </p:nvSpPr>
        <p:spPr/>
        <p:txBody>
          <a:bodyPr/>
          <a:lstStyle/>
          <a:p>
            <a:fld id="{AAAD8286-9C37-404D-9FB3-CF441FB9582D}" type="slidenum">
              <a:rPr lang="it-IT" smtClean="0"/>
              <a:t>‹#›</a:t>
            </a:fld>
            <a:endParaRPr lang="it-IT"/>
          </a:p>
        </p:txBody>
      </p:sp>
    </p:spTree>
    <p:extLst>
      <p:ext uri="{BB962C8B-B14F-4D97-AF65-F5344CB8AC3E}">
        <p14:creationId xmlns:p14="http://schemas.microsoft.com/office/powerpoint/2010/main" val="2441202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12F0B0-54BD-9472-5165-E0A1EBB1B69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5A36A0D6-7113-2A9A-5ABC-CC85EA6452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A649E7DE-E8A4-41BE-A82C-BCE7046CA6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E310142-5502-8C7F-FC3F-DADF4E031530}"/>
              </a:ext>
            </a:extLst>
          </p:cNvPr>
          <p:cNvSpPr>
            <a:spLocks noGrp="1"/>
          </p:cNvSpPr>
          <p:nvPr>
            <p:ph type="dt" sz="half" idx="10"/>
          </p:nvPr>
        </p:nvSpPr>
        <p:spPr/>
        <p:txBody>
          <a:bodyPr/>
          <a:lstStyle/>
          <a:p>
            <a:fld id="{7ED2B993-C4C1-41C6-8C99-445819C1984D}" type="datetimeFigureOut">
              <a:rPr lang="it-IT" smtClean="0"/>
              <a:t>29/06/24</a:t>
            </a:fld>
            <a:endParaRPr lang="it-IT"/>
          </a:p>
        </p:txBody>
      </p:sp>
      <p:sp>
        <p:nvSpPr>
          <p:cNvPr id="6" name="Segnaposto piè di pagina 5">
            <a:extLst>
              <a:ext uri="{FF2B5EF4-FFF2-40B4-BE49-F238E27FC236}">
                <a16:creationId xmlns:a16="http://schemas.microsoft.com/office/drawing/2014/main" id="{5E623BEC-001B-DD3B-6E4F-9BB8FDEBCFB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97B4E0D-0183-FF1D-3B38-E97CDEE01485}"/>
              </a:ext>
            </a:extLst>
          </p:cNvPr>
          <p:cNvSpPr>
            <a:spLocks noGrp="1"/>
          </p:cNvSpPr>
          <p:nvPr>
            <p:ph type="sldNum" sz="quarter" idx="12"/>
          </p:nvPr>
        </p:nvSpPr>
        <p:spPr/>
        <p:txBody>
          <a:bodyPr/>
          <a:lstStyle/>
          <a:p>
            <a:fld id="{AAAD8286-9C37-404D-9FB3-CF441FB9582D}" type="slidenum">
              <a:rPr lang="it-IT" smtClean="0"/>
              <a:t>‹#›</a:t>
            </a:fld>
            <a:endParaRPr lang="it-IT"/>
          </a:p>
        </p:txBody>
      </p:sp>
    </p:spTree>
    <p:extLst>
      <p:ext uri="{BB962C8B-B14F-4D97-AF65-F5344CB8AC3E}">
        <p14:creationId xmlns:p14="http://schemas.microsoft.com/office/powerpoint/2010/main" val="3806228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7509A96-AA5C-BC88-D814-2A06BA3111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984CB1F-F64E-FA14-F293-2A7BBE6D36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FD44841-A2D2-8F95-6B2F-11C7E6720B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ED2B993-C4C1-41C6-8C99-445819C1984D}" type="datetimeFigureOut">
              <a:rPr lang="it-IT" smtClean="0"/>
              <a:t>29/06/24</a:t>
            </a:fld>
            <a:endParaRPr lang="it-IT"/>
          </a:p>
        </p:txBody>
      </p:sp>
      <p:sp>
        <p:nvSpPr>
          <p:cNvPr id="5" name="Segnaposto piè di pagina 4">
            <a:extLst>
              <a:ext uri="{FF2B5EF4-FFF2-40B4-BE49-F238E27FC236}">
                <a16:creationId xmlns:a16="http://schemas.microsoft.com/office/drawing/2014/main" id="{BCF95140-A70C-B8AC-C037-E6B0A6665F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0DA4B072-1EF6-ACB0-E0CB-7BABF11A79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AAD8286-9C37-404D-9FB3-CF441FB9582D}" type="slidenum">
              <a:rPr lang="it-IT" smtClean="0"/>
              <a:t>‹#›</a:t>
            </a:fld>
            <a:endParaRPr lang="it-IT"/>
          </a:p>
        </p:txBody>
      </p:sp>
    </p:spTree>
    <p:extLst>
      <p:ext uri="{BB962C8B-B14F-4D97-AF65-F5344CB8AC3E}">
        <p14:creationId xmlns:p14="http://schemas.microsoft.com/office/powerpoint/2010/main" val="772001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B81142-9F87-0E04-2859-564C29EF608E}"/>
              </a:ext>
            </a:extLst>
          </p:cNvPr>
          <p:cNvSpPr>
            <a:spLocks noGrp="1"/>
          </p:cNvSpPr>
          <p:nvPr>
            <p:ph type="ctrTitle"/>
          </p:nvPr>
        </p:nvSpPr>
        <p:spPr/>
        <p:txBody>
          <a:bodyPr/>
          <a:lstStyle/>
          <a:p>
            <a:r>
              <a:rPr lang="it-IT" dirty="0">
                <a:solidFill>
                  <a:srgbClr val="0070C0"/>
                </a:solidFill>
              </a:rPr>
              <a:t>Social Network Analysis</a:t>
            </a:r>
          </a:p>
        </p:txBody>
      </p:sp>
      <p:sp>
        <p:nvSpPr>
          <p:cNvPr id="3" name="Sottotitolo 2">
            <a:extLst>
              <a:ext uri="{FF2B5EF4-FFF2-40B4-BE49-F238E27FC236}">
                <a16:creationId xmlns:a16="http://schemas.microsoft.com/office/drawing/2014/main" id="{E1435E4D-0C07-D7EF-8D07-B0B41331CD98}"/>
              </a:ext>
            </a:extLst>
          </p:cNvPr>
          <p:cNvSpPr>
            <a:spLocks noGrp="1"/>
          </p:cNvSpPr>
          <p:nvPr>
            <p:ph type="subTitle" idx="1"/>
          </p:nvPr>
        </p:nvSpPr>
        <p:spPr/>
        <p:txBody>
          <a:bodyPr/>
          <a:lstStyle/>
          <a:p>
            <a:r>
              <a:rPr lang="it-IT" dirty="0"/>
              <a:t>Group 6 </a:t>
            </a:r>
          </a:p>
          <a:p>
            <a:endParaRPr lang="it-IT" dirty="0"/>
          </a:p>
          <a:p>
            <a:endParaRPr lang="it-IT" dirty="0"/>
          </a:p>
          <a:p>
            <a:endParaRPr lang="it-IT" dirty="0"/>
          </a:p>
          <a:p>
            <a:endParaRPr lang="it-IT" dirty="0"/>
          </a:p>
        </p:txBody>
      </p:sp>
      <p:sp>
        <p:nvSpPr>
          <p:cNvPr id="4" name="CasellaDiTesto 3">
            <a:extLst>
              <a:ext uri="{FF2B5EF4-FFF2-40B4-BE49-F238E27FC236}">
                <a16:creationId xmlns:a16="http://schemas.microsoft.com/office/drawing/2014/main" id="{94606670-993E-BA54-16E4-9FAC55092A6E}"/>
              </a:ext>
            </a:extLst>
          </p:cNvPr>
          <p:cNvSpPr txBox="1"/>
          <p:nvPr/>
        </p:nvSpPr>
        <p:spPr>
          <a:xfrm>
            <a:off x="1677402" y="6081963"/>
            <a:ext cx="8837195" cy="646331"/>
          </a:xfrm>
          <a:prstGeom prst="rect">
            <a:avLst/>
          </a:prstGeom>
          <a:noFill/>
        </p:spPr>
        <p:txBody>
          <a:bodyPr wrap="square" rtlCol="0">
            <a:spAutoFit/>
          </a:bodyPr>
          <a:lstStyle/>
          <a:p>
            <a:pPr algn="ctr"/>
            <a:r>
              <a:rPr lang="it-IT" sz="1800" dirty="0"/>
              <a:t> </a:t>
            </a:r>
            <a:r>
              <a:rPr lang="it-IT" sz="1800" dirty="0" err="1"/>
              <a:t>July</a:t>
            </a:r>
            <a:r>
              <a:rPr lang="it-IT" sz="1800" dirty="0"/>
              <a:t> 02, 2024</a:t>
            </a:r>
          </a:p>
          <a:p>
            <a:endParaRPr lang="it-IT" dirty="0"/>
          </a:p>
        </p:txBody>
      </p:sp>
    </p:spTree>
    <p:extLst>
      <p:ext uri="{BB962C8B-B14F-4D97-AF65-F5344CB8AC3E}">
        <p14:creationId xmlns:p14="http://schemas.microsoft.com/office/powerpoint/2010/main" val="3928052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B28FFE-A5A0-853D-0A74-8D618AA4C54E}"/>
              </a:ext>
            </a:extLst>
          </p:cNvPr>
          <p:cNvSpPr>
            <a:spLocks noGrp="1"/>
          </p:cNvSpPr>
          <p:nvPr>
            <p:ph type="title"/>
          </p:nvPr>
        </p:nvSpPr>
        <p:spPr/>
        <p:txBody>
          <a:bodyPr/>
          <a:lstStyle/>
          <a:p>
            <a:r>
              <a:rPr lang="it-IT" dirty="0">
                <a:solidFill>
                  <a:srgbClr val="0070C0"/>
                </a:solidFill>
              </a:rPr>
              <a:t>Comparazione con modello </a:t>
            </a:r>
            <a:r>
              <a:rPr lang="it-IT" dirty="0" err="1">
                <a:solidFill>
                  <a:srgbClr val="0070C0"/>
                </a:solidFill>
              </a:rPr>
              <a:t>Erdős</a:t>
            </a:r>
            <a:r>
              <a:rPr lang="it-IT" dirty="0">
                <a:solidFill>
                  <a:srgbClr val="0070C0"/>
                </a:solidFill>
              </a:rPr>
              <a:t>–</a:t>
            </a:r>
            <a:r>
              <a:rPr lang="it-IT" dirty="0" err="1">
                <a:solidFill>
                  <a:srgbClr val="0070C0"/>
                </a:solidFill>
              </a:rPr>
              <a:t>Rényi</a:t>
            </a:r>
            <a:r>
              <a:rPr lang="it-IT" dirty="0">
                <a:solidFill>
                  <a:srgbClr val="0070C0"/>
                </a:solidFill>
              </a:rPr>
              <a:t> (ER)</a:t>
            </a:r>
          </a:p>
        </p:txBody>
      </p:sp>
      <p:pic>
        <p:nvPicPr>
          <p:cNvPr id="9" name="Immagine 8">
            <a:extLst>
              <a:ext uri="{FF2B5EF4-FFF2-40B4-BE49-F238E27FC236}">
                <a16:creationId xmlns:a16="http://schemas.microsoft.com/office/drawing/2014/main" id="{81BEFB18-C706-E4ED-AF3A-0AAF93239D23}"/>
              </a:ext>
            </a:extLst>
          </p:cNvPr>
          <p:cNvPicPr>
            <a:picLocks noChangeAspect="1"/>
          </p:cNvPicPr>
          <p:nvPr/>
        </p:nvPicPr>
        <p:blipFill>
          <a:blip r:embed="rId2"/>
          <a:stretch>
            <a:fillRect/>
          </a:stretch>
        </p:blipFill>
        <p:spPr>
          <a:xfrm>
            <a:off x="644693" y="3571459"/>
            <a:ext cx="1522331" cy="300324"/>
          </a:xfrm>
          <a:prstGeom prst="rect">
            <a:avLst/>
          </a:prstGeom>
        </p:spPr>
      </p:pic>
      <p:pic>
        <p:nvPicPr>
          <p:cNvPr id="11" name="Immagine 10">
            <a:extLst>
              <a:ext uri="{FF2B5EF4-FFF2-40B4-BE49-F238E27FC236}">
                <a16:creationId xmlns:a16="http://schemas.microsoft.com/office/drawing/2014/main" id="{EBCBBAB4-6B38-F451-BFF4-36BB071F5345}"/>
              </a:ext>
            </a:extLst>
          </p:cNvPr>
          <p:cNvPicPr>
            <a:picLocks noChangeAspect="1"/>
          </p:cNvPicPr>
          <p:nvPr/>
        </p:nvPicPr>
        <p:blipFill>
          <a:blip r:embed="rId3"/>
          <a:stretch>
            <a:fillRect/>
          </a:stretch>
        </p:blipFill>
        <p:spPr>
          <a:xfrm>
            <a:off x="3544976" y="1372275"/>
            <a:ext cx="7087932" cy="5429054"/>
          </a:xfrm>
          <a:prstGeom prst="rect">
            <a:avLst/>
          </a:prstGeom>
        </p:spPr>
      </p:pic>
      <p:pic>
        <p:nvPicPr>
          <p:cNvPr id="13" name="Immagine 12">
            <a:extLst>
              <a:ext uri="{FF2B5EF4-FFF2-40B4-BE49-F238E27FC236}">
                <a16:creationId xmlns:a16="http://schemas.microsoft.com/office/drawing/2014/main" id="{3B24BEBA-FDC7-952B-98CE-51CF9F5C6F79}"/>
              </a:ext>
            </a:extLst>
          </p:cNvPr>
          <p:cNvPicPr>
            <a:picLocks noChangeAspect="1"/>
          </p:cNvPicPr>
          <p:nvPr/>
        </p:nvPicPr>
        <p:blipFill>
          <a:blip r:embed="rId4"/>
          <a:stretch>
            <a:fillRect/>
          </a:stretch>
        </p:blipFill>
        <p:spPr>
          <a:xfrm>
            <a:off x="644693" y="2370689"/>
            <a:ext cx="1522331" cy="313883"/>
          </a:xfrm>
          <a:prstGeom prst="rect">
            <a:avLst/>
          </a:prstGeom>
        </p:spPr>
      </p:pic>
      <p:sp>
        <p:nvSpPr>
          <p:cNvPr id="3" name="CasellaDiTesto 2">
            <a:extLst>
              <a:ext uri="{FF2B5EF4-FFF2-40B4-BE49-F238E27FC236}">
                <a16:creationId xmlns:a16="http://schemas.microsoft.com/office/drawing/2014/main" id="{D56327A4-78E6-A13C-A300-7FE1C61C4F45}"/>
              </a:ext>
            </a:extLst>
          </p:cNvPr>
          <p:cNvSpPr txBox="1"/>
          <p:nvPr/>
        </p:nvSpPr>
        <p:spPr>
          <a:xfrm>
            <a:off x="553453" y="1969919"/>
            <a:ext cx="2111542" cy="307777"/>
          </a:xfrm>
          <a:prstGeom prst="rect">
            <a:avLst/>
          </a:prstGeom>
          <a:noFill/>
        </p:spPr>
        <p:txBody>
          <a:bodyPr wrap="square" rtlCol="0">
            <a:spAutoFit/>
          </a:bodyPr>
          <a:lstStyle/>
          <a:p>
            <a:r>
              <a:rPr lang="it-IT" sz="1400" b="1" dirty="0" err="1">
                <a:solidFill>
                  <a:srgbClr val="FF0000"/>
                </a:solidFill>
              </a:rPr>
              <a:t>Giant</a:t>
            </a:r>
            <a:r>
              <a:rPr lang="it-IT" sz="1400" b="1" dirty="0">
                <a:solidFill>
                  <a:srgbClr val="FF0000"/>
                </a:solidFill>
              </a:rPr>
              <a:t> Component</a:t>
            </a:r>
          </a:p>
        </p:txBody>
      </p:sp>
      <p:sp>
        <p:nvSpPr>
          <p:cNvPr id="4" name="CasellaDiTesto 3">
            <a:extLst>
              <a:ext uri="{FF2B5EF4-FFF2-40B4-BE49-F238E27FC236}">
                <a16:creationId xmlns:a16="http://schemas.microsoft.com/office/drawing/2014/main" id="{D86C56B1-132F-2BAB-BA55-0C11CB43DB5A}"/>
              </a:ext>
            </a:extLst>
          </p:cNvPr>
          <p:cNvSpPr txBox="1"/>
          <p:nvPr/>
        </p:nvSpPr>
        <p:spPr>
          <a:xfrm>
            <a:off x="553453" y="3164583"/>
            <a:ext cx="2111542" cy="307777"/>
          </a:xfrm>
          <a:prstGeom prst="rect">
            <a:avLst/>
          </a:prstGeom>
          <a:noFill/>
        </p:spPr>
        <p:txBody>
          <a:bodyPr wrap="square" rtlCol="0">
            <a:spAutoFit/>
          </a:bodyPr>
          <a:lstStyle/>
          <a:p>
            <a:r>
              <a:rPr lang="it-IT" sz="1400" b="1" dirty="0" err="1">
                <a:solidFill>
                  <a:srgbClr val="0070C0"/>
                </a:solidFill>
              </a:rPr>
              <a:t>Erdős</a:t>
            </a:r>
            <a:r>
              <a:rPr lang="it-IT" sz="1400" b="1" dirty="0">
                <a:solidFill>
                  <a:srgbClr val="0070C0"/>
                </a:solidFill>
              </a:rPr>
              <a:t>–</a:t>
            </a:r>
            <a:r>
              <a:rPr lang="it-IT" sz="1400" b="1" dirty="0" err="1">
                <a:solidFill>
                  <a:srgbClr val="0070C0"/>
                </a:solidFill>
              </a:rPr>
              <a:t>Rényi</a:t>
            </a:r>
            <a:r>
              <a:rPr lang="it-IT" sz="1400" b="1" dirty="0">
                <a:solidFill>
                  <a:srgbClr val="0070C0"/>
                </a:solidFill>
              </a:rPr>
              <a:t> (ER)</a:t>
            </a:r>
          </a:p>
        </p:txBody>
      </p:sp>
    </p:spTree>
    <p:extLst>
      <p:ext uri="{BB962C8B-B14F-4D97-AF65-F5344CB8AC3E}">
        <p14:creationId xmlns:p14="http://schemas.microsoft.com/office/powerpoint/2010/main" val="51516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BF55D0-0025-D2A4-4B44-57BD5167E84B}"/>
              </a:ext>
            </a:extLst>
          </p:cNvPr>
          <p:cNvSpPr>
            <a:spLocks noGrp="1"/>
          </p:cNvSpPr>
          <p:nvPr>
            <p:ph type="title"/>
          </p:nvPr>
        </p:nvSpPr>
        <p:spPr/>
        <p:txBody>
          <a:bodyPr/>
          <a:lstStyle/>
          <a:p>
            <a:pPr algn="ctr"/>
            <a:r>
              <a:rPr lang="it-IT" dirty="0" err="1">
                <a:solidFill>
                  <a:srgbClr val="0070C0"/>
                </a:solidFill>
              </a:rPr>
              <a:t>Assortatività</a:t>
            </a:r>
            <a:endParaRPr lang="it-IT" dirty="0">
              <a:solidFill>
                <a:srgbClr val="0070C0"/>
              </a:solidFill>
            </a:endParaRPr>
          </a:p>
        </p:txBody>
      </p:sp>
      <p:pic>
        <p:nvPicPr>
          <p:cNvPr id="4" name="Immagine 3">
            <a:extLst>
              <a:ext uri="{FF2B5EF4-FFF2-40B4-BE49-F238E27FC236}">
                <a16:creationId xmlns:a16="http://schemas.microsoft.com/office/drawing/2014/main" id="{BDC160BA-5991-C781-BADC-C78A408D5FC4}"/>
              </a:ext>
            </a:extLst>
          </p:cNvPr>
          <p:cNvPicPr>
            <a:picLocks noChangeAspect="1"/>
          </p:cNvPicPr>
          <p:nvPr/>
        </p:nvPicPr>
        <p:blipFill>
          <a:blip r:embed="rId2"/>
          <a:stretch>
            <a:fillRect/>
          </a:stretch>
        </p:blipFill>
        <p:spPr>
          <a:xfrm>
            <a:off x="5245056" y="1696704"/>
            <a:ext cx="1701887" cy="171459"/>
          </a:xfrm>
          <a:prstGeom prst="rect">
            <a:avLst/>
          </a:prstGeom>
        </p:spPr>
      </p:pic>
      <p:pic>
        <p:nvPicPr>
          <p:cNvPr id="8" name="Immagine 7">
            <a:extLst>
              <a:ext uri="{FF2B5EF4-FFF2-40B4-BE49-F238E27FC236}">
                <a16:creationId xmlns:a16="http://schemas.microsoft.com/office/drawing/2014/main" id="{FCBF2DDF-978C-D938-ABFE-A38204F02BEA}"/>
              </a:ext>
            </a:extLst>
          </p:cNvPr>
          <p:cNvPicPr>
            <a:picLocks noChangeAspect="1"/>
          </p:cNvPicPr>
          <p:nvPr/>
        </p:nvPicPr>
        <p:blipFill>
          <a:blip r:embed="rId3"/>
          <a:stretch>
            <a:fillRect/>
          </a:stretch>
        </p:blipFill>
        <p:spPr>
          <a:xfrm>
            <a:off x="733425" y="2227095"/>
            <a:ext cx="10620375" cy="4352925"/>
          </a:xfrm>
          <a:prstGeom prst="rect">
            <a:avLst/>
          </a:prstGeom>
        </p:spPr>
      </p:pic>
    </p:spTree>
    <p:extLst>
      <p:ext uri="{BB962C8B-B14F-4D97-AF65-F5344CB8AC3E}">
        <p14:creationId xmlns:p14="http://schemas.microsoft.com/office/powerpoint/2010/main" val="750444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6C103F-8817-AE01-1C43-F87D14C1DDE2}"/>
              </a:ext>
            </a:extLst>
          </p:cNvPr>
          <p:cNvSpPr>
            <a:spLocks noGrp="1"/>
          </p:cNvSpPr>
          <p:nvPr>
            <p:ph type="title"/>
          </p:nvPr>
        </p:nvSpPr>
        <p:spPr/>
        <p:txBody>
          <a:bodyPr/>
          <a:lstStyle/>
          <a:p>
            <a:pPr algn="ctr"/>
            <a:r>
              <a:rPr lang="it-IT" dirty="0">
                <a:solidFill>
                  <a:srgbClr val="0070C0"/>
                </a:solidFill>
              </a:rPr>
              <a:t>Clustering e </a:t>
            </a:r>
            <a:r>
              <a:rPr lang="it-IT" dirty="0" err="1">
                <a:solidFill>
                  <a:srgbClr val="0070C0"/>
                </a:solidFill>
              </a:rPr>
              <a:t>Shortest</a:t>
            </a:r>
            <a:r>
              <a:rPr lang="it-IT" dirty="0">
                <a:solidFill>
                  <a:srgbClr val="0070C0"/>
                </a:solidFill>
              </a:rPr>
              <a:t> </a:t>
            </a:r>
            <a:r>
              <a:rPr lang="it-IT" dirty="0" err="1">
                <a:solidFill>
                  <a:srgbClr val="0070C0"/>
                </a:solidFill>
              </a:rPr>
              <a:t>Path</a:t>
            </a:r>
            <a:endParaRPr lang="it-IT" dirty="0">
              <a:solidFill>
                <a:srgbClr val="0070C0"/>
              </a:solidFill>
            </a:endParaRPr>
          </a:p>
        </p:txBody>
      </p:sp>
      <p:sp>
        <p:nvSpPr>
          <p:cNvPr id="3" name="Segnaposto contenuto 2">
            <a:extLst>
              <a:ext uri="{FF2B5EF4-FFF2-40B4-BE49-F238E27FC236}">
                <a16:creationId xmlns:a16="http://schemas.microsoft.com/office/drawing/2014/main" id="{3481AE9C-5DBD-AB2C-A0D7-2361D1272888}"/>
              </a:ext>
            </a:extLst>
          </p:cNvPr>
          <p:cNvSpPr>
            <a:spLocks noGrp="1"/>
          </p:cNvSpPr>
          <p:nvPr>
            <p:ph idx="1"/>
          </p:nvPr>
        </p:nvSpPr>
        <p:spPr>
          <a:xfrm>
            <a:off x="838200" y="1777499"/>
            <a:ext cx="10515600" cy="4351338"/>
          </a:xfrm>
        </p:spPr>
        <p:txBody>
          <a:bodyPr>
            <a:normAutofit/>
          </a:bodyPr>
          <a:lstStyle/>
          <a:p>
            <a:pPr marL="0" indent="0">
              <a:buNone/>
            </a:pPr>
            <a:r>
              <a:rPr lang="it-IT" sz="2400" b="1" dirty="0"/>
              <a:t>Global </a:t>
            </a:r>
            <a:r>
              <a:rPr lang="it-IT" sz="2400" b="1" dirty="0" err="1"/>
              <a:t>transitivity</a:t>
            </a:r>
            <a:r>
              <a:rPr lang="it-IT" sz="2400" b="1" dirty="0"/>
              <a:t> (C1) </a:t>
            </a:r>
            <a:r>
              <a:rPr lang="it-IT" sz="2400" dirty="0"/>
              <a:t>= </a:t>
            </a:r>
          </a:p>
          <a:p>
            <a:pPr marL="0" indent="0">
              <a:buNone/>
            </a:pPr>
            <a:endParaRPr lang="it-IT" dirty="0"/>
          </a:p>
          <a:p>
            <a:pPr marL="0" indent="0">
              <a:buNone/>
            </a:pPr>
            <a:r>
              <a:rPr lang="it-IT" sz="2400" b="1" dirty="0" err="1"/>
              <a:t>Average</a:t>
            </a:r>
            <a:r>
              <a:rPr lang="it-IT" sz="2400" b="1" dirty="0"/>
              <a:t> Local </a:t>
            </a:r>
            <a:r>
              <a:rPr lang="it-IT" sz="2400" b="1" dirty="0" err="1"/>
              <a:t>Transitivity</a:t>
            </a:r>
            <a:r>
              <a:rPr lang="it-IT" sz="2400" b="1" dirty="0"/>
              <a:t> (C2) </a:t>
            </a:r>
            <a:r>
              <a:rPr lang="it-IT" sz="2400" dirty="0"/>
              <a:t>= </a:t>
            </a:r>
          </a:p>
          <a:p>
            <a:pPr marL="0" indent="0">
              <a:buNone/>
            </a:pPr>
            <a:endParaRPr lang="it-IT" sz="2400" dirty="0"/>
          </a:p>
          <a:p>
            <a:pPr marL="0" indent="0">
              <a:buNone/>
            </a:pPr>
            <a:endParaRPr lang="it-IT" sz="2400" dirty="0"/>
          </a:p>
          <a:p>
            <a:pPr marL="0" indent="0">
              <a:buNone/>
            </a:pPr>
            <a:r>
              <a:rPr lang="it-IT" sz="2400" b="1" dirty="0">
                <a:solidFill>
                  <a:srgbClr val="0070C0"/>
                </a:solidFill>
              </a:rPr>
              <a:t>UNWEIGHTED </a:t>
            </a:r>
            <a:r>
              <a:rPr lang="it-IT" sz="2400" b="1" dirty="0" err="1">
                <a:solidFill>
                  <a:srgbClr val="0070C0"/>
                </a:solidFill>
              </a:rPr>
              <a:t>Shortest</a:t>
            </a:r>
            <a:r>
              <a:rPr lang="it-IT" sz="2400" b="1" dirty="0">
                <a:solidFill>
                  <a:srgbClr val="0070C0"/>
                </a:solidFill>
              </a:rPr>
              <a:t> </a:t>
            </a:r>
            <a:r>
              <a:rPr lang="it-IT" sz="2400" b="1" dirty="0" err="1">
                <a:solidFill>
                  <a:srgbClr val="0070C0"/>
                </a:solidFill>
              </a:rPr>
              <a:t>Path</a:t>
            </a:r>
            <a:r>
              <a:rPr lang="it-IT" sz="2400" b="1" dirty="0">
                <a:solidFill>
                  <a:srgbClr val="0070C0"/>
                </a:solidFill>
              </a:rPr>
              <a:t> GC </a:t>
            </a:r>
            <a:r>
              <a:rPr lang="it-IT" sz="2400" dirty="0"/>
              <a:t>= </a:t>
            </a:r>
          </a:p>
          <a:p>
            <a:pPr marL="0" indent="0">
              <a:buNone/>
            </a:pPr>
            <a:endParaRPr lang="it-IT" sz="2400" dirty="0"/>
          </a:p>
          <a:p>
            <a:pPr marL="0" indent="0">
              <a:buNone/>
            </a:pPr>
            <a:r>
              <a:rPr lang="it-IT" sz="2400" b="1" dirty="0">
                <a:solidFill>
                  <a:srgbClr val="0070C0"/>
                </a:solidFill>
              </a:rPr>
              <a:t>UNWEIGHTED </a:t>
            </a:r>
            <a:r>
              <a:rPr lang="it-IT" sz="2400" b="1" dirty="0" err="1">
                <a:solidFill>
                  <a:srgbClr val="0070C0"/>
                </a:solidFill>
              </a:rPr>
              <a:t>Shortest</a:t>
            </a:r>
            <a:r>
              <a:rPr lang="it-IT" sz="2400" b="1" dirty="0">
                <a:solidFill>
                  <a:srgbClr val="0070C0"/>
                </a:solidFill>
              </a:rPr>
              <a:t> </a:t>
            </a:r>
            <a:r>
              <a:rPr lang="it-IT" sz="2400" b="1" dirty="0" err="1">
                <a:solidFill>
                  <a:srgbClr val="0070C0"/>
                </a:solidFill>
              </a:rPr>
              <a:t>Path</a:t>
            </a:r>
            <a:r>
              <a:rPr lang="it-IT" sz="2400" b="1" dirty="0">
                <a:solidFill>
                  <a:srgbClr val="0070C0"/>
                </a:solidFill>
              </a:rPr>
              <a:t> ER </a:t>
            </a:r>
            <a:r>
              <a:rPr lang="it-IT" sz="2400" dirty="0"/>
              <a:t>= </a:t>
            </a:r>
          </a:p>
        </p:txBody>
      </p:sp>
      <p:pic>
        <p:nvPicPr>
          <p:cNvPr id="6" name="Immagine 5">
            <a:extLst>
              <a:ext uri="{FF2B5EF4-FFF2-40B4-BE49-F238E27FC236}">
                <a16:creationId xmlns:a16="http://schemas.microsoft.com/office/drawing/2014/main" id="{1DFC24E9-7AF9-0C6A-DF1F-71C147BBA2D1}"/>
              </a:ext>
            </a:extLst>
          </p:cNvPr>
          <p:cNvPicPr>
            <a:picLocks noChangeAspect="1"/>
          </p:cNvPicPr>
          <p:nvPr/>
        </p:nvPicPr>
        <p:blipFill rotWithShape="1">
          <a:blip r:embed="rId2"/>
          <a:srcRect b="60214"/>
          <a:stretch/>
        </p:blipFill>
        <p:spPr>
          <a:xfrm>
            <a:off x="4354067" y="1826305"/>
            <a:ext cx="2054701" cy="294826"/>
          </a:xfrm>
          <a:prstGeom prst="rect">
            <a:avLst/>
          </a:prstGeom>
        </p:spPr>
      </p:pic>
      <p:pic>
        <p:nvPicPr>
          <p:cNvPr id="9" name="Immagine 8">
            <a:extLst>
              <a:ext uri="{FF2B5EF4-FFF2-40B4-BE49-F238E27FC236}">
                <a16:creationId xmlns:a16="http://schemas.microsoft.com/office/drawing/2014/main" id="{B3FCCFB4-AF99-DB7C-7BE3-BF6A8469EFF7}"/>
              </a:ext>
            </a:extLst>
          </p:cNvPr>
          <p:cNvPicPr>
            <a:picLocks noChangeAspect="1"/>
          </p:cNvPicPr>
          <p:nvPr/>
        </p:nvPicPr>
        <p:blipFill rotWithShape="1">
          <a:blip r:embed="rId2"/>
          <a:srcRect t="61286"/>
          <a:stretch/>
        </p:blipFill>
        <p:spPr>
          <a:xfrm>
            <a:off x="5381417" y="2790903"/>
            <a:ext cx="2111548" cy="294826"/>
          </a:xfrm>
          <a:prstGeom prst="rect">
            <a:avLst/>
          </a:prstGeom>
        </p:spPr>
      </p:pic>
      <p:pic>
        <p:nvPicPr>
          <p:cNvPr id="11" name="Immagine 10">
            <a:extLst>
              <a:ext uri="{FF2B5EF4-FFF2-40B4-BE49-F238E27FC236}">
                <a16:creationId xmlns:a16="http://schemas.microsoft.com/office/drawing/2014/main" id="{56528F01-1873-647C-91C6-A3EFED1F94C2}"/>
              </a:ext>
            </a:extLst>
          </p:cNvPr>
          <p:cNvPicPr>
            <a:picLocks noChangeAspect="1"/>
          </p:cNvPicPr>
          <p:nvPr/>
        </p:nvPicPr>
        <p:blipFill rotWithShape="1">
          <a:blip r:embed="rId3"/>
          <a:srcRect b="61285"/>
          <a:stretch/>
        </p:blipFill>
        <p:spPr>
          <a:xfrm>
            <a:off x="5658672" y="4165044"/>
            <a:ext cx="683654" cy="294826"/>
          </a:xfrm>
          <a:prstGeom prst="rect">
            <a:avLst/>
          </a:prstGeom>
        </p:spPr>
      </p:pic>
      <p:pic>
        <p:nvPicPr>
          <p:cNvPr id="12" name="Immagine 11">
            <a:extLst>
              <a:ext uri="{FF2B5EF4-FFF2-40B4-BE49-F238E27FC236}">
                <a16:creationId xmlns:a16="http://schemas.microsoft.com/office/drawing/2014/main" id="{685525E9-E4EF-C490-107A-A9ABEA440F9B}"/>
              </a:ext>
            </a:extLst>
          </p:cNvPr>
          <p:cNvPicPr>
            <a:picLocks noChangeAspect="1"/>
          </p:cNvPicPr>
          <p:nvPr/>
        </p:nvPicPr>
        <p:blipFill rotWithShape="1">
          <a:blip r:embed="rId3"/>
          <a:srcRect t="61286"/>
          <a:stretch/>
        </p:blipFill>
        <p:spPr>
          <a:xfrm>
            <a:off x="5658672" y="5061716"/>
            <a:ext cx="683653" cy="294824"/>
          </a:xfrm>
          <a:prstGeom prst="rect">
            <a:avLst/>
          </a:prstGeom>
        </p:spPr>
      </p:pic>
    </p:spTree>
    <p:extLst>
      <p:ext uri="{BB962C8B-B14F-4D97-AF65-F5344CB8AC3E}">
        <p14:creationId xmlns:p14="http://schemas.microsoft.com/office/powerpoint/2010/main" val="4192367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B28FFE-A5A0-853D-0A74-8D618AA4C54E}"/>
              </a:ext>
            </a:extLst>
          </p:cNvPr>
          <p:cNvSpPr>
            <a:spLocks noGrp="1"/>
          </p:cNvSpPr>
          <p:nvPr>
            <p:ph type="title"/>
          </p:nvPr>
        </p:nvSpPr>
        <p:spPr>
          <a:xfrm>
            <a:off x="838199" y="365125"/>
            <a:ext cx="11193379" cy="1325563"/>
          </a:xfrm>
        </p:spPr>
        <p:txBody>
          <a:bodyPr/>
          <a:lstStyle/>
          <a:p>
            <a:r>
              <a:rPr lang="it-IT" dirty="0">
                <a:solidFill>
                  <a:srgbClr val="0070C0"/>
                </a:solidFill>
              </a:rPr>
              <a:t>Comparazione con modello </a:t>
            </a:r>
            <a:r>
              <a:rPr lang="it-IT" dirty="0" err="1">
                <a:solidFill>
                  <a:srgbClr val="0070C0"/>
                </a:solidFill>
              </a:rPr>
              <a:t>Barabasi</a:t>
            </a:r>
            <a:r>
              <a:rPr lang="it-IT" dirty="0">
                <a:solidFill>
                  <a:srgbClr val="0070C0"/>
                </a:solidFill>
              </a:rPr>
              <a:t>-Albert (BA)</a:t>
            </a:r>
          </a:p>
        </p:txBody>
      </p:sp>
      <p:pic>
        <p:nvPicPr>
          <p:cNvPr id="13" name="Immagine 12">
            <a:extLst>
              <a:ext uri="{FF2B5EF4-FFF2-40B4-BE49-F238E27FC236}">
                <a16:creationId xmlns:a16="http://schemas.microsoft.com/office/drawing/2014/main" id="{3B24BEBA-FDC7-952B-98CE-51CF9F5C6F79}"/>
              </a:ext>
            </a:extLst>
          </p:cNvPr>
          <p:cNvPicPr>
            <a:picLocks noChangeAspect="1"/>
          </p:cNvPicPr>
          <p:nvPr/>
        </p:nvPicPr>
        <p:blipFill>
          <a:blip r:embed="rId2"/>
          <a:stretch>
            <a:fillRect/>
          </a:stretch>
        </p:blipFill>
        <p:spPr>
          <a:xfrm>
            <a:off x="644693" y="2370689"/>
            <a:ext cx="1522331" cy="313883"/>
          </a:xfrm>
          <a:prstGeom prst="rect">
            <a:avLst/>
          </a:prstGeom>
        </p:spPr>
      </p:pic>
      <p:sp>
        <p:nvSpPr>
          <p:cNvPr id="3" name="CasellaDiTesto 2">
            <a:extLst>
              <a:ext uri="{FF2B5EF4-FFF2-40B4-BE49-F238E27FC236}">
                <a16:creationId xmlns:a16="http://schemas.microsoft.com/office/drawing/2014/main" id="{D56327A4-78E6-A13C-A300-7FE1C61C4F45}"/>
              </a:ext>
            </a:extLst>
          </p:cNvPr>
          <p:cNvSpPr txBox="1"/>
          <p:nvPr/>
        </p:nvSpPr>
        <p:spPr>
          <a:xfrm>
            <a:off x="553453" y="1969919"/>
            <a:ext cx="2111542" cy="307777"/>
          </a:xfrm>
          <a:prstGeom prst="rect">
            <a:avLst/>
          </a:prstGeom>
          <a:noFill/>
        </p:spPr>
        <p:txBody>
          <a:bodyPr wrap="square" rtlCol="0">
            <a:spAutoFit/>
          </a:bodyPr>
          <a:lstStyle/>
          <a:p>
            <a:r>
              <a:rPr lang="it-IT" sz="1400" b="1" dirty="0" err="1">
                <a:solidFill>
                  <a:srgbClr val="FF0000"/>
                </a:solidFill>
              </a:rPr>
              <a:t>Giant</a:t>
            </a:r>
            <a:r>
              <a:rPr lang="it-IT" sz="1400" b="1" dirty="0">
                <a:solidFill>
                  <a:srgbClr val="FF0000"/>
                </a:solidFill>
              </a:rPr>
              <a:t> Component</a:t>
            </a:r>
          </a:p>
        </p:txBody>
      </p:sp>
      <p:sp>
        <p:nvSpPr>
          <p:cNvPr id="4" name="CasellaDiTesto 3">
            <a:extLst>
              <a:ext uri="{FF2B5EF4-FFF2-40B4-BE49-F238E27FC236}">
                <a16:creationId xmlns:a16="http://schemas.microsoft.com/office/drawing/2014/main" id="{D86C56B1-132F-2BAB-BA55-0C11CB43DB5A}"/>
              </a:ext>
            </a:extLst>
          </p:cNvPr>
          <p:cNvSpPr txBox="1"/>
          <p:nvPr/>
        </p:nvSpPr>
        <p:spPr>
          <a:xfrm>
            <a:off x="553453" y="3164583"/>
            <a:ext cx="2111542" cy="307777"/>
          </a:xfrm>
          <a:prstGeom prst="rect">
            <a:avLst/>
          </a:prstGeom>
          <a:noFill/>
        </p:spPr>
        <p:txBody>
          <a:bodyPr wrap="square" rtlCol="0">
            <a:spAutoFit/>
          </a:bodyPr>
          <a:lstStyle/>
          <a:p>
            <a:r>
              <a:rPr lang="it-IT" sz="1400" b="1" dirty="0" err="1">
                <a:solidFill>
                  <a:srgbClr val="0070C0"/>
                </a:solidFill>
              </a:rPr>
              <a:t>Barabasi</a:t>
            </a:r>
            <a:r>
              <a:rPr lang="it-IT" sz="1400" b="1" dirty="0">
                <a:solidFill>
                  <a:srgbClr val="0070C0"/>
                </a:solidFill>
              </a:rPr>
              <a:t>-Albert (BA)</a:t>
            </a:r>
          </a:p>
        </p:txBody>
      </p:sp>
      <p:pic>
        <p:nvPicPr>
          <p:cNvPr id="6" name="Immagine 5">
            <a:extLst>
              <a:ext uri="{FF2B5EF4-FFF2-40B4-BE49-F238E27FC236}">
                <a16:creationId xmlns:a16="http://schemas.microsoft.com/office/drawing/2014/main" id="{1399B497-BEEE-0F89-B0E8-8AF8D53AE737}"/>
              </a:ext>
            </a:extLst>
          </p:cNvPr>
          <p:cNvPicPr>
            <a:picLocks noChangeAspect="1"/>
          </p:cNvPicPr>
          <p:nvPr/>
        </p:nvPicPr>
        <p:blipFill>
          <a:blip r:embed="rId3"/>
          <a:stretch>
            <a:fillRect/>
          </a:stretch>
        </p:blipFill>
        <p:spPr>
          <a:xfrm>
            <a:off x="644693" y="3571459"/>
            <a:ext cx="1522331" cy="321323"/>
          </a:xfrm>
          <a:prstGeom prst="rect">
            <a:avLst/>
          </a:prstGeom>
        </p:spPr>
      </p:pic>
      <p:pic>
        <p:nvPicPr>
          <p:cNvPr id="8" name="Immagine 7">
            <a:extLst>
              <a:ext uri="{FF2B5EF4-FFF2-40B4-BE49-F238E27FC236}">
                <a16:creationId xmlns:a16="http://schemas.microsoft.com/office/drawing/2014/main" id="{62CF2686-DCCC-7277-49F9-A7CC1BDA5199}"/>
              </a:ext>
            </a:extLst>
          </p:cNvPr>
          <p:cNvPicPr>
            <a:picLocks noChangeAspect="1"/>
          </p:cNvPicPr>
          <p:nvPr/>
        </p:nvPicPr>
        <p:blipFill>
          <a:blip r:embed="rId4"/>
          <a:stretch>
            <a:fillRect/>
          </a:stretch>
        </p:blipFill>
        <p:spPr>
          <a:xfrm>
            <a:off x="3615489" y="1381528"/>
            <a:ext cx="7262278" cy="5476472"/>
          </a:xfrm>
          <a:prstGeom prst="rect">
            <a:avLst/>
          </a:prstGeom>
        </p:spPr>
      </p:pic>
    </p:spTree>
    <p:extLst>
      <p:ext uri="{BB962C8B-B14F-4D97-AF65-F5344CB8AC3E}">
        <p14:creationId xmlns:p14="http://schemas.microsoft.com/office/powerpoint/2010/main" val="2130277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BF55D0-0025-D2A4-4B44-57BD5167E84B}"/>
              </a:ext>
            </a:extLst>
          </p:cNvPr>
          <p:cNvSpPr>
            <a:spLocks noGrp="1"/>
          </p:cNvSpPr>
          <p:nvPr>
            <p:ph type="title"/>
          </p:nvPr>
        </p:nvSpPr>
        <p:spPr/>
        <p:txBody>
          <a:bodyPr/>
          <a:lstStyle/>
          <a:p>
            <a:pPr algn="ctr"/>
            <a:r>
              <a:rPr lang="it-IT" dirty="0" err="1">
                <a:solidFill>
                  <a:srgbClr val="0070C0"/>
                </a:solidFill>
              </a:rPr>
              <a:t>Assortatività</a:t>
            </a:r>
            <a:endParaRPr lang="it-IT" dirty="0">
              <a:solidFill>
                <a:srgbClr val="0070C0"/>
              </a:solidFill>
            </a:endParaRPr>
          </a:p>
        </p:txBody>
      </p:sp>
      <p:pic>
        <p:nvPicPr>
          <p:cNvPr id="5" name="Immagine 4">
            <a:extLst>
              <a:ext uri="{FF2B5EF4-FFF2-40B4-BE49-F238E27FC236}">
                <a16:creationId xmlns:a16="http://schemas.microsoft.com/office/drawing/2014/main" id="{A2F6FE95-A5D8-2F81-28FE-0260BED73BAA}"/>
              </a:ext>
            </a:extLst>
          </p:cNvPr>
          <p:cNvPicPr>
            <a:picLocks noChangeAspect="1"/>
          </p:cNvPicPr>
          <p:nvPr/>
        </p:nvPicPr>
        <p:blipFill>
          <a:blip r:embed="rId2"/>
          <a:stretch>
            <a:fillRect/>
          </a:stretch>
        </p:blipFill>
        <p:spPr>
          <a:xfrm>
            <a:off x="5292683" y="1760450"/>
            <a:ext cx="1606633" cy="196860"/>
          </a:xfrm>
          <a:prstGeom prst="rect">
            <a:avLst/>
          </a:prstGeom>
        </p:spPr>
      </p:pic>
      <p:pic>
        <p:nvPicPr>
          <p:cNvPr id="7" name="Immagine 6">
            <a:extLst>
              <a:ext uri="{FF2B5EF4-FFF2-40B4-BE49-F238E27FC236}">
                <a16:creationId xmlns:a16="http://schemas.microsoft.com/office/drawing/2014/main" id="{B82775DB-716E-0FCF-4106-976D6838FCD7}"/>
              </a:ext>
            </a:extLst>
          </p:cNvPr>
          <p:cNvPicPr>
            <a:picLocks noChangeAspect="1"/>
          </p:cNvPicPr>
          <p:nvPr/>
        </p:nvPicPr>
        <p:blipFill>
          <a:blip r:embed="rId3"/>
          <a:stretch>
            <a:fillRect/>
          </a:stretch>
        </p:blipFill>
        <p:spPr>
          <a:xfrm>
            <a:off x="909636" y="2265696"/>
            <a:ext cx="10372725" cy="4371975"/>
          </a:xfrm>
          <a:prstGeom prst="rect">
            <a:avLst/>
          </a:prstGeom>
        </p:spPr>
      </p:pic>
    </p:spTree>
    <p:extLst>
      <p:ext uri="{BB962C8B-B14F-4D97-AF65-F5344CB8AC3E}">
        <p14:creationId xmlns:p14="http://schemas.microsoft.com/office/powerpoint/2010/main" val="173559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6C103F-8817-AE01-1C43-F87D14C1DDE2}"/>
              </a:ext>
            </a:extLst>
          </p:cNvPr>
          <p:cNvSpPr>
            <a:spLocks noGrp="1"/>
          </p:cNvSpPr>
          <p:nvPr>
            <p:ph type="title"/>
          </p:nvPr>
        </p:nvSpPr>
        <p:spPr/>
        <p:txBody>
          <a:bodyPr/>
          <a:lstStyle/>
          <a:p>
            <a:pPr algn="ctr"/>
            <a:r>
              <a:rPr lang="it-IT" dirty="0">
                <a:solidFill>
                  <a:srgbClr val="0070C0"/>
                </a:solidFill>
              </a:rPr>
              <a:t>Clustering e </a:t>
            </a:r>
            <a:r>
              <a:rPr lang="it-IT" dirty="0" err="1">
                <a:solidFill>
                  <a:srgbClr val="0070C0"/>
                </a:solidFill>
              </a:rPr>
              <a:t>Shortest</a:t>
            </a:r>
            <a:r>
              <a:rPr lang="it-IT" dirty="0">
                <a:solidFill>
                  <a:srgbClr val="0070C0"/>
                </a:solidFill>
              </a:rPr>
              <a:t> </a:t>
            </a:r>
            <a:r>
              <a:rPr lang="it-IT" dirty="0" err="1">
                <a:solidFill>
                  <a:srgbClr val="0070C0"/>
                </a:solidFill>
              </a:rPr>
              <a:t>Path</a:t>
            </a:r>
            <a:endParaRPr lang="it-IT" dirty="0">
              <a:solidFill>
                <a:srgbClr val="0070C0"/>
              </a:solidFill>
            </a:endParaRPr>
          </a:p>
        </p:txBody>
      </p:sp>
      <p:sp>
        <p:nvSpPr>
          <p:cNvPr id="3" name="Segnaposto contenuto 2">
            <a:extLst>
              <a:ext uri="{FF2B5EF4-FFF2-40B4-BE49-F238E27FC236}">
                <a16:creationId xmlns:a16="http://schemas.microsoft.com/office/drawing/2014/main" id="{3481AE9C-5DBD-AB2C-A0D7-2361D1272888}"/>
              </a:ext>
            </a:extLst>
          </p:cNvPr>
          <p:cNvSpPr>
            <a:spLocks noGrp="1"/>
          </p:cNvSpPr>
          <p:nvPr>
            <p:ph idx="1"/>
          </p:nvPr>
        </p:nvSpPr>
        <p:spPr>
          <a:xfrm>
            <a:off x="838200" y="1777499"/>
            <a:ext cx="10515600" cy="4351338"/>
          </a:xfrm>
        </p:spPr>
        <p:txBody>
          <a:bodyPr>
            <a:normAutofit/>
          </a:bodyPr>
          <a:lstStyle/>
          <a:p>
            <a:pPr marL="0" indent="0">
              <a:buNone/>
            </a:pPr>
            <a:r>
              <a:rPr lang="it-IT" sz="2400" b="1" dirty="0"/>
              <a:t>Global </a:t>
            </a:r>
            <a:r>
              <a:rPr lang="it-IT" sz="2400" b="1" dirty="0" err="1"/>
              <a:t>transitivity</a:t>
            </a:r>
            <a:r>
              <a:rPr lang="it-IT" sz="2400" b="1" dirty="0"/>
              <a:t> (C1) </a:t>
            </a:r>
            <a:r>
              <a:rPr lang="it-IT" sz="2400" dirty="0"/>
              <a:t>= </a:t>
            </a:r>
          </a:p>
          <a:p>
            <a:pPr marL="0" indent="0">
              <a:buNone/>
            </a:pPr>
            <a:endParaRPr lang="it-IT" dirty="0"/>
          </a:p>
          <a:p>
            <a:pPr marL="0" indent="0">
              <a:buNone/>
            </a:pPr>
            <a:r>
              <a:rPr lang="it-IT" sz="2400" b="1" dirty="0" err="1"/>
              <a:t>Average</a:t>
            </a:r>
            <a:r>
              <a:rPr lang="it-IT" sz="2400" b="1" dirty="0"/>
              <a:t> Local </a:t>
            </a:r>
            <a:r>
              <a:rPr lang="it-IT" sz="2400" b="1" dirty="0" err="1"/>
              <a:t>Transitivity</a:t>
            </a:r>
            <a:r>
              <a:rPr lang="it-IT" sz="2400" b="1" dirty="0"/>
              <a:t> (C2) </a:t>
            </a:r>
            <a:r>
              <a:rPr lang="it-IT" sz="2400" dirty="0"/>
              <a:t>= </a:t>
            </a:r>
          </a:p>
          <a:p>
            <a:pPr marL="0" indent="0">
              <a:buNone/>
            </a:pPr>
            <a:endParaRPr lang="it-IT" sz="2400" dirty="0"/>
          </a:p>
          <a:p>
            <a:pPr marL="0" indent="0">
              <a:buNone/>
            </a:pPr>
            <a:endParaRPr lang="it-IT" sz="2400" dirty="0"/>
          </a:p>
          <a:p>
            <a:pPr marL="0" indent="0">
              <a:buNone/>
            </a:pPr>
            <a:r>
              <a:rPr lang="it-IT" sz="2400" b="1" dirty="0">
                <a:solidFill>
                  <a:srgbClr val="0070C0"/>
                </a:solidFill>
              </a:rPr>
              <a:t>UNWEIGHTED </a:t>
            </a:r>
            <a:r>
              <a:rPr lang="it-IT" sz="2400" b="1" dirty="0" err="1">
                <a:solidFill>
                  <a:srgbClr val="0070C0"/>
                </a:solidFill>
              </a:rPr>
              <a:t>Shortest</a:t>
            </a:r>
            <a:r>
              <a:rPr lang="it-IT" sz="2400" b="1" dirty="0">
                <a:solidFill>
                  <a:srgbClr val="0070C0"/>
                </a:solidFill>
              </a:rPr>
              <a:t> </a:t>
            </a:r>
            <a:r>
              <a:rPr lang="it-IT" sz="2400" b="1" dirty="0" err="1">
                <a:solidFill>
                  <a:srgbClr val="0070C0"/>
                </a:solidFill>
              </a:rPr>
              <a:t>Path</a:t>
            </a:r>
            <a:r>
              <a:rPr lang="it-IT" sz="2400" b="1" dirty="0">
                <a:solidFill>
                  <a:srgbClr val="0070C0"/>
                </a:solidFill>
              </a:rPr>
              <a:t> GC </a:t>
            </a:r>
            <a:r>
              <a:rPr lang="it-IT" sz="2400" dirty="0"/>
              <a:t>= </a:t>
            </a:r>
          </a:p>
          <a:p>
            <a:pPr marL="0" indent="0">
              <a:buNone/>
            </a:pPr>
            <a:endParaRPr lang="it-IT" sz="2400" dirty="0"/>
          </a:p>
          <a:p>
            <a:pPr marL="0" indent="0">
              <a:buNone/>
            </a:pPr>
            <a:r>
              <a:rPr lang="it-IT" sz="2400" b="1" dirty="0">
                <a:solidFill>
                  <a:srgbClr val="0070C0"/>
                </a:solidFill>
              </a:rPr>
              <a:t>UNWEIGHTED </a:t>
            </a:r>
            <a:r>
              <a:rPr lang="it-IT" sz="2400" b="1" dirty="0" err="1">
                <a:solidFill>
                  <a:srgbClr val="0070C0"/>
                </a:solidFill>
              </a:rPr>
              <a:t>Shortest</a:t>
            </a:r>
            <a:r>
              <a:rPr lang="it-IT" sz="2400" b="1" dirty="0">
                <a:solidFill>
                  <a:srgbClr val="0070C0"/>
                </a:solidFill>
              </a:rPr>
              <a:t> </a:t>
            </a:r>
            <a:r>
              <a:rPr lang="it-IT" sz="2400" b="1" dirty="0" err="1">
                <a:solidFill>
                  <a:srgbClr val="0070C0"/>
                </a:solidFill>
              </a:rPr>
              <a:t>Path</a:t>
            </a:r>
            <a:r>
              <a:rPr lang="it-IT" sz="2400" b="1" dirty="0">
                <a:solidFill>
                  <a:srgbClr val="0070C0"/>
                </a:solidFill>
              </a:rPr>
              <a:t> BA </a:t>
            </a:r>
            <a:r>
              <a:rPr lang="it-IT" sz="2400" dirty="0"/>
              <a:t>= </a:t>
            </a:r>
          </a:p>
        </p:txBody>
      </p:sp>
      <p:pic>
        <p:nvPicPr>
          <p:cNvPr id="8" name="Immagine 7">
            <a:extLst>
              <a:ext uri="{FF2B5EF4-FFF2-40B4-BE49-F238E27FC236}">
                <a16:creationId xmlns:a16="http://schemas.microsoft.com/office/drawing/2014/main" id="{1298C2CE-9759-3AC5-4AE3-2A030B08F481}"/>
              </a:ext>
            </a:extLst>
          </p:cNvPr>
          <p:cNvPicPr>
            <a:picLocks noChangeAspect="1"/>
          </p:cNvPicPr>
          <p:nvPr/>
        </p:nvPicPr>
        <p:blipFill rotWithShape="1">
          <a:blip r:embed="rId2"/>
          <a:srcRect t="56593"/>
          <a:stretch/>
        </p:blipFill>
        <p:spPr>
          <a:xfrm>
            <a:off x="5372258" y="2822983"/>
            <a:ext cx="1791332" cy="294826"/>
          </a:xfrm>
          <a:prstGeom prst="rect">
            <a:avLst/>
          </a:prstGeom>
        </p:spPr>
      </p:pic>
      <p:pic>
        <p:nvPicPr>
          <p:cNvPr id="10" name="Immagine 9">
            <a:extLst>
              <a:ext uri="{FF2B5EF4-FFF2-40B4-BE49-F238E27FC236}">
                <a16:creationId xmlns:a16="http://schemas.microsoft.com/office/drawing/2014/main" id="{9A4EA071-DA01-735F-FC02-DFAE36B24CEB}"/>
              </a:ext>
            </a:extLst>
          </p:cNvPr>
          <p:cNvPicPr>
            <a:picLocks noChangeAspect="1"/>
          </p:cNvPicPr>
          <p:nvPr/>
        </p:nvPicPr>
        <p:blipFill rotWithShape="1">
          <a:blip r:embed="rId2"/>
          <a:srcRect b="56593"/>
          <a:stretch/>
        </p:blipFill>
        <p:spPr>
          <a:xfrm>
            <a:off x="4351794" y="1853930"/>
            <a:ext cx="1791332" cy="294826"/>
          </a:xfrm>
          <a:prstGeom prst="rect">
            <a:avLst/>
          </a:prstGeom>
        </p:spPr>
      </p:pic>
      <p:pic>
        <p:nvPicPr>
          <p:cNvPr id="14" name="Immagine 13">
            <a:extLst>
              <a:ext uri="{FF2B5EF4-FFF2-40B4-BE49-F238E27FC236}">
                <a16:creationId xmlns:a16="http://schemas.microsoft.com/office/drawing/2014/main" id="{48E39087-9659-75B4-33C4-774743ABD5F9}"/>
              </a:ext>
            </a:extLst>
          </p:cNvPr>
          <p:cNvPicPr>
            <a:picLocks noChangeAspect="1"/>
          </p:cNvPicPr>
          <p:nvPr/>
        </p:nvPicPr>
        <p:blipFill rotWithShape="1">
          <a:blip r:embed="rId3"/>
          <a:srcRect b="59516"/>
          <a:stretch/>
        </p:blipFill>
        <p:spPr>
          <a:xfrm>
            <a:off x="5679866" y="4163293"/>
            <a:ext cx="636185" cy="294826"/>
          </a:xfrm>
          <a:prstGeom prst="rect">
            <a:avLst/>
          </a:prstGeom>
        </p:spPr>
      </p:pic>
      <p:pic>
        <p:nvPicPr>
          <p:cNvPr id="15" name="Immagine 14">
            <a:extLst>
              <a:ext uri="{FF2B5EF4-FFF2-40B4-BE49-F238E27FC236}">
                <a16:creationId xmlns:a16="http://schemas.microsoft.com/office/drawing/2014/main" id="{D343F79A-C7C6-ECCA-F9B2-3F6C129F0C75}"/>
              </a:ext>
            </a:extLst>
          </p:cNvPr>
          <p:cNvPicPr>
            <a:picLocks noChangeAspect="1"/>
          </p:cNvPicPr>
          <p:nvPr/>
        </p:nvPicPr>
        <p:blipFill rotWithShape="1">
          <a:blip r:embed="rId3"/>
          <a:srcRect t="59517"/>
          <a:stretch/>
        </p:blipFill>
        <p:spPr>
          <a:xfrm>
            <a:off x="5679866" y="5079429"/>
            <a:ext cx="636184" cy="294826"/>
          </a:xfrm>
          <a:prstGeom prst="rect">
            <a:avLst/>
          </a:prstGeom>
        </p:spPr>
      </p:pic>
    </p:spTree>
    <p:extLst>
      <p:ext uri="{BB962C8B-B14F-4D97-AF65-F5344CB8AC3E}">
        <p14:creationId xmlns:p14="http://schemas.microsoft.com/office/powerpoint/2010/main" val="2313616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6C103F-8817-AE01-1C43-F87D14C1DDE2}"/>
              </a:ext>
            </a:extLst>
          </p:cNvPr>
          <p:cNvSpPr>
            <a:spLocks noGrp="1"/>
          </p:cNvSpPr>
          <p:nvPr>
            <p:ph type="title"/>
          </p:nvPr>
        </p:nvSpPr>
        <p:spPr/>
        <p:txBody>
          <a:bodyPr/>
          <a:lstStyle/>
          <a:p>
            <a:pPr algn="ctr"/>
            <a:r>
              <a:rPr lang="it-IT" dirty="0">
                <a:solidFill>
                  <a:srgbClr val="0070C0"/>
                </a:solidFill>
              </a:rPr>
              <a:t>Community </a:t>
            </a:r>
            <a:r>
              <a:rPr lang="it-IT" dirty="0" err="1">
                <a:solidFill>
                  <a:srgbClr val="0070C0"/>
                </a:solidFill>
              </a:rPr>
              <a:t>detection</a:t>
            </a:r>
            <a:endParaRPr lang="it-IT" dirty="0">
              <a:solidFill>
                <a:srgbClr val="0070C0"/>
              </a:solidFill>
            </a:endParaRPr>
          </a:p>
        </p:txBody>
      </p:sp>
      <p:sp>
        <p:nvSpPr>
          <p:cNvPr id="3" name="Segnaposto contenuto 2">
            <a:extLst>
              <a:ext uri="{FF2B5EF4-FFF2-40B4-BE49-F238E27FC236}">
                <a16:creationId xmlns:a16="http://schemas.microsoft.com/office/drawing/2014/main" id="{3481AE9C-5DBD-AB2C-A0D7-2361D1272888}"/>
              </a:ext>
            </a:extLst>
          </p:cNvPr>
          <p:cNvSpPr>
            <a:spLocks noGrp="1"/>
          </p:cNvSpPr>
          <p:nvPr>
            <p:ph idx="1"/>
          </p:nvPr>
        </p:nvSpPr>
        <p:spPr>
          <a:xfrm>
            <a:off x="838200" y="1777499"/>
            <a:ext cx="10515600" cy="4351338"/>
          </a:xfrm>
        </p:spPr>
        <p:txBody>
          <a:bodyPr>
            <a:normAutofit lnSpcReduction="10000"/>
          </a:bodyPr>
          <a:lstStyle/>
          <a:p>
            <a:pPr marL="0" indent="0">
              <a:buNone/>
            </a:pPr>
            <a:r>
              <a:rPr lang="it-IT" sz="2400" b="1" dirty="0"/>
              <a:t>Metodi scelti:</a:t>
            </a:r>
          </a:p>
          <a:p>
            <a:pPr marL="0" indent="0">
              <a:buNone/>
            </a:pPr>
            <a:endParaRPr lang="it-IT" sz="2400" dirty="0"/>
          </a:p>
          <a:p>
            <a:r>
              <a:rPr lang="it-IT" sz="2400" b="1" dirty="0"/>
              <a:t>Label </a:t>
            </a:r>
            <a:r>
              <a:rPr lang="it-IT" sz="2400" b="1" dirty="0" err="1"/>
              <a:t>Propagation</a:t>
            </a:r>
            <a:r>
              <a:rPr lang="it-IT" sz="2400" b="1" dirty="0"/>
              <a:t>: </a:t>
            </a:r>
            <a:r>
              <a:rPr lang="it-IT" sz="2400" dirty="0"/>
              <a:t>Rapido ma meno stabile, utile per una prima esplorazione.</a:t>
            </a:r>
          </a:p>
          <a:p>
            <a:pPr marL="0" indent="0">
              <a:buNone/>
            </a:pPr>
            <a:endParaRPr lang="it-IT" sz="2400" b="1" dirty="0"/>
          </a:p>
          <a:p>
            <a:r>
              <a:rPr lang="it-IT" sz="2400" b="1" dirty="0" err="1"/>
              <a:t>Louvain</a:t>
            </a:r>
            <a:r>
              <a:rPr lang="it-IT" sz="2400" b="1" dirty="0"/>
              <a:t> : </a:t>
            </a:r>
            <a:r>
              <a:rPr lang="it-IT" sz="2400" dirty="0"/>
              <a:t>Fornisce una buona combinazione di modularità elevata e comunità ben definite, risultando in un numero moderato di comunità di dimensioni variabili.</a:t>
            </a:r>
          </a:p>
          <a:p>
            <a:pPr marL="0" indent="0">
              <a:buNone/>
            </a:pPr>
            <a:endParaRPr lang="it-IT" sz="2400" dirty="0"/>
          </a:p>
          <a:p>
            <a:r>
              <a:rPr lang="it-IT" sz="2400" b="1" dirty="0" err="1"/>
              <a:t>Infomap</a:t>
            </a:r>
            <a:r>
              <a:rPr lang="it-IT" sz="2400" b="1" dirty="0"/>
              <a:t>: </a:t>
            </a:r>
            <a:r>
              <a:rPr lang="it-IT" sz="2400" dirty="0"/>
              <a:t>Spesso rileva più comunità di dimensioni minori, catturando dettagli nella struttura gerarchica del grafo.</a:t>
            </a:r>
          </a:p>
        </p:txBody>
      </p:sp>
    </p:spTree>
    <p:extLst>
      <p:ext uri="{BB962C8B-B14F-4D97-AF65-F5344CB8AC3E}">
        <p14:creationId xmlns:p14="http://schemas.microsoft.com/office/powerpoint/2010/main" val="3265149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magine 10">
            <a:extLst>
              <a:ext uri="{FF2B5EF4-FFF2-40B4-BE49-F238E27FC236}">
                <a16:creationId xmlns:a16="http://schemas.microsoft.com/office/drawing/2014/main" id="{C6810172-28CF-B257-2E79-F6250CD086C7}"/>
              </a:ext>
            </a:extLst>
          </p:cNvPr>
          <p:cNvPicPr>
            <a:picLocks noChangeAspect="1"/>
          </p:cNvPicPr>
          <p:nvPr/>
        </p:nvPicPr>
        <p:blipFill>
          <a:blip r:embed="rId2"/>
          <a:stretch>
            <a:fillRect/>
          </a:stretch>
        </p:blipFill>
        <p:spPr>
          <a:xfrm>
            <a:off x="8209145" y="1843088"/>
            <a:ext cx="3797536" cy="2971571"/>
          </a:xfrm>
          <a:prstGeom prst="rect">
            <a:avLst/>
          </a:prstGeom>
        </p:spPr>
      </p:pic>
      <p:pic>
        <p:nvPicPr>
          <p:cNvPr id="9" name="Immagine 8">
            <a:extLst>
              <a:ext uri="{FF2B5EF4-FFF2-40B4-BE49-F238E27FC236}">
                <a16:creationId xmlns:a16="http://schemas.microsoft.com/office/drawing/2014/main" id="{120CF9B1-6D2D-7911-51E0-FC383217B949}"/>
              </a:ext>
            </a:extLst>
          </p:cNvPr>
          <p:cNvPicPr>
            <a:picLocks noChangeAspect="1"/>
          </p:cNvPicPr>
          <p:nvPr/>
        </p:nvPicPr>
        <p:blipFill>
          <a:blip r:embed="rId3"/>
          <a:stretch>
            <a:fillRect/>
          </a:stretch>
        </p:blipFill>
        <p:spPr>
          <a:xfrm>
            <a:off x="4120234" y="1847835"/>
            <a:ext cx="3797536" cy="2962078"/>
          </a:xfrm>
          <a:prstGeom prst="rect">
            <a:avLst/>
          </a:prstGeom>
        </p:spPr>
      </p:pic>
      <p:pic>
        <p:nvPicPr>
          <p:cNvPr id="7" name="Immagine 6">
            <a:extLst>
              <a:ext uri="{FF2B5EF4-FFF2-40B4-BE49-F238E27FC236}">
                <a16:creationId xmlns:a16="http://schemas.microsoft.com/office/drawing/2014/main" id="{FC0D3DE1-B4D6-B525-0791-E244D38BF3F2}"/>
              </a:ext>
            </a:extLst>
          </p:cNvPr>
          <p:cNvPicPr>
            <a:picLocks noChangeAspect="1"/>
          </p:cNvPicPr>
          <p:nvPr/>
        </p:nvPicPr>
        <p:blipFill>
          <a:blip r:embed="rId4"/>
          <a:stretch>
            <a:fillRect/>
          </a:stretch>
        </p:blipFill>
        <p:spPr>
          <a:xfrm>
            <a:off x="177011" y="1843088"/>
            <a:ext cx="3797536" cy="2895620"/>
          </a:xfrm>
          <a:prstGeom prst="rect">
            <a:avLst/>
          </a:prstGeom>
        </p:spPr>
      </p:pic>
      <p:sp>
        <p:nvSpPr>
          <p:cNvPr id="15" name="CasellaDiTesto 14">
            <a:extLst>
              <a:ext uri="{FF2B5EF4-FFF2-40B4-BE49-F238E27FC236}">
                <a16:creationId xmlns:a16="http://schemas.microsoft.com/office/drawing/2014/main" id="{BD7C613C-1214-8C01-E592-3490771DF823}"/>
              </a:ext>
            </a:extLst>
          </p:cNvPr>
          <p:cNvSpPr txBox="1"/>
          <p:nvPr/>
        </p:nvSpPr>
        <p:spPr>
          <a:xfrm>
            <a:off x="560951" y="5141459"/>
            <a:ext cx="11067047" cy="1384995"/>
          </a:xfrm>
          <a:prstGeom prst="rect">
            <a:avLst/>
          </a:prstGeom>
          <a:noFill/>
        </p:spPr>
        <p:txBody>
          <a:bodyPr wrap="square">
            <a:spAutoFit/>
          </a:bodyPr>
          <a:lstStyle/>
          <a:p>
            <a:pPr marL="285750" indent="-285750">
              <a:buFontTx/>
              <a:buChar char="-"/>
            </a:pPr>
            <a:r>
              <a:rPr lang="it-IT" sz="1400" dirty="0"/>
              <a:t>Essendo un grafo su un argomento molto specifico, ogni argomento tende a formare un cluster di articoli strettamente correlati, poiché i ricercatori citano prevalentemente lavori all'interno dello stesso tema.</a:t>
            </a:r>
          </a:p>
          <a:p>
            <a:pPr marL="285750" indent="-285750">
              <a:buFontTx/>
              <a:buChar char="-"/>
            </a:pPr>
            <a:endParaRPr lang="it-IT" sz="1400" dirty="0"/>
          </a:p>
          <a:p>
            <a:pPr marL="285750" indent="-285750">
              <a:buFontTx/>
              <a:buChar char="-"/>
            </a:pPr>
            <a:r>
              <a:rPr lang="it-IT" sz="1400" dirty="0"/>
              <a:t>I ricercatori tendono a lavorare in gruppi o collaborazioni che producono insiemi di articoli correlati</a:t>
            </a:r>
          </a:p>
          <a:p>
            <a:pPr marL="285750" indent="-285750">
              <a:buFontTx/>
              <a:buChar char="-"/>
            </a:pPr>
            <a:endParaRPr lang="it-IT" sz="1400" dirty="0"/>
          </a:p>
          <a:p>
            <a:pPr marL="285750" indent="-285750">
              <a:buFontTx/>
              <a:buChar char="-"/>
            </a:pPr>
            <a:r>
              <a:rPr lang="it-IT" sz="1400" dirty="0"/>
              <a:t>Gli articoli tendono a citare lavori precedenti dello stesso campo, creando cluster densi all'interno di </a:t>
            </a:r>
            <a:r>
              <a:rPr lang="it-IT" sz="1400" dirty="0" err="1"/>
              <a:t>sottodiscipline</a:t>
            </a:r>
            <a:r>
              <a:rPr lang="it-IT" sz="1400" dirty="0"/>
              <a:t> specifiche.</a:t>
            </a:r>
          </a:p>
        </p:txBody>
      </p:sp>
      <p:sp>
        <p:nvSpPr>
          <p:cNvPr id="18" name="Titolo 1">
            <a:extLst>
              <a:ext uri="{FF2B5EF4-FFF2-40B4-BE49-F238E27FC236}">
                <a16:creationId xmlns:a16="http://schemas.microsoft.com/office/drawing/2014/main" id="{3323BA77-0722-9279-F5DD-77B017FA3FC4}"/>
              </a:ext>
            </a:extLst>
          </p:cNvPr>
          <p:cNvSpPr>
            <a:spLocks noGrp="1"/>
          </p:cNvSpPr>
          <p:nvPr>
            <p:ph type="title"/>
          </p:nvPr>
        </p:nvSpPr>
        <p:spPr>
          <a:xfrm>
            <a:off x="838200" y="365125"/>
            <a:ext cx="10515600" cy="1325563"/>
          </a:xfrm>
        </p:spPr>
        <p:txBody>
          <a:bodyPr/>
          <a:lstStyle/>
          <a:p>
            <a:pPr algn="ctr"/>
            <a:r>
              <a:rPr lang="it-IT" dirty="0">
                <a:solidFill>
                  <a:srgbClr val="0070C0"/>
                </a:solidFill>
              </a:rPr>
              <a:t>Community </a:t>
            </a:r>
            <a:r>
              <a:rPr lang="it-IT" dirty="0" err="1">
                <a:solidFill>
                  <a:srgbClr val="0070C0"/>
                </a:solidFill>
              </a:rPr>
              <a:t>detection</a:t>
            </a:r>
            <a:endParaRPr lang="it-IT" dirty="0">
              <a:solidFill>
                <a:srgbClr val="0070C0"/>
              </a:solidFill>
            </a:endParaRPr>
          </a:p>
        </p:txBody>
      </p:sp>
    </p:spTree>
    <p:extLst>
      <p:ext uri="{BB962C8B-B14F-4D97-AF65-F5344CB8AC3E}">
        <p14:creationId xmlns:p14="http://schemas.microsoft.com/office/powerpoint/2010/main" val="2636795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asellaDiTesto 14">
            <a:extLst>
              <a:ext uri="{FF2B5EF4-FFF2-40B4-BE49-F238E27FC236}">
                <a16:creationId xmlns:a16="http://schemas.microsoft.com/office/drawing/2014/main" id="{BD7C613C-1214-8C01-E592-3490771DF823}"/>
              </a:ext>
            </a:extLst>
          </p:cNvPr>
          <p:cNvSpPr txBox="1"/>
          <p:nvPr/>
        </p:nvSpPr>
        <p:spPr>
          <a:xfrm>
            <a:off x="560951" y="4826675"/>
            <a:ext cx="11067047" cy="2031325"/>
          </a:xfrm>
          <a:prstGeom prst="rect">
            <a:avLst/>
          </a:prstGeom>
          <a:noFill/>
        </p:spPr>
        <p:txBody>
          <a:bodyPr wrap="square">
            <a:spAutoFit/>
          </a:bodyPr>
          <a:lstStyle/>
          <a:p>
            <a:pPr marL="285750" indent="-285750">
              <a:buFontTx/>
              <a:buChar char="-"/>
            </a:pPr>
            <a:r>
              <a:rPr lang="it-IT" sz="1400" dirty="0"/>
              <a:t>Label </a:t>
            </a:r>
            <a:r>
              <a:rPr lang="it-IT" sz="1400" dirty="0" err="1"/>
              <a:t>propagation</a:t>
            </a:r>
            <a:r>
              <a:rPr lang="en-US" sz="1400" dirty="0"/>
              <a:t>: </a:t>
            </a:r>
            <a:r>
              <a:rPr lang="it-IT" sz="1400" dirty="0"/>
              <a:t>grande variabilità nelle dimensioni delle comunità, con alcune comunità molto grandi. Questo potrebbe indicare la presenza di un hub o di un nodo altamente centrale che domina (lavori molto citati).</a:t>
            </a:r>
          </a:p>
          <a:p>
            <a:pPr marL="285750" indent="-285750">
              <a:buFontTx/>
              <a:buChar char="-"/>
            </a:pPr>
            <a:endParaRPr lang="it-IT" sz="1400" dirty="0"/>
          </a:p>
          <a:p>
            <a:pPr marL="285750" indent="-285750">
              <a:buFontTx/>
              <a:buChar char="-"/>
            </a:pPr>
            <a:r>
              <a:rPr lang="it-IT" sz="1400" dirty="0" err="1"/>
              <a:t>Louvain</a:t>
            </a:r>
            <a:r>
              <a:rPr lang="it-IT" sz="1400" dirty="0"/>
              <a:t>: Mostra una moderata variabilità nelle dimensioni delle comunità, con comunità generalmente più grandi rispetto a label </a:t>
            </a:r>
            <a:r>
              <a:rPr lang="it-IT" sz="1400" dirty="0" err="1"/>
              <a:t>propagation</a:t>
            </a:r>
            <a:r>
              <a:rPr lang="it-IT" sz="1400" dirty="0"/>
              <a:t> ma senza dimensioni estreme. Questo potrebbe indicare una struttura comunitaria più equilibrata.</a:t>
            </a:r>
          </a:p>
          <a:p>
            <a:pPr marL="285750" indent="-285750">
              <a:buFontTx/>
              <a:buChar char="-"/>
            </a:pPr>
            <a:endParaRPr lang="it-IT" sz="1400" dirty="0"/>
          </a:p>
          <a:p>
            <a:pPr marL="285750" indent="-285750">
              <a:buFontTx/>
              <a:buChar char="-"/>
            </a:pPr>
            <a:r>
              <a:rPr lang="it-IT" sz="1400" dirty="0" err="1"/>
              <a:t>Infomap</a:t>
            </a:r>
            <a:r>
              <a:rPr lang="it-IT" sz="1400" dirty="0"/>
              <a:t>: Caratterizzata da comunità di dimensioni più uniformi e generalmente più piccole. Questo potrebbe indicare una suddivisione più fine della rete in comunità di dimensioni simili.</a:t>
            </a:r>
          </a:p>
          <a:p>
            <a:pPr marL="285750" indent="-285750">
              <a:buFontTx/>
              <a:buChar char="-"/>
            </a:pPr>
            <a:endParaRPr lang="it-IT" sz="1400" dirty="0"/>
          </a:p>
        </p:txBody>
      </p:sp>
      <p:sp>
        <p:nvSpPr>
          <p:cNvPr id="18" name="Titolo 1">
            <a:extLst>
              <a:ext uri="{FF2B5EF4-FFF2-40B4-BE49-F238E27FC236}">
                <a16:creationId xmlns:a16="http://schemas.microsoft.com/office/drawing/2014/main" id="{3323BA77-0722-9279-F5DD-77B017FA3FC4}"/>
              </a:ext>
            </a:extLst>
          </p:cNvPr>
          <p:cNvSpPr>
            <a:spLocks noGrp="1"/>
          </p:cNvSpPr>
          <p:nvPr>
            <p:ph type="title"/>
          </p:nvPr>
        </p:nvSpPr>
        <p:spPr>
          <a:xfrm>
            <a:off x="838200" y="365125"/>
            <a:ext cx="10515600" cy="1325563"/>
          </a:xfrm>
        </p:spPr>
        <p:txBody>
          <a:bodyPr/>
          <a:lstStyle/>
          <a:p>
            <a:pPr algn="ctr"/>
            <a:r>
              <a:rPr lang="it-IT" dirty="0">
                <a:solidFill>
                  <a:srgbClr val="0070C0"/>
                </a:solidFill>
              </a:rPr>
              <a:t>Community </a:t>
            </a:r>
            <a:r>
              <a:rPr lang="it-IT" dirty="0" err="1">
                <a:solidFill>
                  <a:srgbClr val="0070C0"/>
                </a:solidFill>
              </a:rPr>
              <a:t>detection</a:t>
            </a:r>
            <a:endParaRPr lang="it-IT" dirty="0">
              <a:solidFill>
                <a:srgbClr val="0070C0"/>
              </a:solidFill>
            </a:endParaRPr>
          </a:p>
        </p:txBody>
      </p:sp>
      <p:pic>
        <p:nvPicPr>
          <p:cNvPr id="3" name="Immagine 2">
            <a:extLst>
              <a:ext uri="{FF2B5EF4-FFF2-40B4-BE49-F238E27FC236}">
                <a16:creationId xmlns:a16="http://schemas.microsoft.com/office/drawing/2014/main" id="{482A0FA7-2AEF-B837-D61B-2F5FCD9B732C}"/>
              </a:ext>
            </a:extLst>
          </p:cNvPr>
          <p:cNvPicPr>
            <a:picLocks noChangeAspect="1"/>
          </p:cNvPicPr>
          <p:nvPr/>
        </p:nvPicPr>
        <p:blipFill>
          <a:blip r:embed="rId2"/>
          <a:stretch>
            <a:fillRect/>
          </a:stretch>
        </p:blipFill>
        <p:spPr>
          <a:xfrm>
            <a:off x="674735" y="1905357"/>
            <a:ext cx="4572998" cy="2469101"/>
          </a:xfrm>
          <a:prstGeom prst="rect">
            <a:avLst/>
          </a:prstGeom>
        </p:spPr>
      </p:pic>
      <p:pic>
        <p:nvPicPr>
          <p:cNvPr id="5" name="Immagine 4">
            <a:extLst>
              <a:ext uri="{FF2B5EF4-FFF2-40B4-BE49-F238E27FC236}">
                <a16:creationId xmlns:a16="http://schemas.microsoft.com/office/drawing/2014/main" id="{3EDF1FDA-9455-A238-7E27-68C6BB47BB99}"/>
              </a:ext>
            </a:extLst>
          </p:cNvPr>
          <p:cNvPicPr>
            <a:picLocks noChangeAspect="1"/>
          </p:cNvPicPr>
          <p:nvPr/>
        </p:nvPicPr>
        <p:blipFill>
          <a:blip r:embed="rId3"/>
          <a:stretch>
            <a:fillRect/>
          </a:stretch>
        </p:blipFill>
        <p:spPr>
          <a:xfrm>
            <a:off x="6083562" y="2283546"/>
            <a:ext cx="5487166" cy="2025334"/>
          </a:xfrm>
          <a:prstGeom prst="rect">
            <a:avLst/>
          </a:prstGeom>
        </p:spPr>
      </p:pic>
      <p:sp>
        <p:nvSpPr>
          <p:cNvPr id="6" name="CasellaDiTesto 5">
            <a:extLst>
              <a:ext uri="{FF2B5EF4-FFF2-40B4-BE49-F238E27FC236}">
                <a16:creationId xmlns:a16="http://schemas.microsoft.com/office/drawing/2014/main" id="{3E339F38-633F-6F28-C653-2322D8044E5F}"/>
              </a:ext>
            </a:extLst>
          </p:cNvPr>
          <p:cNvSpPr txBox="1"/>
          <p:nvPr/>
        </p:nvSpPr>
        <p:spPr>
          <a:xfrm>
            <a:off x="6137025" y="1905357"/>
            <a:ext cx="5380240" cy="307777"/>
          </a:xfrm>
          <a:prstGeom prst="rect">
            <a:avLst/>
          </a:prstGeom>
          <a:noFill/>
        </p:spPr>
        <p:txBody>
          <a:bodyPr wrap="square" rtlCol="0">
            <a:spAutoFit/>
          </a:bodyPr>
          <a:lstStyle/>
          <a:p>
            <a:r>
              <a:rPr lang="it-IT" sz="1400" dirty="0"/>
              <a:t>Confronto dei diversi algoritmi attraverso l'analisi della modularità:</a:t>
            </a:r>
          </a:p>
        </p:txBody>
      </p:sp>
    </p:spTree>
    <p:extLst>
      <p:ext uri="{BB962C8B-B14F-4D97-AF65-F5344CB8AC3E}">
        <p14:creationId xmlns:p14="http://schemas.microsoft.com/office/powerpoint/2010/main" val="1223718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asellaDiTesto 14">
            <a:extLst>
              <a:ext uri="{FF2B5EF4-FFF2-40B4-BE49-F238E27FC236}">
                <a16:creationId xmlns:a16="http://schemas.microsoft.com/office/drawing/2014/main" id="{BD7C613C-1214-8C01-E592-3490771DF823}"/>
              </a:ext>
            </a:extLst>
          </p:cNvPr>
          <p:cNvSpPr txBox="1"/>
          <p:nvPr/>
        </p:nvSpPr>
        <p:spPr>
          <a:xfrm>
            <a:off x="634103" y="1690688"/>
            <a:ext cx="11067047" cy="738664"/>
          </a:xfrm>
          <a:prstGeom prst="rect">
            <a:avLst/>
          </a:prstGeom>
          <a:noFill/>
        </p:spPr>
        <p:txBody>
          <a:bodyPr wrap="square">
            <a:spAutoFit/>
          </a:bodyPr>
          <a:lstStyle/>
          <a:p>
            <a:r>
              <a:rPr lang="it-IT" sz="1400" dirty="0"/>
              <a:t>Per una visualizzazione più semplice utilizziamo </a:t>
            </a:r>
            <a:r>
              <a:rPr lang="it-IT" sz="1400" dirty="0" err="1">
                <a:solidFill>
                  <a:schemeClr val="accent3"/>
                </a:solidFill>
              </a:rPr>
              <a:t>viz</a:t>
            </a:r>
            <a:r>
              <a:rPr lang="it-IT" sz="1400" dirty="0" err="1">
                <a:solidFill>
                  <a:srgbClr val="FFC000"/>
                </a:solidFill>
              </a:rPr>
              <a:t>.plot_community_graph</a:t>
            </a:r>
            <a:r>
              <a:rPr lang="it-IT" sz="1400" dirty="0"/>
              <a:t>, che permette di collassare tutte le comunità in nodi, generando le comunità di dimensione proporzionale al numero di nodi che fanno parte della comunità e gli archi sono pesati e di dimensione variabile in base al numero di archi che intercorrono tra le comunità (</a:t>
            </a:r>
            <a:r>
              <a:rPr lang="en-US" sz="1400" dirty="0">
                <a:solidFill>
                  <a:schemeClr val="accent6"/>
                </a:solidFill>
              </a:rPr>
              <a:t>#top_k = 10</a:t>
            </a:r>
            <a:r>
              <a:rPr lang="en-US" sz="1400" dirty="0"/>
              <a:t> per </a:t>
            </a:r>
            <a:r>
              <a:rPr lang="en-US" sz="1400" dirty="0" err="1"/>
              <a:t>visualizzare</a:t>
            </a:r>
            <a:r>
              <a:rPr lang="en-US" sz="1400" dirty="0"/>
              <a:t> le prime </a:t>
            </a:r>
            <a:r>
              <a:rPr lang="en-US" sz="1400" dirty="0" err="1"/>
              <a:t>comunità</a:t>
            </a:r>
            <a:r>
              <a:rPr lang="en-US" sz="1400" dirty="0"/>
              <a:t> </a:t>
            </a:r>
            <a:r>
              <a:rPr lang="en-US" sz="1400" dirty="0" err="1"/>
              <a:t>più</a:t>
            </a:r>
            <a:r>
              <a:rPr lang="en-US" sz="1400" dirty="0"/>
              <a:t> </a:t>
            </a:r>
            <a:r>
              <a:rPr lang="en-US" sz="1400" dirty="0" err="1"/>
              <a:t>influenti</a:t>
            </a:r>
            <a:r>
              <a:rPr lang="it-IT" sz="1400" dirty="0"/>
              <a:t>)</a:t>
            </a:r>
          </a:p>
        </p:txBody>
      </p:sp>
      <p:sp>
        <p:nvSpPr>
          <p:cNvPr id="18" name="Titolo 1">
            <a:extLst>
              <a:ext uri="{FF2B5EF4-FFF2-40B4-BE49-F238E27FC236}">
                <a16:creationId xmlns:a16="http://schemas.microsoft.com/office/drawing/2014/main" id="{3323BA77-0722-9279-F5DD-77B017FA3FC4}"/>
              </a:ext>
            </a:extLst>
          </p:cNvPr>
          <p:cNvSpPr>
            <a:spLocks noGrp="1"/>
          </p:cNvSpPr>
          <p:nvPr>
            <p:ph type="title"/>
          </p:nvPr>
        </p:nvSpPr>
        <p:spPr>
          <a:xfrm>
            <a:off x="838200" y="365125"/>
            <a:ext cx="10515600" cy="1325563"/>
          </a:xfrm>
        </p:spPr>
        <p:txBody>
          <a:bodyPr/>
          <a:lstStyle/>
          <a:p>
            <a:pPr algn="ctr"/>
            <a:r>
              <a:rPr lang="it-IT" dirty="0">
                <a:solidFill>
                  <a:srgbClr val="0070C0"/>
                </a:solidFill>
              </a:rPr>
              <a:t>Community </a:t>
            </a:r>
            <a:r>
              <a:rPr lang="it-IT" dirty="0" err="1">
                <a:solidFill>
                  <a:srgbClr val="0070C0"/>
                </a:solidFill>
              </a:rPr>
              <a:t>detection</a:t>
            </a:r>
            <a:endParaRPr lang="it-IT" dirty="0">
              <a:solidFill>
                <a:srgbClr val="0070C0"/>
              </a:solidFill>
            </a:endParaRPr>
          </a:p>
        </p:txBody>
      </p:sp>
      <p:pic>
        <p:nvPicPr>
          <p:cNvPr id="8" name="Immagine 7">
            <a:extLst>
              <a:ext uri="{FF2B5EF4-FFF2-40B4-BE49-F238E27FC236}">
                <a16:creationId xmlns:a16="http://schemas.microsoft.com/office/drawing/2014/main" id="{61853A85-64C4-4A31-6B89-8C36A1C4299F}"/>
              </a:ext>
            </a:extLst>
          </p:cNvPr>
          <p:cNvPicPr>
            <a:picLocks noChangeAspect="1"/>
          </p:cNvPicPr>
          <p:nvPr/>
        </p:nvPicPr>
        <p:blipFill rotWithShape="1">
          <a:blip r:embed="rId3"/>
          <a:srcRect l="7226" t="12729" r="14624" b="4140"/>
          <a:stretch/>
        </p:blipFill>
        <p:spPr>
          <a:xfrm>
            <a:off x="838200" y="3211427"/>
            <a:ext cx="2929813" cy="2864498"/>
          </a:xfrm>
          <a:prstGeom prst="rect">
            <a:avLst/>
          </a:prstGeom>
        </p:spPr>
      </p:pic>
      <p:pic>
        <p:nvPicPr>
          <p:cNvPr id="10" name="Immagine 9">
            <a:extLst>
              <a:ext uri="{FF2B5EF4-FFF2-40B4-BE49-F238E27FC236}">
                <a16:creationId xmlns:a16="http://schemas.microsoft.com/office/drawing/2014/main" id="{3EDA9972-5663-662B-5EBA-5E81D8E67058}"/>
              </a:ext>
            </a:extLst>
          </p:cNvPr>
          <p:cNvPicPr>
            <a:picLocks noChangeAspect="1"/>
          </p:cNvPicPr>
          <p:nvPr/>
        </p:nvPicPr>
        <p:blipFill rotWithShape="1">
          <a:blip r:embed="rId4"/>
          <a:srcRect l="7452" t="12920" r="12757" b="4470"/>
          <a:stretch/>
        </p:blipFill>
        <p:spPr>
          <a:xfrm>
            <a:off x="4934338" y="3211427"/>
            <a:ext cx="2929813" cy="2882538"/>
          </a:xfrm>
          <a:prstGeom prst="rect">
            <a:avLst/>
          </a:prstGeom>
        </p:spPr>
      </p:pic>
      <p:pic>
        <p:nvPicPr>
          <p:cNvPr id="14" name="Immagine 13">
            <a:extLst>
              <a:ext uri="{FF2B5EF4-FFF2-40B4-BE49-F238E27FC236}">
                <a16:creationId xmlns:a16="http://schemas.microsoft.com/office/drawing/2014/main" id="{650AD181-D33D-A7CD-C147-D8D9A622C914}"/>
              </a:ext>
            </a:extLst>
          </p:cNvPr>
          <p:cNvPicPr>
            <a:picLocks noChangeAspect="1"/>
          </p:cNvPicPr>
          <p:nvPr/>
        </p:nvPicPr>
        <p:blipFill>
          <a:blip r:embed="rId5"/>
          <a:stretch>
            <a:fillRect/>
          </a:stretch>
        </p:blipFill>
        <p:spPr>
          <a:xfrm>
            <a:off x="8702352" y="3167278"/>
            <a:ext cx="2947503" cy="2908647"/>
          </a:xfrm>
          <a:prstGeom prst="rect">
            <a:avLst/>
          </a:prstGeom>
        </p:spPr>
      </p:pic>
      <p:sp>
        <p:nvSpPr>
          <p:cNvPr id="17" name="CasellaDiTesto 16">
            <a:extLst>
              <a:ext uri="{FF2B5EF4-FFF2-40B4-BE49-F238E27FC236}">
                <a16:creationId xmlns:a16="http://schemas.microsoft.com/office/drawing/2014/main" id="{E6D98B48-0E20-DCE5-F16C-E53F04539B8B}"/>
              </a:ext>
            </a:extLst>
          </p:cNvPr>
          <p:cNvSpPr txBox="1"/>
          <p:nvPr/>
        </p:nvSpPr>
        <p:spPr>
          <a:xfrm>
            <a:off x="1198954" y="2852572"/>
            <a:ext cx="2817845" cy="369332"/>
          </a:xfrm>
          <a:prstGeom prst="rect">
            <a:avLst/>
          </a:prstGeom>
          <a:noFill/>
        </p:spPr>
        <p:txBody>
          <a:bodyPr wrap="square" rtlCol="0">
            <a:spAutoFit/>
          </a:bodyPr>
          <a:lstStyle/>
          <a:p>
            <a:pPr algn="ctr"/>
            <a:r>
              <a:rPr lang="en-US" dirty="0"/>
              <a:t>Label propagation</a:t>
            </a:r>
            <a:endParaRPr lang="it-IT" dirty="0"/>
          </a:p>
        </p:txBody>
      </p:sp>
      <p:sp>
        <p:nvSpPr>
          <p:cNvPr id="19" name="CasellaDiTesto 18">
            <a:extLst>
              <a:ext uri="{FF2B5EF4-FFF2-40B4-BE49-F238E27FC236}">
                <a16:creationId xmlns:a16="http://schemas.microsoft.com/office/drawing/2014/main" id="{1030DDBD-E1F9-A516-93B1-FB2930D9DC45}"/>
              </a:ext>
            </a:extLst>
          </p:cNvPr>
          <p:cNvSpPr txBox="1"/>
          <p:nvPr/>
        </p:nvSpPr>
        <p:spPr>
          <a:xfrm>
            <a:off x="4685552" y="2852572"/>
            <a:ext cx="2817845" cy="369332"/>
          </a:xfrm>
          <a:prstGeom prst="rect">
            <a:avLst/>
          </a:prstGeom>
          <a:noFill/>
        </p:spPr>
        <p:txBody>
          <a:bodyPr wrap="square" rtlCol="0">
            <a:spAutoFit/>
          </a:bodyPr>
          <a:lstStyle/>
          <a:p>
            <a:pPr algn="ctr"/>
            <a:r>
              <a:rPr lang="en-US" dirty="0"/>
              <a:t>Louvain</a:t>
            </a:r>
            <a:endParaRPr lang="it-IT" dirty="0"/>
          </a:p>
        </p:txBody>
      </p:sp>
      <p:sp>
        <p:nvSpPr>
          <p:cNvPr id="20" name="CasellaDiTesto 19">
            <a:extLst>
              <a:ext uri="{FF2B5EF4-FFF2-40B4-BE49-F238E27FC236}">
                <a16:creationId xmlns:a16="http://schemas.microsoft.com/office/drawing/2014/main" id="{F30ED55C-FCBC-58F1-01CF-D165317FC0F3}"/>
              </a:ext>
            </a:extLst>
          </p:cNvPr>
          <p:cNvSpPr txBox="1"/>
          <p:nvPr/>
        </p:nvSpPr>
        <p:spPr>
          <a:xfrm>
            <a:off x="8767180" y="2852572"/>
            <a:ext cx="2817845" cy="369332"/>
          </a:xfrm>
          <a:prstGeom prst="rect">
            <a:avLst/>
          </a:prstGeom>
          <a:noFill/>
        </p:spPr>
        <p:txBody>
          <a:bodyPr wrap="square" rtlCol="0">
            <a:spAutoFit/>
          </a:bodyPr>
          <a:lstStyle/>
          <a:p>
            <a:pPr algn="ctr"/>
            <a:r>
              <a:rPr lang="en-US" dirty="0" err="1"/>
              <a:t>Infomap</a:t>
            </a:r>
            <a:endParaRPr lang="it-IT" dirty="0"/>
          </a:p>
        </p:txBody>
      </p:sp>
    </p:spTree>
    <p:extLst>
      <p:ext uri="{BB962C8B-B14F-4D97-AF65-F5344CB8AC3E}">
        <p14:creationId xmlns:p14="http://schemas.microsoft.com/office/powerpoint/2010/main" val="486763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362A04-3F11-DCFA-F411-D6B796BFF7DE}"/>
              </a:ext>
            </a:extLst>
          </p:cNvPr>
          <p:cNvSpPr>
            <a:spLocks noGrp="1"/>
          </p:cNvSpPr>
          <p:nvPr>
            <p:ph type="title"/>
          </p:nvPr>
        </p:nvSpPr>
        <p:spPr/>
        <p:txBody>
          <a:bodyPr/>
          <a:lstStyle/>
          <a:p>
            <a:pPr algn="ctr"/>
            <a:r>
              <a:rPr lang="it-IT" dirty="0">
                <a:solidFill>
                  <a:srgbClr val="0070C0"/>
                </a:solidFill>
              </a:rPr>
              <a:t>Identificare il dataset di partenza</a:t>
            </a:r>
          </a:p>
        </p:txBody>
      </p:sp>
      <p:pic>
        <p:nvPicPr>
          <p:cNvPr id="5" name="Immagine 4">
            <a:extLst>
              <a:ext uri="{FF2B5EF4-FFF2-40B4-BE49-F238E27FC236}">
                <a16:creationId xmlns:a16="http://schemas.microsoft.com/office/drawing/2014/main" id="{001E39DD-72AC-A582-A603-C939CA1DFEFF}"/>
              </a:ext>
            </a:extLst>
          </p:cNvPr>
          <p:cNvPicPr>
            <a:picLocks noChangeAspect="1"/>
          </p:cNvPicPr>
          <p:nvPr/>
        </p:nvPicPr>
        <p:blipFill>
          <a:blip r:embed="rId2"/>
          <a:stretch>
            <a:fillRect/>
          </a:stretch>
        </p:blipFill>
        <p:spPr>
          <a:xfrm>
            <a:off x="5237747" y="1540523"/>
            <a:ext cx="6954253" cy="5257836"/>
          </a:xfrm>
          <a:prstGeom prst="rect">
            <a:avLst/>
          </a:prstGeom>
        </p:spPr>
      </p:pic>
      <p:sp>
        <p:nvSpPr>
          <p:cNvPr id="6" name="CasellaDiTesto 5">
            <a:extLst>
              <a:ext uri="{FF2B5EF4-FFF2-40B4-BE49-F238E27FC236}">
                <a16:creationId xmlns:a16="http://schemas.microsoft.com/office/drawing/2014/main" id="{0CEDEDBD-2199-33CF-A0FF-AB278B3B800D}"/>
              </a:ext>
            </a:extLst>
          </p:cNvPr>
          <p:cNvSpPr txBox="1"/>
          <p:nvPr/>
        </p:nvSpPr>
        <p:spPr>
          <a:xfrm>
            <a:off x="481263" y="1786122"/>
            <a:ext cx="5384132" cy="4524315"/>
          </a:xfrm>
          <a:prstGeom prst="rect">
            <a:avLst/>
          </a:prstGeom>
          <a:noFill/>
        </p:spPr>
        <p:txBody>
          <a:bodyPr wrap="square" rtlCol="0">
            <a:spAutoFit/>
          </a:bodyPr>
          <a:lstStyle/>
          <a:p>
            <a:r>
              <a:rPr lang="it-IT" b="1" dirty="0"/>
              <a:t>Grafo delle citazioni di </a:t>
            </a:r>
            <a:r>
              <a:rPr lang="it-IT" b="1" dirty="0" err="1"/>
              <a:t>Arxiv</a:t>
            </a:r>
            <a:r>
              <a:rPr lang="it-IT" b="1" dirty="0"/>
              <a:t> HEP-TH </a:t>
            </a:r>
            <a:r>
              <a:rPr lang="it-IT" dirty="0"/>
              <a:t>(teoria della fisica delle alte energie) nel periodo compreso tra gennaio 1993 e aprile 2003</a:t>
            </a:r>
          </a:p>
          <a:p>
            <a:endParaRPr lang="it-IT" dirty="0"/>
          </a:p>
          <a:p>
            <a:r>
              <a:rPr lang="it-IT" b="1" dirty="0"/>
              <a:t>Nodi </a:t>
            </a:r>
            <a:r>
              <a:rPr lang="it-IT" dirty="0"/>
              <a:t>= papers accademici </a:t>
            </a:r>
          </a:p>
          <a:p>
            <a:endParaRPr lang="it-IT" dirty="0"/>
          </a:p>
          <a:p>
            <a:r>
              <a:rPr lang="it-IT" b="1" dirty="0"/>
              <a:t>Connessioni</a:t>
            </a:r>
            <a:r>
              <a:rPr lang="it-IT" dirty="0"/>
              <a:t> = citazioni di un paper all’interno di un altro paper</a:t>
            </a:r>
          </a:p>
          <a:p>
            <a:endParaRPr lang="it-IT" dirty="0"/>
          </a:p>
          <a:p>
            <a:r>
              <a:rPr lang="it-IT" b="1" dirty="0"/>
              <a:t>Grafo diretto</a:t>
            </a:r>
            <a:r>
              <a:rPr lang="it-IT" dirty="0"/>
              <a:t>, i nodi hanno precise direzioni, dimostrando quale paper ne cita un altro</a:t>
            </a:r>
          </a:p>
          <a:p>
            <a:endParaRPr lang="it-IT" dirty="0"/>
          </a:p>
          <a:p>
            <a:endParaRPr lang="it-IT" dirty="0"/>
          </a:p>
          <a:p>
            <a:pPr marL="285750" indent="-285750">
              <a:buFont typeface="Wingdings" panose="05000000000000000000" pitchFamily="2" charset="2"/>
              <a:buChar char="Ø"/>
            </a:pPr>
            <a:endParaRPr lang="it-IT" dirty="0"/>
          </a:p>
          <a:p>
            <a:pPr marL="285750" indent="-285750">
              <a:buFont typeface="Wingdings" panose="05000000000000000000" pitchFamily="2" charset="2"/>
              <a:buChar char="Ø"/>
            </a:pPr>
            <a:endParaRPr lang="it-IT" dirty="0"/>
          </a:p>
          <a:p>
            <a:pPr marL="285750" indent="-285750">
              <a:buFont typeface="Wingdings" panose="05000000000000000000" pitchFamily="2" charset="2"/>
              <a:buChar char="Ø"/>
            </a:pPr>
            <a:endParaRPr lang="it-IT" dirty="0"/>
          </a:p>
        </p:txBody>
      </p:sp>
      <p:pic>
        <p:nvPicPr>
          <p:cNvPr id="8" name="Immagine 7">
            <a:extLst>
              <a:ext uri="{FF2B5EF4-FFF2-40B4-BE49-F238E27FC236}">
                <a16:creationId xmlns:a16="http://schemas.microsoft.com/office/drawing/2014/main" id="{F9814A29-DF8B-708D-252B-351F91519491}"/>
              </a:ext>
            </a:extLst>
          </p:cNvPr>
          <p:cNvPicPr>
            <a:picLocks noChangeAspect="1"/>
          </p:cNvPicPr>
          <p:nvPr/>
        </p:nvPicPr>
        <p:blipFill>
          <a:blip r:embed="rId3"/>
          <a:stretch>
            <a:fillRect/>
          </a:stretch>
        </p:blipFill>
        <p:spPr>
          <a:xfrm>
            <a:off x="838200" y="5520402"/>
            <a:ext cx="2669321" cy="585057"/>
          </a:xfrm>
          <a:prstGeom prst="rect">
            <a:avLst/>
          </a:prstGeom>
        </p:spPr>
      </p:pic>
    </p:spTree>
    <p:extLst>
      <p:ext uri="{BB962C8B-B14F-4D97-AF65-F5344CB8AC3E}">
        <p14:creationId xmlns:p14="http://schemas.microsoft.com/office/powerpoint/2010/main" val="2806341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asellaDiTesto 14">
            <a:extLst>
              <a:ext uri="{FF2B5EF4-FFF2-40B4-BE49-F238E27FC236}">
                <a16:creationId xmlns:a16="http://schemas.microsoft.com/office/drawing/2014/main" id="{BD7C613C-1214-8C01-E592-3490771DF823}"/>
              </a:ext>
            </a:extLst>
          </p:cNvPr>
          <p:cNvSpPr txBox="1"/>
          <p:nvPr/>
        </p:nvSpPr>
        <p:spPr>
          <a:xfrm>
            <a:off x="368717" y="5163987"/>
            <a:ext cx="7431115" cy="1446550"/>
          </a:xfrm>
          <a:prstGeom prst="rect">
            <a:avLst/>
          </a:prstGeom>
          <a:noFill/>
        </p:spPr>
        <p:txBody>
          <a:bodyPr wrap="square">
            <a:spAutoFit/>
          </a:bodyPr>
          <a:lstStyle/>
          <a:p>
            <a:r>
              <a:rPr lang="it-IT" sz="1100" dirty="0"/>
              <a:t>Label </a:t>
            </a:r>
            <a:r>
              <a:rPr lang="it-IT" sz="1100" dirty="0" err="1"/>
              <a:t>Propagation</a:t>
            </a:r>
            <a:r>
              <a:rPr lang="it-IT" sz="1100" dirty="0"/>
              <a:t> rileva comunità con un'ampia gamma di densità interne, da molto alte a molto basse. Questo potrebbe indicare che alcune comunità sono molto ben definite mentre altre sono meno coese.</a:t>
            </a:r>
          </a:p>
          <a:p>
            <a:endParaRPr lang="it-IT" sz="1100" dirty="0"/>
          </a:p>
          <a:p>
            <a:r>
              <a:rPr lang="it-IT" sz="1100" dirty="0" err="1"/>
              <a:t>Louvain</a:t>
            </a:r>
            <a:r>
              <a:rPr lang="it-IT" sz="1100" dirty="0"/>
              <a:t> rileva comunità con densità interne molto elevate e uniformi, confermando la sua capacità di creare comunità ben definite e dense.</a:t>
            </a:r>
          </a:p>
          <a:p>
            <a:endParaRPr lang="it-IT" sz="1100" dirty="0"/>
          </a:p>
          <a:p>
            <a:r>
              <a:rPr lang="it-IT" sz="1100" dirty="0" err="1"/>
              <a:t>Infomap</a:t>
            </a:r>
            <a:r>
              <a:rPr lang="it-IT" sz="1100" dirty="0"/>
              <a:t> rileva comunità con una varietà di densità interne, riflettendo la sua capacità di catturare strutture più complesse e gerarchiche.</a:t>
            </a:r>
          </a:p>
        </p:txBody>
      </p:sp>
      <p:sp>
        <p:nvSpPr>
          <p:cNvPr id="18" name="Titolo 1">
            <a:extLst>
              <a:ext uri="{FF2B5EF4-FFF2-40B4-BE49-F238E27FC236}">
                <a16:creationId xmlns:a16="http://schemas.microsoft.com/office/drawing/2014/main" id="{3323BA77-0722-9279-F5DD-77B017FA3FC4}"/>
              </a:ext>
            </a:extLst>
          </p:cNvPr>
          <p:cNvSpPr>
            <a:spLocks noGrp="1"/>
          </p:cNvSpPr>
          <p:nvPr>
            <p:ph type="title"/>
          </p:nvPr>
        </p:nvSpPr>
        <p:spPr>
          <a:xfrm>
            <a:off x="838200" y="365125"/>
            <a:ext cx="10515600" cy="1325563"/>
          </a:xfrm>
        </p:spPr>
        <p:txBody>
          <a:bodyPr/>
          <a:lstStyle/>
          <a:p>
            <a:pPr algn="ctr"/>
            <a:r>
              <a:rPr lang="it-IT" dirty="0">
                <a:solidFill>
                  <a:srgbClr val="0070C0"/>
                </a:solidFill>
              </a:rPr>
              <a:t>Community </a:t>
            </a:r>
            <a:r>
              <a:rPr lang="it-IT" dirty="0" err="1">
                <a:solidFill>
                  <a:srgbClr val="0070C0"/>
                </a:solidFill>
              </a:rPr>
              <a:t>detection</a:t>
            </a:r>
            <a:endParaRPr lang="it-IT" dirty="0">
              <a:solidFill>
                <a:srgbClr val="0070C0"/>
              </a:solidFill>
            </a:endParaRPr>
          </a:p>
        </p:txBody>
      </p:sp>
      <p:pic>
        <p:nvPicPr>
          <p:cNvPr id="3" name="Immagine 2">
            <a:extLst>
              <a:ext uri="{FF2B5EF4-FFF2-40B4-BE49-F238E27FC236}">
                <a16:creationId xmlns:a16="http://schemas.microsoft.com/office/drawing/2014/main" id="{FE0D3D5C-DBF4-29EF-9EEE-9B2DCB923880}"/>
              </a:ext>
            </a:extLst>
          </p:cNvPr>
          <p:cNvPicPr>
            <a:picLocks noChangeAspect="1"/>
          </p:cNvPicPr>
          <p:nvPr/>
        </p:nvPicPr>
        <p:blipFill>
          <a:blip r:embed="rId3"/>
          <a:stretch>
            <a:fillRect/>
          </a:stretch>
        </p:blipFill>
        <p:spPr>
          <a:xfrm>
            <a:off x="838200" y="1731365"/>
            <a:ext cx="4265985" cy="3185159"/>
          </a:xfrm>
          <a:prstGeom prst="rect">
            <a:avLst/>
          </a:prstGeom>
        </p:spPr>
      </p:pic>
      <p:pic>
        <p:nvPicPr>
          <p:cNvPr id="5" name="Immagine 4">
            <a:extLst>
              <a:ext uri="{FF2B5EF4-FFF2-40B4-BE49-F238E27FC236}">
                <a16:creationId xmlns:a16="http://schemas.microsoft.com/office/drawing/2014/main" id="{3CC8D141-FF9A-7174-2282-0F20BABFEE6E}"/>
              </a:ext>
            </a:extLst>
          </p:cNvPr>
          <p:cNvPicPr>
            <a:picLocks noChangeAspect="1"/>
          </p:cNvPicPr>
          <p:nvPr/>
        </p:nvPicPr>
        <p:blipFill>
          <a:blip r:embed="rId4"/>
          <a:stretch>
            <a:fillRect/>
          </a:stretch>
        </p:blipFill>
        <p:spPr>
          <a:xfrm>
            <a:off x="7557068" y="1685857"/>
            <a:ext cx="3940747" cy="3854348"/>
          </a:xfrm>
          <a:prstGeom prst="rect">
            <a:avLst/>
          </a:prstGeom>
        </p:spPr>
      </p:pic>
      <p:sp>
        <p:nvSpPr>
          <p:cNvPr id="6" name="CasellaDiTesto 5">
            <a:extLst>
              <a:ext uri="{FF2B5EF4-FFF2-40B4-BE49-F238E27FC236}">
                <a16:creationId xmlns:a16="http://schemas.microsoft.com/office/drawing/2014/main" id="{929FA7F4-823E-A838-07E6-456005C4C673}"/>
              </a:ext>
            </a:extLst>
          </p:cNvPr>
          <p:cNvSpPr txBox="1"/>
          <p:nvPr/>
        </p:nvSpPr>
        <p:spPr>
          <a:xfrm>
            <a:off x="1344168" y="1413001"/>
            <a:ext cx="3940746" cy="307777"/>
          </a:xfrm>
          <a:prstGeom prst="rect">
            <a:avLst/>
          </a:prstGeom>
          <a:noFill/>
        </p:spPr>
        <p:txBody>
          <a:bodyPr wrap="square" rtlCol="0">
            <a:spAutoFit/>
          </a:bodyPr>
          <a:lstStyle/>
          <a:p>
            <a:r>
              <a:rPr lang="it-IT" sz="1400" dirty="0"/>
              <a:t>Come la fitness si distribuisce nelle comunità</a:t>
            </a:r>
          </a:p>
        </p:txBody>
      </p:sp>
      <p:sp>
        <p:nvSpPr>
          <p:cNvPr id="7" name="CasellaDiTesto 6">
            <a:extLst>
              <a:ext uri="{FF2B5EF4-FFF2-40B4-BE49-F238E27FC236}">
                <a16:creationId xmlns:a16="http://schemas.microsoft.com/office/drawing/2014/main" id="{36B4C5E8-E1B0-7869-ED61-0FE67BAFC2E6}"/>
              </a:ext>
            </a:extLst>
          </p:cNvPr>
          <p:cNvSpPr txBox="1"/>
          <p:nvPr/>
        </p:nvSpPr>
        <p:spPr>
          <a:xfrm>
            <a:off x="7542366" y="1413001"/>
            <a:ext cx="3940746" cy="307777"/>
          </a:xfrm>
          <a:prstGeom prst="rect">
            <a:avLst/>
          </a:prstGeom>
          <a:noFill/>
        </p:spPr>
        <p:txBody>
          <a:bodyPr wrap="square" rtlCol="0">
            <a:spAutoFit/>
          </a:bodyPr>
          <a:lstStyle/>
          <a:p>
            <a:pPr algn="ctr"/>
            <a:r>
              <a:rPr lang="it-IT" sz="1400" dirty="0"/>
              <a:t>Matrice di </a:t>
            </a:r>
            <a:r>
              <a:rPr lang="it-IT" sz="1400" dirty="0" err="1"/>
              <a:t>similirità</a:t>
            </a:r>
            <a:endParaRPr lang="it-IT" sz="1400" dirty="0"/>
          </a:p>
        </p:txBody>
      </p:sp>
      <p:sp>
        <p:nvSpPr>
          <p:cNvPr id="9" name="CasellaDiTesto 8">
            <a:extLst>
              <a:ext uri="{FF2B5EF4-FFF2-40B4-BE49-F238E27FC236}">
                <a16:creationId xmlns:a16="http://schemas.microsoft.com/office/drawing/2014/main" id="{263C8523-578E-829B-5E56-43C752B57A1F}"/>
              </a:ext>
            </a:extLst>
          </p:cNvPr>
          <p:cNvSpPr txBox="1"/>
          <p:nvPr/>
        </p:nvSpPr>
        <p:spPr>
          <a:xfrm>
            <a:off x="8339328" y="5475828"/>
            <a:ext cx="2889504" cy="830997"/>
          </a:xfrm>
          <a:prstGeom prst="rect">
            <a:avLst/>
          </a:prstGeom>
          <a:noFill/>
        </p:spPr>
        <p:txBody>
          <a:bodyPr wrap="square" rtlCol="0">
            <a:spAutoFit/>
          </a:bodyPr>
          <a:lstStyle/>
          <a:p>
            <a:pPr algn="ctr"/>
            <a:r>
              <a:rPr lang="it-IT" sz="1200" dirty="0"/>
              <a:t>Label </a:t>
            </a:r>
            <a:r>
              <a:rPr lang="it-IT" sz="1200" dirty="0" err="1"/>
              <a:t>Propagation</a:t>
            </a:r>
            <a:r>
              <a:rPr lang="it-IT" sz="1200" dirty="0"/>
              <a:t> e </a:t>
            </a:r>
            <a:r>
              <a:rPr lang="it-IT" sz="1200" dirty="0" err="1"/>
              <a:t>Louvain</a:t>
            </a:r>
            <a:r>
              <a:rPr lang="it-IT" sz="1200" dirty="0"/>
              <a:t> identificano comunità significativamente diverse rispetto a </a:t>
            </a:r>
            <a:r>
              <a:rPr lang="it-IT" sz="1200" dirty="0" err="1"/>
              <a:t>Infomap</a:t>
            </a:r>
            <a:r>
              <a:rPr lang="it-IT" sz="1200" dirty="0"/>
              <a:t>, che mostra una moderata somiglianza con </a:t>
            </a:r>
            <a:r>
              <a:rPr lang="it-IT" sz="1200" dirty="0" err="1"/>
              <a:t>Louvain</a:t>
            </a:r>
            <a:endParaRPr lang="it-IT" sz="1200" dirty="0"/>
          </a:p>
        </p:txBody>
      </p:sp>
    </p:spTree>
    <p:extLst>
      <p:ext uri="{BB962C8B-B14F-4D97-AF65-F5344CB8AC3E}">
        <p14:creationId xmlns:p14="http://schemas.microsoft.com/office/powerpoint/2010/main" val="4023032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145C9B-E138-23C7-A62F-128091C3E5CE}"/>
              </a:ext>
            </a:extLst>
          </p:cNvPr>
          <p:cNvSpPr>
            <a:spLocks noGrp="1"/>
          </p:cNvSpPr>
          <p:nvPr>
            <p:ph idx="1"/>
          </p:nvPr>
        </p:nvSpPr>
        <p:spPr/>
        <p:txBody>
          <a:bodyPr/>
          <a:lstStyle/>
          <a:p>
            <a:r>
              <a:rPr lang="en-US" dirty="0"/>
              <a:t>Da dove </a:t>
            </a:r>
            <a:r>
              <a:rPr lang="en-US" dirty="0" err="1"/>
              <a:t>cominciamo</a:t>
            </a:r>
            <a:r>
              <a:rPr lang="en-US" dirty="0"/>
              <a:t>? Dai Bridges! </a:t>
            </a:r>
          </a:p>
        </p:txBody>
      </p:sp>
      <p:sp>
        <p:nvSpPr>
          <p:cNvPr id="4" name="Titolo 1">
            <a:extLst>
              <a:ext uri="{FF2B5EF4-FFF2-40B4-BE49-F238E27FC236}">
                <a16:creationId xmlns:a16="http://schemas.microsoft.com/office/drawing/2014/main" id="{E83515F0-D3AA-3CF9-7251-55F7B1F85139}"/>
              </a:ext>
            </a:extLst>
          </p:cNvPr>
          <p:cNvSpPr>
            <a:spLocks noGrp="1"/>
          </p:cNvSpPr>
          <p:nvPr>
            <p:ph type="title"/>
          </p:nvPr>
        </p:nvSpPr>
        <p:spPr/>
        <p:txBody>
          <a:bodyPr/>
          <a:lstStyle/>
          <a:p>
            <a:pPr algn="ctr"/>
            <a:r>
              <a:rPr lang="it-IT" dirty="0">
                <a:solidFill>
                  <a:srgbClr val="0070C0"/>
                </a:solidFill>
              </a:rPr>
              <a:t>Robustezza </a:t>
            </a:r>
          </a:p>
        </p:txBody>
      </p:sp>
      <p:pic>
        <p:nvPicPr>
          <p:cNvPr id="6" name="Picture 5" descr="A screenshot of a computer program&#10;&#10;Description automatically generated">
            <a:extLst>
              <a:ext uri="{FF2B5EF4-FFF2-40B4-BE49-F238E27FC236}">
                <a16:creationId xmlns:a16="http://schemas.microsoft.com/office/drawing/2014/main" id="{E80BDD0E-2925-C65A-9DDE-82BB6D50B5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1600" y="2453482"/>
            <a:ext cx="4978400" cy="3848100"/>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14E39AAC-0FA1-498C-9C75-428DCEB8EA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53482"/>
            <a:ext cx="3911600" cy="2438400"/>
          </a:xfrm>
          <a:prstGeom prst="rect">
            <a:avLst/>
          </a:prstGeom>
        </p:spPr>
      </p:pic>
      <p:pic>
        <p:nvPicPr>
          <p:cNvPr id="10" name="Picture 9" descr="A screenshot of a computer program&#10;&#10;Description automatically generated">
            <a:extLst>
              <a:ext uri="{FF2B5EF4-FFF2-40B4-BE49-F238E27FC236}">
                <a16:creationId xmlns:a16="http://schemas.microsoft.com/office/drawing/2014/main" id="{CA7E14B6-B462-7784-DCB8-246872C222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6100" y="2453482"/>
            <a:ext cx="5295900" cy="3556000"/>
          </a:xfrm>
          <a:prstGeom prst="rect">
            <a:avLst/>
          </a:prstGeom>
        </p:spPr>
      </p:pic>
    </p:spTree>
    <p:extLst>
      <p:ext uri="{BB962C8B-B14F-4D97-AF65-F5344CB8AC3E}">
        <p14:creationId xmlns:p14="http://schemas.microsoft.com/office/powerpoint/2010/main" val="1739517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145C9B-E138-23C7-A62F-128091C3E5CE}"/>
              </a:ext>
            </a:extLst>
          </p:cNvPr>
          <p:cNvSpPr>
            <a:spLocks noGrp="1"/>
          </p:cNvSpPr>
          <p:nvPr>
            <p:ph idx="1"/>
          </p:nvPr>
        </p:nvSpPr>
        <p:spPr>
          <a:xfrm>
            <a:off x="171450" y="1371600"/>
            <a:ext cx="6243638" cy="5486400"/>
          </a:xfrm>
        </p:spPr>
        <p:txBody>
          <a:bodyPr>
            <a:normAutofit fontScale="85000" lnSpcReduction="20000"/>
          </a:bodyPr>
          <a:lstStyle/>
          <a:p>
            <a:r>
              <a:rPr lang="en-US" dirty="0"/>
              <a:t>La </a:t>
            </a:r>
            <a:r>
              <a:rPr lang="en-US" dirty="0" err="1"/>
              <a:t>chimata</a:t>
            </a:r>
            <a:r>
              <a:rPr lang="en-US" dirty="0"/>
              <a:t> .</a:t>
            </a:r>
            <a:r>
              <a:rPr lang="en-US" dirty="0" err="1"/>
              <a:t>local_bridges</a:t>
            </a:r>
            <a:r>
              <a:rPr lang="en-US" dirty="0"/>
              <a:t> </a:t>
            </a:r>
            <a:r>
              <a:rPr lang="en-US" dirty="0" err="1"/>
              <a:t>permette</a:t>
            </a:r>
            <a:r>
              <a:rPr lang="en-US" dirty="0"/>
              <a:t> di </a:t>
            </a:r>
            <a:r>
              <a:rPr lang="en-US" dirty="0" err="1"/>
              <a:t>calcolare</a:t>
            </a:r>
            <a:r>
              <a:rPr lang="en-US" dirty="0"/>
              <a:t> per </a:t>
            </a:r>
            <a:r>
              <a:rPr lang="en-US" dirty="0" err="1"/>
              <a:t>ogni</a:t>
            </a:r>
            <a:r>
              <a:rPr lang="en-US" dirty="0"/>
              <a:t> </a:t>
            </a:r>
            <a:r>
              <a:rPr lang="en-US" dirty="0" err="1"/>
              <a:t>coppia</a:t>
            </a:r>
            <a:r>
              <a:rPr lang="en-US" dirty="0"/>
              <a:t> di </a:t>
            </a:r>
            <a:r>
              <a:rPr lang="en-US" dirty="0" err="1"/>
              <a:t>archi</a:t>
            </a:r>
            <a:r>
              <a:rPr lang="en-US" dirty="0"/>
              <a:t> </a:t>
            </a:r>
            <a:r>
              <a:rPr lang="en-US" dirty="0" err="1"/>
              <a:t>che</a:t>
            </a:r>
            <a:r>
              <a:rPr lang="en-US" dirty="0"/>
              <a:t> </a:t>
            </a:r>
            <a:r>
              <a:rPr lang="en-US" dirty="0" err="1"/>
              <a:t>costituiscono</a:t>
            </a:r>
            <a:r>
              <a:rPr lang="en-US" dirty="0"/>
              <a:t> un bridge, </a:t>
            </a:r>
            <a:r>
              <a:rPr lang="en-US" dirty="0" err="1"/>
              <a:t>forniscono</a:t>
            </a:r>
            <a:r>
              <a:rPr lang="en-US" dirty="0"/>
              <a:t> la </a:t>
            </a:r>
            <a:r>
              <a:rPr lang="en-US" dirty="0" err="1"/>
              <a:t>lunghezza</a:t>
            </a:r>
            <a:r>
              <a:rPr lang="en-US" dirty="0"/>
              <a:t> del </a:t>
            </a:r>
            <a:r>
              <a:rPr lang="en-US" dirty="0" err="1"/>
              <a:t>cammino</a:t>
            </a:r>
            <a:r>
              <a:rPr lang="en-US" dirty="0"/>
              <a:t> </a:t>
            </a:r>
            <a:r>
              <a:rPr lang="en-US" dirty="0" err="1"/>
              <a:t>nel</a:t>
            </a:r>
            <a:r>
              <a:rPr lang="en-US" dirty="0"/>
              <a:t> </a:t>
            </a:r>
            <a:r>
              <a:rPr lang="en-US" dirty="0" err="1"/>
              <a:t>caso</a:t>
            </a:r>
            <a:r>
              <a:rPr lang="en-US" dirty="0"/>
              <a:t> in cui </a:t>
            </a:r>
            <a:r>
              <a:rPr lang="en-US" dirty="0" err="1"/>
              <a:t>venissero</a:t>
            </a:r>
            <a:r>
              <a:rPr lang="en-US" dirty="0"/>
              <a:t> </a:t>
            </a:r>
            <a:r>
              <a:rPr lang="en-US" dirty="0" err="1"/>
              <a:t>rimossi</a:t>
            </a:r>
            <a:r>
              <a:rPr lang="en-US" dirty="0"/>
              <a:t>. </a:t>
            </a:r>
          </a:p>
          <a:p>
            <a:endParaRPr lang="en-US" dirty="0"/>
          </a:p>
          <a:p>
            <a:r>
              <a:rPr lang="en-US" dirty="0"/>
              <a:t>Se </a:t>
            </a:r>
            <a:r>
              <a:rPr lang="en-US" dirty="0" err="1"/>
              <a:t>si</a:t>
            </a:r>
            <a:r>
              <a:rPr lang="en-US" dirty="0"/>
              <a:t> </a:t>
            </a:r>
            <a:r>
              <a:rPr lang="en-US" dirty="0" err="1"/>
              <a:t>tratta</a:t>
            </a:r>
            <a:r>
              <a:rPr lang="en-US" dirty="0"/>
              <a:t> di local bridges, </a:t>
            </a:r>
            <a:r>
              <a:rPr lang="en-US" dirty="0" err="1"/>
              <a:t>ottengo</a:t>
            </a:r>
            <a:r>
              <a:rPr lang="en-US" dirty="0"/>
              <a:t> un </a:t>
            </a:r>
            <a:r>
              <a:rPr lang="en-US" dirty="0" err="1"/>
              <a:t>numero</a:t>
            </a:r>
            <a:r>
              <a:rPr lang="en-US" dirty="0"/>
              <a:t> </a:t>
            </a:r>
            <a:r>
              <a:rPr lang="en-US" dirty="0" err="1"/>
              <a:t>che</a:t>
            </a:r>
            <a:r>
              <a:rPr lang="en-US" dirty="0"/>
              <a:t> indica la </a:t>
            </a:r>
            <a:r>
              <a:rPr lang="en-US" dirty="0" err="1"/>
              <a:t>lunghezza</a:t>
            </a:r>
            <a:r>
              <a:rPr lang="en-US" dirty="0"/>
              <a:t> del </a:t>
            </a:r>
            <a:r>
              <a:rPr lang="en-US" dirty="0" err="1"/>
              <a:t>cammino</a:t>
            </a:r>
            <a:r>
              <a:rPr lang="en-US" dirty="0"/>
              <a:t>; se </a:t>
            </a:r>
            <a:r>
              <a:rPr lang="en-US" dirty="0" err="1"/>
              <a:t>ottengo</a:t>
            </a:r>
            <a:r>
              <a:rPr lang="en-US" dirty="0"/>
              <a:t> "inf" </a:t>
            </a:r>
            <a:r>
              <a:rPr lang="en-US" dirty="0" err="1"/>
              <a:t>allora</a:t>
            </a:r>
            <a:r>
              <a:rPr lang="en-US" dirty="0"/>
              <a:t> mi </a:t>
            </a:r>
            <a:r>
              <a:rPr lang="en-US" dirty="0" err="1"/>
              <a:t>trovo</a:t>
            </a:r>
            <a:r>
              <a:rPr lang="en-US" dirty="0"/>
              <a:t> </a:t>
            </a:r>
            <a:r>
              <a:rPr lang="en-US" dirty="0" err="1"/>
              <a:t>davanti</a:t>
            </a:r>
            <a:r>
              <a:rPr lang="en-US" dirty="0"/>
              <a:t> a </a:t>
            </a:r>
            <a:r>
              <a:rPr lang="en-US" dirty="0" err="1"/>
              <a:t>dei</a:t>
            </a:r>
            <a:r>
              <a:rPr lang="en-US" dirty="0"/>
              <a:t> global bridges - </a:t>
            </a:r>
            <a:r>
              <a:rPr lang="en-US" dirty="0" err="1"/>
              <a:t>i</a:t>
            </a:r>
            <a:r>
              <a:rPr lang="en-US" dirty="0"/>
              <a:t> global bridges </a:t>
            </a:r>
            <a:r>
              <a:rPr lang="en-US" dirty="0" err="1"/>
              <a:t>sono</a:t>
            </a:r>
            <a:r>
              <a:rPr lang="en-US" dirty="0"/>
              <a:t> </a:t>
            </a:r>
            <a:r>
              <a:rPr lang="en-US" dirty="0" err="1"/>
              <a:t>quegli</a:t>
            </a:r>
            <a:r>
              <a:rPr lang="en-US" dirty="0"/>
              <a:t> </a:t>
            </a:r>
            <a:r>
              <a:rPr lang="en-US" dirty="0" err="1"/>
              <a:t>archi</a:t>
            </a:r>
            <a:r>
              <a:rPr lang="en-US" dirty="0"/>
              <a:t> la cui </a:t>
            </a:r>
            <a:r>
              <a:rPr lang="en-US" dirty="0" err="1"/>
              <a:t>rimozione</a:t>
            </a:r>
            <a:r>
              <a:rPr lang="en-US" dirty="0"/>
              <a:t> </a:t>
            </a:r>
            <a:r>
              <a:rPr lang="en-US" dirty="0" err="1"/>
              <a:t>comporrebbe</a:t>
            </a:r>
            <a:r>
              <a:rPr lang="en-US" dirty="0"/>
              <a:t> la </a:t>
            </a:r>
            <a:r>
              <a:rPr lang="en-US" dirty="0" err="1"/>
              <a:t>scomposizione</a:t>
            </a:r>
            <a:r>
              <a:rPr lang="en-US" dirty="0"/>
              <a:t> del </a:t>
            </a:r>
            <a:r>
              <a:rPr lang="en-US" dirty="0" err="1"/>
              <a:t>grafo</a:t>
            </a:r>
            <a:endParaRPr lang="en-US" dirty="0"/>
          </a:p>
          <a:p>
            <a:endParaRPr lang="en-US" dirty="0"/>
          </a:p>
          <a:p>
            <a:r>
              <a:rPr lang="en-US" dirty="0" err="1"/>
              <a:t>Considerando</a:t>
            </a:r>
            <a:r>
              <a:rPr lang="en-US" dirty="0"/>
              <a:t> la grandezza del </a:t>
            </a:r>
            <a:r>
              <a:rPr lang="en-US" dirty="0" err="1"/>
              <a:t>grafo</a:t>
            </a:r>
            <a:r>
              <a:rPr lang="en-US" dirty="0"/>
              <a:t>, </a:t>
            </a:r>
            <a:r>
              <a:rPr lang="en-US" dirty="0" err="1"/>
              <a:t>cerchiamo</a:t>
            </a:r>
            <a:r>
              <a:rPr lang="en-US" dirty="0"/>
              <a:t> di </a:t>
            </a:r>
            <a:r>
              <a:rPr lang="en-US" dirty="0" err="1"/>
              <a:t>vedere</a:t>
            </a:r>
            <a:r>
              <a:rPr lang="en-US" dirty="0"/>
              <a:t> </a:t>
            </a:r>
            <a:r>
              <a:rPr lang="en-US" dirty="0" err="1"/>
              <a:t>quante</a:t>
            </a:r>
            <a:r>
              <a:rPr lang="en-US" dirty="0"/>
              <a:t> </a:t>
            </a:r>
            <a:r>
              <a:rPr lang="en-US" dirty="0" err="1"/>
              <a:t>coppie</a:t>
            </a:r>
            <a:r>
              <a:rPr lang="en-US" dirty="0"/>
              <a:t> </a:t>
            </a:r>
            <a:r>
              <a:rPr lang="en-US" dirty="0" err="1"/>
              <a:t>danno</a:t>
            </a:r>
            <a:r>
              <a:rPr lang="en-US" dirty="0"/>
              <a:t> "inf" (i.e. </a:t>
            </a:r>
            <a:r>
              <a:rPr lang="en-US" dirty="0" err="1"/>
              <a:t>sono</a:t>
            </a:r>
            <a:r>
              <a:rPr lang="en-US" dirty="0"/>
              <a:t> global bridges) e </a:t>
            </a:r>
            <a:r>
              <a:rPr lang="en-US" dirty="0" err="1"/>
              <a:t>quante</a:t>
            </a:r>
            <a:r>
              <a:rPr lang="en-US" dirty="0"/>
              <a:t> </a:t>
            </a:r>
            <a:r>
              <a:rPr lang="en-US" dirty="0" err="1"/>
              <a:t>coppie</a:t>
            </a:r>
            <a:r>
              <a:rPr lang="en-US" dirty="0"/>
              <a:t> </a:t>
            </a:r>
            <a:r>
              <a:rPr lang="en-US" dirty="0" err="1"/>
              <a:t>invece</a:t>
            </a:r>
            <a:r>
              <a:rPr lang="en-US" dirty="0"/>
              <a:t> </a:t>
            </a:r>
            <a:r>
              <a:rPr lang="en-US" dirty="0" err="1"/>
              <a:t>si</a:t>
            </a:r>
            <a:r>
              <a:rPr lang="en-US" dirty="0"/>
              <a:t> </a:t>
            </a:r>
            <a:r>
              <a:rPr lang="en-US" dirty="0" err="1"/>
              <a:t>troverebbero</a:t>
            </a:r>
            <a:r>
              <a:rPr lang="en-US" dirty="0"/>
              <a:t> ad </a:t>
            </a:r>
            <a:r>
              <a:rPr lang="en-US" dirty="0" err="1"/>
              <a:t>avere</a:t>
            </a:r>
            <a:r>
              <a:rPr lang="en-US" dirty="0"/>
              <a:t> solo un </a:t>
            </a:r>
            <a:r>
              <a:rPr lang="en-US" dirty="0" err="1"/>
              <a:t>cammino</a:t>
            </a:r>
            <a:r>
              <a:rPr lang="en-US" dirty="0"/>
              <a:t> di </a:t>
            </a:r>
            <a:r>
              <a:rPr lang="en-US" dirty="0" err="1"/>
              <a:t>lunghezza</a:t>
            </a:r>
            <a:r>
              <a:rPr lang="en-US" dirty="0"/>
              <a:t> </a:t>
            </a:r>
            <a:r>
              <a:rPr lang="en-US" dirty="0" err="1"/>
              <a:t>diversa</a:t>
            </a:r>
            <a:r>
              <a:rPr lang="en-US" dirty="0"/>
              <a:t> </a:t>
            </a:r>
            <a:r>
              <a:rPr lang="en-US" dirty="0" err="1"/>
              <a:t>nel</a:t>
            </a:r>
            <a:r>
              <a:rPr lang="en-US" dirty="0"/>
              <a:t> </a:t>
            </a:r>
            <a:r>
              <a:rPr lang="en-US" dirty="0" err="1"/>
              <a:t>caso</a:t>
            </a:r>
            <a:r>
              <a:rPr lang="en-US" dirty="0"/>
              <a:t> in cui il loro arco </a:t>
            </a:r>
            <a:r>
              <a:rPr lang="en-US" dirty="0" err="1"/>
              <a:t>venisse</a:t>
            </a:r>
            <a:r>
              <a:rPr lang="en-US" dirty="0"/>
              <a:t> </a:t>
            </a:r>
            <a:r>
              <a:rPr lang="en-US" dirty="0" err="1"/>
              <a:t>rimosso</a:t>
            </a:r>
            <a:r>
              <a:rPr lang="en-US" dirty="0"/>
              <a:t>.</a:t>
            </a:r>
          </a:p>
        </p:txBody>
      </p:sp>
      <p:sp>
        <p:nvSpPr>
          <p:cNvPr id="4" name="Titolo 1">
            <a:extLst>
              <a:ext uri="{FF2B5EF4-FFF2-40B4-BE49-F238E27FC236}">
                <a16:creationId xmlns:a16="http://schemas.microsoft.com/office/drawing/2014/main" id="{E83515F0-D3AA-3CF9-7251-55F7B1F85139}"/>
              </a:ext>
            </a:extLst>
          </p:cNvPr>
          <p:cNvSpPr>
            <a:spLocks noGrp="1"/>
          </p:cNvSpPr>
          <p:nvPr>
            <p:ph type="title"/>
          </p:nvPr>
        </p:nvSpPr>
        <p:spPr>
          <a:xfrm>
            <a:off x="-1539108" y="250031"/>
            <a:ext cx="10515600" cy="1325563"/>
          </a:xfrm>
        </p:spPr>
        <p:txBody>
          <a:bodyPr/>
          <a:lstStyle/>
          <a:p>
            <a:pPr algn="ctr"/>
            <a:r>
              <a:rPr lang="it-IT" dirty="0">
                <a:solidFill>
                  <a:srgbClr val="0070C0"/>
                </a:solidFill>
              </a:rPr>
              <a:t>Robustezza </a:t>
            </a:r>
          </a:p>
        </p:txBody>
      </p:sp>
      <p:pic>
        <p:nvPicPr>
          <p:cNvPr id="9" name="Picture 8" descr="A computer screen shot of a program&#10;&#10;Description automatically generated">
            <a:extLst>
              <a:ext uri="{FF2B5EF4-FFF2-40B4-BE49-F238E27FC236}">
                <a16:creationId xmlns:a16="http://schemas.microsoft.com/office/drawing/2014/main" id="{003C49B7-B151-5A0E-1371-63A9F53E3C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9183" y="0"/>
            <a:ext cx="5592817" cy="6858000"/>
          </a:xfrm>
          <a:prstGeom prst="rect">
            <a:avLst/>
          </a:prstGeom>
        </p:spPr>
      </p:pic>
    </p:spTree>
    <p:extLst>
      <p:ext uri="{BB962C8B-B14F-4D97-AF65-F5344CB8AC3E}">
        <p14:creationId xmlns:p14="http://schemas.microsoft.com/office/powerpoint/2010/main" val="2408679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58B062-DE32-36AE-E849-598C43AC0212}"/>
              </a:ext>
            </a:extLst>
          </p:cNvPr>
          <p:cNvSpPr>
            <a:spLocks noGrp="1"/>
          </p:cNvSpPr>
          <p:nvPr>
            <p:ph idx="1"/>
          </p:nvPr>
        </p:nvSpPr>
        <p:spPr>
          <a:xfrm>
            <a:off x="838200" y="1425575"/>
            <a:ext cx="4476750" cy="4351338"/>
          </a:xfrm>
        </p:spPr>
        <p:txBody>
          <a:bodyPr>
            <a:normAutofit fontScale="92500" lnSpcReduction="20000"/>
          </a:bodyPr>
          <a:lstStyle/>
          <a:p>
            <a:r>
              <a:rPr lang="en-US" dirty="0"/>
              <a:t>La neighborhood overlap (o Jaccard) </a:t>
            </a:r>
            <a:r>
              <a:rPr lang="en-US" dirty="0" err="1"/>
              <a:t>è</a:t>
            </a:r>
            <a:r>
              <a:rPr lang="en-US" dirty="0"/>
              <a:t> </a:t>
            </a:r>
            <a:r>
              <a:rPr lang="en-US" dirty="0" err="1"/>
              <a:t>una</a:t>
            </a:r>
            <a:r>
              <a:rPr lang="en-US" dirty="0"/>
              <a:t> </a:t>
            </a:r>
            <a:r>
              <a:rPr lang="en-US" dirty="0" err="1"/>
              <a:t>misura</a:t>
            </a:r>
            <a:r>
              <a:rPr lang="en-US" dirty="0"/>
              <a:t> </a:t>
            </a:r>
            <a:r>
              <a:rPr lang="en-US" dirty="0" err="1"/>
              <a:t>che</a:t>
            </a:r>
            <a:r>
              <a:rPr lang="en-US" dirty="0"/>
              <a:t> ci </a:t>
            </a:r>
            <a:r>
              <a:rPr lang="en-US" dirty="0" err="1"/>
              <a:t>permette</a:t>
            </a:r>
            <a:r>
              <a:rPr lang="en-US" dirty="0"/>
              <a:t> di </a:t>
            </a:r>
            <a:r>
              <a:rPr lang="en-US" dirty="0" err="1"/>
              <a:t>vedere</a:t>
            </a:r>
            <a:r>
              <a:rPr lang="en-US" dirty="0"/>
              <a:t> </a:t>
            </a:r>
            <a:r>
              <a:rPr lang="en-US" dirty="0" err="1"/>
              <a:t>quanti</a:t>
            </a:r>
            <a:r>
              <a:rPr lang="en-US" dirty="0"/>
              <a:t> </a:t>
            </a:r>
            <a:r>
              <a:rPr lang="en-US" dirty="0" err="1"/>
              <a:t>vicini</a:t>
            </a:r>
            <a:r>
              <a:rPr lang="en-US" dirty="0"/>
              <a:t> </a:t>
            </a:r>
            <a:r>
              <a:rPr lang="en-US" dirty="0" err="1"/>
              <a:t>sono</a:t>
            </a:r>
            <a:r>
              <a:rPr lang="en-US" dirty="0"/>
              <a:t> </a:t>
            </a:r>
            <a:r>
              <a:rPr lang="en-US" dirty="0" err="1"/>
              <a:t>comuni</a:t>
            </a:r>
            <a:r>
              <a:rPr lang="en-US" dirty="0"/>
              <a:t> a due nodi e </a:t>
            </a:r>
            <a:r>
              <a:rPr lang="en-US" dirty="0" err="1"/>
              <a:t>normalizzare</a:t>
            </a:r>
            <a:r>
              <a:rPr lang="en-US" dirty="0"/>
              <a:t> la </a:t>
            </a:r>
            <a:r>
              <a:rPr lang="en-US" dirty="0" err="1"/>
              <a:t>quantità</a:t>
            </a:r>
            <a:r>
              <a:rPr lang="en-US" dirty="0"/>
              <a:t> di </a:t>
            </a:r>
            <a:r>
              <a:rPr lang="en-US" dirty="0" err="1"/>
              <a:t>vicini</a:t>
            </a:r>
            <a:r>
              <a:rPr lang="en-US" dirty="0"/>
              <a:t>. Se </a:t>
            </a:r>
            <a:r>
              <a:rPr lang="en-US" dirty="0" err="1"/>
              <a:t>l'overlap</a:t>
            </a:r>
            <a:r>
              <a:rPr lang="en-US" dirty="0"/>
              <a:t> </a:t>
            </a:r>
            <a:r>
              <a:rPr lang="en-US" dirty="0" err="1"/>
              <a:t>è</a:t>
            </a:r>
            <a:r>
              <a:rPr lang="en-US" dirty="0"/>
              <a:t> 0, </a:t>
            </a:r>
            <a:r>
              <a:rPr lang="en-US" dirty="0" err="1"/>
              <a:t>allora</a:t>
            </a:r>
            <a:r>
              <a:rPr lang="en-US" dirty="0"/>
              <a:t> </a:t>
            </a:r>
            <a:r>
              <a:rPr lang="en-US" dirty="0" err="1"/>
              <a:t>si</a:t>
            </a:r>
            <a:r>
              <a:rPr lang="en-US" dirty="0"/>
              <a:t> ha un local bridge. </a:t>
            </a:r>
            <a:r>
              <a:rPr lang="en-US" dirty="0" err="1"/>
              <a:t>All'aumentare</a:t>
            </a:r>
            <a:r>
              <a:rPr lang="en-US" dirty="0"/>
              <a:t> </a:t>
            </a:r>
            <a:r>
              <a:rPr lang="en-US" dirty="0" err="1"/>
              <a:t>dei</a:t>
            </a:r>
            <a:r>
              <a:rPr lang="en-US" dirty="0"/>
              <a:t> </a:t>
            </a:r>
            <a:r>
              <a:rPr lang="en-US" dirty="0" err="1"/>
              <a:t>vicini</a:t>
            </a:r>
            <a:r>
              <a:rPr lang="en-US" dirty="0"/>
              <a:t> in </a:t>
            </a:r>
            <a:r>
              <a:rPr lang="en-US" dirty="0" err="1"/>
              <a:t>comune</a:t>
            </a:r>
            <a:r>
              <a:rPr lang="en-US" dirty="0"/>
              <a:t>, </a:t>
            </a:r>
            <a:r>
              <a:rPr lang="en-US" dirty="0" err="1"/>
              <a:t>si</a:t>
            </a:r>
            <a:r>
              <a:rPr lang="en-US" dirty="0"/>
              <a:t> ha un </a:t>
            </a:r>
            <a:r>
              <a:rPr lang="en-US" dirty="0" err="1"/>
              <a:t>incremento</a:t>
            </a:r>
            <a:r>
              <a:rPr lang="en-US" dirty="0"/>
              <a:t> </a:t>
            </a:r>
            <a:r>
              <a:rPr lang="en-US" dirty="0" err="1"/>
              <a:t>della</a:t>
            </a:r>
            <a:r>
              <a:rPr lang="en-US" dirty="0"/>
              <a:t> forza del </a:t>
            </a:r>
            <a:r>
              <a:rPr lang="en-US" dirty="0" err="1"/>
              <a:t>legame</a:t>
            </a:r>
            <a:r>
              <a:rPr lang="en-US" dirty="0"/>
              <a:t>. </a:t>
            </a:r>
          </a:p>
          <a:p>
            <a:r>
              <a:rPr lang="en-US" dirty="0" err="1"/>
              <a:t>L'overlap</a:t>
            </a:r>
            <a:r>
              <a:rPr lang="en-US" dirty="0"/>
              <a:t> e la </a:t>
            </a:r>
            <a:r>
              <a:rPr lang="en-US" dirty="0" err="1"/>
              <a:t>betweennes</a:t>
            </a:r>
            <a:r>
              <a:rPr lang="en-US" dirty="0"/>
              <a:t> </a:t>
            </a:r>
            <a:r>
              <a:rPr lang="en-US" dirty="0" err="1"/>
              <a:t>hanno</a:t>
            </a:r>
            <a:r>
              <a:rPr lang="en-US" dirty="0"/>
              <a:t> </a:t>
            </a:r>
            <a:r>
              <a:rPr lang="en-US" dirty="0" err="1"/>
              <a:t>una</a:t>
            </a:r>
            <a:r>
              <a:rPr lang="en-US" dirty="0"/>
              <a:t> </a:t>
            </a:r>
            <a:r>
              <a:rPr lang="en-US" dirty="0" err="1"/>
              <a:t>correlazione</a:t>
            </a:r>
            <a:r>
              <a:rPr lang="en-US" dirty="0"/>
              <a:t> </a:t>
            </a:r>
            <a:r>
              <a:rPr lang="en-US" dirty="0" err="1"/>
              <a:t>inversa</a:t>
            </a:r>
            <a:r>
              <a:rPr lang="en-US" dirty="0"/>
              <a:t>. </a:t>
            </a:r>
          </a:p>
        </p:txBody>
      </p:sp>
      <p:sp>
        <p:nvSpPr>
          <p:cNvPr id="5" name="Titolo 1">
            <a:extLst>
              <a:ext uri="{FF2B5EF4-FFF2-40B4-BE49-F238E27FC236}">
                <a16:creationId xmlns:a16="http://schemas.microsoft.com/office/drawing/2014/main" id="{822CF47E-EEA5-66EE-A37B-05A2FC43BEB4}"/>
              </a:ext>
            </a:extLst>
          </p:cNvPr>
          <p:cNvSpPr>
            <a:spLocks noGrp="1"/>
          </p:cNvSpPr>
          <p:nvPr>
            <p:ph type="title"/>
          </p:nvPr>
        </p:nvSpPr>
        <p:spPr/>
        <p:txBody>
          <a:bodyPr/>
          <a:lstStyle/>
          <a:p>
            <a:pPr algn="ctr"/>
            <a:r>
              <a:rPr lang="it-IT" dirty="0">
                <a:solidFill>
                  <a:srgbClr val="0070C0"/>
                </a:solidFill>
              </a:rPr>
              <a:t>Robustezza </a:t>
            </a:r>
          </a:p>
        </p:txBody>
      </p:sp>
      <p:pic>
        <p:nvPicPr>
          <p:cNvPr id="7" name="Picture 6" descr="A graph with a blue line&#10;&#10;Description automatically generated">
            <a:extLst>
              <a:ext uri="{FF2B5EF4-FFF2-40B4-BE49-F238E27FC236}">
                <a16:creationId xmlns:a16="http://schemas.microsoft.com/office/drawing/2014/main" id="{BD0CA2F9-2317-E030-F9BD-5445248917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9425" y="1404939"/>
            <a:ext cx="6231000" cy="4657724"/>
          </a:xfrm>
          <a:prstGeom prst="rect">
            <a:avLst/>
          </a:prstGeom>
        </p:spPr>
      </p:pic>
    </p:spTree>
    <p:extLst>
      <p:ext uri="{BB962C8B-B14F-4D97-AF65-F5344CB8AC3E}">
        <p14:creationId xmlns:p14="http://schemas.microsoft.com/office/powerpoint/2010/main" val="2466650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 shot of a computer code&#10;&#10;Description automatically generated">
            <a:extLst>
              <a:ext uri="{FF2B5EF4-FFF2-40B4-BE49-F238E27FC236}">
                <a16:creationId xmlns:a16="http://schemas.microsoft.com/office/drawing/2014/main" id="{2170FD03-E0E4-D57A-F898-AC1AD0591A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429000"/>
            <a:ext cx="5130800" cy="1866900"/>
          </a:xfrm>
        </p:spPr>
      </p:pic>
      <p:sp>
        <p:nvSpPr>
          <p:cNvPr id="4" name="Titolo 1">
            <a:extLst>
              <a:ext uri="{FF2B5EF4-FFF2-40B4-BE49-F238E27FC236}">
                <a16:creationId xmlns:a16="http://schemas.microsoft.com/office/drawing/2014/main" id="{6A705EDA-CE89-D1F4-3436-407554A12E03}"/>
              </a:ext>
            </a:extLst>
          </p:cNvPr>
          <p:cNvSpPr>
            <a:spLocks noGrp="1"/>
          </p:cNvSpPr>
          <p:nvPr>
            <p:ph type="title"/>
          </p:nvPr>
        </p:nvSpPr>
        <p:spPr/>
        <p:txBody>
          <a:bodyPr/>
          <a:lstStyle/>
          <a:p>
            <a:pPr algn="ctr"/>
            <a:r>
              <a:rPr lang="it-IT" dirty="0">
                <a:solidFill>
                  <a:srgbClr val="0070C0"/>
                </a:solidFill>
              </a:rPr>
              <a:t>Robustezza </a:t>
            </a:r>
          </a:p>
        </p:txBody>
      </p:sp>
      <p:pic>
        <p:nvPicPr>
          <p:cNvPr id="8" name="Picture 7" descr="A screenshot of a computer&#10;&#10;Description automatically generated">
            <a:extLst>
              <a:ext uri="{FF2B5EF4-FFF2-40B4-BE49-F238E27FC236}">
                <a16:creationId xmlns:a16="http://schemas.microsoft.com/office/drawing/2014/main" id="{51FB93B8-E43D-711F-4356-C4971AD375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4037" y="3440112"/>
            <a:ext cx="4395300" cy="1866900"/>
          </a:xfrm>
          <a:prstGeom prst="rect">
            <a:avLst/>
          </a:prstGeom>
        </p:spPr>
      </p:pic>
      <p:sp>
        <p:nvSpPr>
          <p:cNvPr id="9" name="Content Placeholder 2">
            <a:extLst>
              <a:ext uri="{FF2B5EF4-FFF2-40B4-BE49-F238E27FC236}">
                <a16:creationId xmlns:a16="http://schemas.microsoft.com/office/drawing/2014/main" id="{E7FEFEED-CE95-8FEB-7700-4E60A910914B}"/>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Come </a:t>
            </a:r>
            <a:r>
              <a:rPr lang="en-US" dirty="0" err="1"/>
              <a:t>continuiamo</a:t>
            </a:r>
            <a:r>
              <a:rPr lang="en-US" dirty="0"/>
              <a:t>? </a:t>
            </a:r>
            <a:r>
              <a:rPr lang="en-US" dirty="0" err="1"/>
              <a:t>Misuariamo</a:t>
            </a:r>
            <a:r>
              <a:rPr lang="en-US" dirty="0"/>
              <a:t> </a:t>
            </a:r>
            <a:r>
              <a:rPr lang="en-US" dirty="0" err="1"/>
              <a:t>i</a:t>
            </a:r>
            <a:r>
              <a:rPr lang="en-US" dirty="0"/>
              <a:t> </a:t>
            </a:r>
            <a:r>
              <a:rPr lang="en-US" dirty="0" err="1"/>
              <a:t>valori</a:t>
            </a:r>
            <a:r>
              <a:rPr lang="en-US" dirty="0"/>
              <a:t> Molloy-Reed e la </a:t>
            </a:r>
            <a:r>
              <a:rPr lang="en-US" dirty="0" err="1"/>
              <a:t>breakdown_threshold</a:t>
            </a:r>
            <a:r>
              <a:rPr lang="en-US" dirty="0"/>
              <a:t> per </a:t>
            </a:r>
            <a:r>
              <a:rPr lang="en-US" dirty="0" err="1"/>
              <a:t>capire</a:t>
            </a:r>
            <a:r>
              <a:rPr lang="en-US" dirty="0"/>
              <a:t> come </a:t>
            </a:r>
            <a:r>
              <a:rPr lang="en-US" dirty="0" err="1"/>
              <a:t>aspettarci</a:t>
            </a:r>
            <a:r>
              <a:rPr lang="en-US" dirty="0"/>
              <a:t> </a:t>
            </a:r>
            <a:r>
              <a:rPr lang="en-US" dirty="0" err="1"/>
              <a:t>dagli</a:t>
            </a:r>
            <a:r>
              <a:rPr lang="en-US" dirty="0"/>
              <a:t> </a:t>
            </a:r>
            <a:r>
              <a:rPr lang="en-US" dirty="0" err="1"/>
              <a:t>attacchi</a:t>
            </a:r>
            <a:r>
              <a:rPr lang="en-US" dirty="0"/>
              <a:t> </a:t>
            </a:r>
            <a:r>
              <a:rPr lang="en-US" dirty="0" err="1"/>
              <a:t>che</a:t>
            </a:r>
            <a:r>
              <a:rPr lang="en-US" dirty="0"/>
              <a:t> </a:t>
            </a:r>
            <a:r>
              <a:rPr lang="en-US" dirty="0" err="1"/>
              <a:t>eseguiremo</a:t>
            </a:r>
            <a:r>
              <a:rPr lang="en-US" dirty="0"/>
              <a:t> </a:t>
            </a:r>
            <a:r>
              <a:rPr lang="en-US" dirty="0" err="1"/>
              <a:t>sulla</a:t>
            </a:r>
            <a:r>
              <a:rPr lang="en-US" dirty="0"/>
              <a:t> rete.</a:t>
            </a:r>
          </a:p>
        </p:txBody>
      </p:sp>
    </p:spTree>
    <p:extLst>
      <p:ext uri="{BB962C8B-B14F-4D97-AF65-F5344CB8AC3E}">
        <p14:creationId xmlns:p14="http://schemas.microsoft.com/office/powerpoint/2010/main" val="3573334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FFE4BD-9796-EFDD-DC85-6AF0CA144CB5}"/>
              </a:ext>
            </a:extLst>
          </p:cNvPr>
          <p:cNvSpPr>
            <a:spLocks noGrp="1"/>
          </p:cNvSpPr>
          <p:nvPr>
            <p:ph idx="1"/>
          </p:nvPr>
        </p:nvSpPr>
        <p:spPr>
          <a:xfrm>
            <a:off x="838200" y="1424781"/>
            <a:ext cx="10106025" cy="531813"/>
          </a:xfrm>
        </p:spPr>
        <p:txBody>
          <a:bodyPr/>
          <a:lstStyle/>
          <a:p>
            <a:pPr marL="0" indent="0">
              <a:buNone/>
            </a:pPr>
            <a:r>
              <a:rPr lang="en-US" dirty="0"/>
              <a:t>Prove di </a:t>
            </a:r>
            <a:r>
              <a:rPr lang="en-US" dirty="0" err="1"/>
              <a:t>smantellamento</a:t>
            </a:r>
            <a:r>
              <a:rPr lang="en-US" dirty="0"/>
              <a:t> </a:t>
            </a:r>
            <a:r>
              <a:rPr lang="en-US" dirty="0" err="1"/>
              <a:t>della</a:t>
            </a:r>
            <a:r>
              <a:rPr lang="en-US" dirty="0"/>
              <a:t> rete </a:t>
            </a:r>
            <a:r>
              <a:rPr lang="en-US" dirty="0" err="1"/>
              <a:t>sul</a:t>
            </a:r>
            <a:r>
              <a:rPr lang="en-US" dirty="0"/>
              <a:t> </a:t>
            </a:r>
            <a:r>
              <a:rPr lang="en-US" dirty="0" err="1"/>
              <a:t>grafo</a:t>
            </a:r>
            <a:r>
              <a:rPr lang="en-US" dirty="0"/>
              <a:t> </a:t>
            </a:r>
            <a:r>
              <a:rPr lang="en-US" dirty="0" err="1"/>
              <a:t>intero</a:t>
            </a:r>
            <a:r>
              <a:rPr lang="en-US" dirty="0"/>
              <a:t>. </a:t>
            </a:r>
          </a:p>
        </p:txBody>
      </p:sp>
      <p:sp>
        <p:nvSpPr>
          <p:cNvPr id="4" name="Titolo 1">
            <a:extLst>
              <a:ext uri="{FF2B5EF4-FFF2-40B4-BE49-F238E27FC236}">
                <a16:creationId xmlns:a16="http://schemas.microsoft.com/office/drawing/2014/main" id="{6DE03BF7-361A-E210-7905-6B12341EBBF4}"/>
              </a:ext>
            </a:extLst>
          </p:cNvPr>
          <p:cNvSpPr>
            <a:spLocks noGrp="1"/>
          </p:cNvSpPr>
          <p:nvPr>
            <p:ph type="title"/>
          </p:nvPr>
        </p:nvSpPr>
        <p:spPr/>
        <p:txBody>
          <a:bodyPr/>
          <a:lstStyle/>
          <a:p>
            <a:pPr algn="ctr"/>
            <a:r>
              <a:rPr lang="it-IT" dirty="0">
                <a:solidFill>
                  <a:srgbClr val="0070C0"/>
                </a:solidFill>
              </a:rPr>
              <a:t>Robustezza </a:t>
            </a:r>
          </a:p>
        </p:txBody>
      </p:sp>
      <p:pic>
        <p:nvPicPr>
          <p:cNvPr id="6" name="Picture 5" descr="A graph of a function&#10;&#10;Description automatically generated with medium confidence">
            <a:extLst>
              <a:ext uri="{FF2B5EF4-FFF2-40B4-BE49-F238E27FC236}">
                <a16:creationId xmlns:a16="http://schemas.microsoft.com/office/drawing/2014/main" id="{A338DA5B-11B0-3FDB-CD43-C1FA50FDA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7800" y="3060087"/>
            <a:ext cx="5029200" cy="3797913"/>
          </a:xfrm>
          <a:prstGeom prst="rect">
            <a:avLst/>
          </a:prstGeom>
        </p:spPr>
      </p:pic>
      <p:pic>
        <p:nvPicPr>
          <p:cNvPr id="8" name="Picture 7" descr="A graph with a blue line&#10;&#10;Description automatically generated">
            <a:extLst>
              <a:ext uri="{FF2B5EF4-FFF2-40B4-BE49-F238E27FC236}">
                <a16:creationId xmlns:a16="http://schemas.microsoft.com/office/drawing/2014/main" id="{7D6380B4-F11F-CF17-4954-19996729AE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454" y="3052943"/>
            <a:ext cx="4976283" cy="3797913"/>
          </a:xfrm>
          <a:prstGeom prst="rect">
            <a:avLst/>
          </a:prstGeom>
        </p:spPr>
      </p:pic>
      <p:pic>
        <p:nvPicPr>
          <p:cNvPr id="10" name="Picture 9" descr="A black background with yellow and blue text&#10;&#10;Description automatically generated">
            <a:extLst>
              <a:ext uri="{FF2B5EF4-FFF2-40B4-BE49-F238E27FC236}">
                <a16:creationId xmlns:a16="http://schemas.microsoft.com/office/drawing/2014/main" id="{89D864B7-8B4D-1A36-E94C-6B1455184D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745" y="2072968"/>
            <a:ext cx="4203700" cy="863600"/>
          </a:xfrm>
          <a:prstGeom prst="rect">
            <a:avLst/>
          </a:prstGeom>
        </p:spPr>
      </p:pic>
      <p:pic>
        <p:nvPicPr>
          <p:cNvPr id="12" name="Picture 11" descr="A black background with white text&#10;&#10;Description automatically generated">
            <a:extLst>
              <a:ext uri="{FF2B5EF4-FFF2-40B4-BE49-F238E27FC236}">
                <a16:creationId xmlns:a16="http://schemas.microsoft.com/office/drawing/2014/main" id="{2BEA2ACB-877C-EADB-E414-0F6CA1926B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2009468"/>
            <a:ext cx="5892800" cy="927100"/>
          </a:xfrm>
          <a:prstGeom prst="rect">
            <a:avLst/>
          </a:prstGeom>
        </p:spPr>
      </p:pic>
    </p:spTree>
    <p:extLst>
      <p:ext uri="{BB962C8B-B14F-4D97-AF65-F5344CB8AC3E}">
        <p14:creationId xmlns:p14="http://schemas.microsoft.com/office/powerpoint/2010/main" val="1893454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33E72FA3-BD00-444A-AD9B-E6C3D069C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graph of a line&#10;&#10;Description automatically generated">
            <a:extLst>
              <a:ext uri="{FF2B5EF4-FFF2-40B4-BE49-F238E27FC236}">
                <a16:creationId xmlns:a16="http://schemas.microsoft.com/office/drawing/2014/main" id="{11837776-9CB8-BC23-5FAF-7D1288EB1E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813" y="331439"/>
            <a:ext cx="3536315" cy="2705280"/>
          </a:xfrm>
          <a:prstGeom prst="rect">
            <a:avLst/>
          </a:prstGeom>
        </p:spPr>
      </p:pic>
      <p:pic>
        <p:nvPicPr>
          <p:cNvPr id="10" name="Picture 9" descr="A graph with a blue line&#10;&#10;Description automatically generated">
            <a:extLst>
              <a:ext uri="{FF2B5EF4-FFF2-40B4-BE49-F238E27FC236}">
                <a16:creationId xmlns:a16="http://schemas.microsoft.com/office/drawing/2014/main" id="{81E425D9-9BF4-2ADE-EDB3-E19C1E6A67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813" y="3582380"/>
            <a:ext cx="3536314" cy="2678756"/>
          </a:xfrm>
          <a:prstGeom prst="rect">
            <a:avLst/>
          </a:prstGeom>
        </p:spPr>
      </p:pic>
      <p:pic>
        <p:nvPicPr>
          <p:cNvPr id="18" name="Picture 17" descr="A line graph with numbers and a white background&#10;&#10;Description automatically generated">
            <a:extLst>
              <a:ext uri="{FF2B5EF4-FFF2-40B4-BE49-F238E27FC236}">
                <a16:creationId xmlns:a16="http://schemas.microsoft.com/office/drawing/2014/main" id="{93298441-5D58-ACFF-BC71-CA76C079E9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4127" y="2143014"/>
            <a:ext cx="3378778" cy="2559423"/>
          </a:xfrm>
          <a:prstGeom prst="rect">
            <a:avLst/>
          </a:prstGeom>
        </p:spPr>
      </p:pic>
      <p:pic>
        <p:nvPicPr>
          <p:cNvPr id="8" name="Content Placeholder 7" descr="A graph of random numbers&#10;&#10;Description automatically generated">
            <a:extLst>
              <a:ext uri="{FF2B5EF4-FFF2-40B4-BE49-F238E27FC236}">
                <a16:creationId xmlns:a16="http://schemas.microsoft.com/office/drawing/2014/main" id="{7BE624E6-4924-0A40-7F9B-28E5B6986F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15238" y="3228736"/>
            <a:ext cx="3890962" cy="2947402"/>
          </a:xfrm>
          <a:prstGeom prst="rect">
            <a:avLst/>
          </a:prstGeom>
        </p:spPr>
      </p:pic>
      <p:pic>
        <p:nvPicPr>
          <p:cNvPr id="14" name="Picture 13" descr="A graph with a blue line&#10;&#10;Description automatically generated">
            <a:extLst>
              <a:ext uri="{FF2B5EF4-FFF2-40B4-BE49-F238E27FC236}">
                <a16:creationId xmlns:a16="http://schemas.microsoft.com/office/drawing/2014/main" id="{D1AC8ED2-1F42-99C2-D658-5F1B6D43469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40147" y="288491"/>
            <a:ext cx="3766053" cy="2833953"/>
          </a:xfrm>
          <a:prstGeom prst="rect">
            <a:avLst/>
          </a:prstGeom>
        </p:spPr>
      </p:pic>
      <p:sp>
        <p:nvSpPr>
          <p:cNvPr id="21" name="Titolo 1">
            <a:extLst>
              <a:ext uri="{FF2B5EF4-FFF2-40B4-BE49-F238E27FC236}">
                <a16:creationId xmlns:a16="http://schemas.microsoft.com/office/drawing/2014/main" id="{04016D32-6B42-7A94-2687-CE85B9E63FD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solidFill>
                  <a:srgbClr val="0070C0"/>
                </a:solidFill>
              </a:rPr>
              <a:t>Robustezza </a:t>
            </a:r>
          </a:p>
        </p:txBody>
      </p:sp>
    </p:spTree>
    <p:extLst>
      <p:ext uri="{BB962C8B-B14F-4D97-AF65-F5344CB8AC3E}">
        <p14:creationId xmlns:p14="http://schemas.microsoft.com/office/powerpoint/2010/main" val="14481264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33E72FA3-BD00-444A-AD9B-E6C3D069C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graph of a line&#10;&#10;Description automatically generated">
            <a:extLst>
              <a:ext uri="{FF2B5EF4-FFF2-40B4-BE49-F238E27FC236}">
                <a16:creationId xmlns:a16="http://schemas.microsoft.com/office/drawing/2014/main" id="{11837776-9CB8-BC23-5FAF-7D1288EB1E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813" y="331439"/>
            <a:ext cx="3536315" cy="2705280"/>
          </a:xfrm>
          <a:prstGeom prst="rect">
            <a:avLst/>
          </a:prstGeom>
        </p:spPr>
      </p:pic>
      <p:pic>
        <p:nvPicPr>
          <p:cNvPr id="10" name="Picture 9" descr="A graph with a blue line&#10;&#10;Description automatically generated">
            <a:extLst>
              <a:ext uri="{FF2B5EF4-FFF2-40B4-BE49-F238E27FC236}">
                <a16:creationId xmlns:a16="http://schemas.microsoft.com/office/drawing/2014/main" id="{81E425D9-9BF4-2ADE-EDB3-E19C1E6A67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813" y="3582380"/>
            <a:ext cx="3536314" cy="2678756"/>
          </a:xfrm>
          <a:prstGeom prst="rect">
            <a:avLst/>
          </a:prstGeom>
        </p:spPr>
      </p:pic>
      <p:pic>
        <p:nvPicPr>
          <p:cNvPr id="18" name="Picture 17" descr="A line graph with numbers and a white background&#10;&#10;Description automatically generated">
            <a:extLst>
              <a:ext uri="{FF2B5EF4-FFF2-40B4-BE49-F238E27FC236}">
                <a16:creationId xmlns:a16="http://schemas.microsoft.com/office/drawing/2014/main" id="{93298441-5D58-ACFF-BC71-CA76C079E9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4127" y="2143014"/>
            <a:ext cx="3378778" cy="2559423"/>
          </a:xfrm>
          <a:prstGeom prst="rect">
            <a:avLst/>
          </a:prstGeom>
        </p:spPr>
      </p:pic>
      <p:pic>
        <p:nvPicPr>
          <p:cNvPr id="8" name="Content Placeholder 7" descr="A graph of random numbers&#10;&#10;Description automatically generated">
            <a:extLst>
              <a:ext uri="{FF2B5EF4-FFF2-40B4-BE49-F238E27FC236}">
                <a16:creationId xmlns:a16="http://schemas.microsoft.com/office/drawing/2014/main" id="{7BE624E6-4924-0A40-7F9B-28E5B6986F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15238" y="3228736"/>
            <a:ext cx="3890962" cy="2947402"/>
          </a:xfrm>
          <a:prstGeom prst="rect">
            <a:avLst/>
          </a:prstGeom>
        </p:spPr>
      </p:pic>
      <p:pic>
        <p:nvPicPr>
          <p:cNvPr id="14" name="Picture 13" descr="A graph with a blue line&#10;&#10;Description automatically generated">
            <a:extLst>
              <a:ext uri="{FF2B5EF4-FFF2-40B4-BE49-F238E27FC236}">
                <a16:creationId xmlns:a16="http://schemas.microsoft.com/office/drawing/2014/main" id="{D1AC8ED2-1F42-99C2-D658-5F1B6D43469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40147" y="288491"/>
            <a:ext cx="3766053" cy="2833953"/>
          </a:xfrm>
          <a:prstGeom prst="rect">
            <a:avLst/>
          </a:prstGeom>
        </p:spPr>
      </p:pic>
      <p:sp>
        <p:nvSpPr>
          <p:cNvPr id="21" name="Titolo 1">
            <a:extLst>
              <a:ext uri="{FF2B5EF4-FFF2-40B4-BE49-F238E27FC236}">
                <a16:creationId xmlns:a16="http://schemas.microsoft.com/office/drawing/2014/main" id="{04016D32-6B42-7A94-2687-CE85B9E63FD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solidFill>
                  <a:srgbClr val="0070C0"/>
                </a:solidFill>
              </a:rPr>
              <a:t>Robustezza </a:t>
            </a:r>
          </a:p>
        </p:txBody>
      </p:sp>
      <p:sp>
        <p:nvSpPr>
          <p:cNvPr id="24" name="Titolo 1">
            <a:extLst>
              <a:ext uri="{FF2B5EF4-FFF2-40B4-BE49-F238E27FC236}">
                <a16:creationId xmlns:a16="http://schemas.microsoft.com/office/drawing/2014/main" id="{9405ED7B-763D-CD99-5137-D6908C293706}"/>
              </a:ext>
            </a:extLst>
          </p:cNvPr>
          <p:cNvSpPr txBox="1">
            <a:spLocks/>
          </p:cNvSpPr>
          <p:nvPr/>
        </p:nvSpPr>
        <p:spPr>
          <a:xfrm>
            <a:off x="836675" y="305647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solidFill>
                  <a:srgbClr val="0070C0"/>
                </a:solidFill>
              </a:rPr>
              <a:t>Questa rete è praticamente indistruttibile. La ricerca in high energy </a:t>
            </a:r>
            <a:r>
              <a:rPr lang="it-IT" dirty="0" err="1">
                <a:solidFill>
                  <a:srgbClr val="0070C0"/>
                </a:solidFill>
              </a:rPr>
              <a:t>physics</a:t>
            </a:r>
            <a:r>
              <a:rPr lang="it-IT" dirty="0">
                <a:solidFill>
                  <a:srgbClr val="0070C0"/>
                </a:solidFill>
              </a:rPr>
              <a:t> è salva!  </a:t>
            </a:r>
          </a:p>
        </p:txBody>
      </p:sp>
    </p:spTree>
    <p:extLst>
      <p:ext uri="{BB962C8B-B14F-4D97-AF65-F5344CB8AC3E}">
        <p14:creationId xmlns:p14="http://schemas.microsoft.com/office/powerpoint/2010/main" val="816488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72B43C-473B-58D8-233B-0A3F5489F09D}"/>
              </a:ext>
            </a:extLst>
          </p:cNvPr>
          <p:cNvSpPr>
            <a:spLocks noGrp="1"/>
          </p:cNvSpPr>
          <p:nvPr>
            <p:ph type="title"/>
          </p:nvPr>
        </p:nvSpPr>
        <p:spPr/>
        <p:txBody>
          <a:bodyPr/>
          <a:lstStyle/>
          <a:p>
            <a:pPr algn="ctr"/>
            <a:r>
              <a:rPr lang="it-IT" dirty="0">
                <a:solidFill>
                  <a:srgbClr val="0070C0"/>
                </a:solidFill>
              </a:rPr>
              <a:t>Distribuzione del grado</a:t>
            </a:r>
          </a:p>
        </p:txBody>
      </p:sp>
      <p:pic>
        <p:nvPicPr>
          <p:cNvPr id="5" name="Segnaposto contenuto 4">
            <a:extLst>
              <a:ext uri="{FF2B5EF4-FFF2-40B4-BE49-F238E27FC236}">
                <a16:creationId xmlns:a16="http://schemas.microsoft.com/office/drawing/2014/main" id="{859D6AD6-63D7-D7EE-9810-14951A2BD7EB}"/>
              </a:ext>
            </a:extLst>
          </p:cNvPr>
          <p:cNvPicPr>
            <a:picLocks noGrp="1" noChangeAspect="1"/>
          </p:cNvPicPr>
          <p:nvPr>
            <p:ph idx="1"/>
          </p:nvPr>
        </p:nvPicPr>
        <p:blipFill>
          <a:blip r:embed="rId2"/>
          <a:stretch>
            <a:fillRect/>
          </a:stretch>
        </p:blipFill>
        <p:spPr>
          <a:xfrm>
            <a:off x="2752969" y="1690688"/>
            <a:ext cx="6144640" cy="4926493"/>
          </a:xfrm>
        </p:spPr>
      </p:pic>
    </p:spTree>
    <p:extLst>
      <p:ext uri="{BB962C8B-B14F-4D97-AF65-F5344CB8AC3E}">
        <p14:creationId xmlns:p14="http://schemas.microsoft.com/office/powerpoint/2010/main" val="2863344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A4A00F-8496-F017-7C3B-7782229DBA45}"/>
              </a:ext>
            </a:extLst>
          </p:cNvPr>
          <p:cNvSpPr>
            <a:spLocks noGrp="1"/>
          </p:cNvSpPr>
          <p:nvPr>
            <p:ph type="title"/>
          </p:nvPr>
        </p:nvSpPr>
        <p:spPr/>
        <p:txBody>
          <a:bodyPr/>
          <a:lstStyle/>
          <a:p>
            <a:pPr algn="ctr"/>
            <a:r>
              <a:rPr lang="it-IT" dirty="0">
                <a:solidFill>
                  <a:srgbClr val="0070C0"/>
                </a:solidFill>
              </a:rPr>
              <a:t>Densità</a:t>
            </a:r>
          </a:p>
        </p:txBody>
      </p:sp>
      <p:pic>
        <p:nvPicPr>
          <p:cNvPr id="5" name="Immagine 4">
            <a:extLst>
              <a:ext uri="{FF2B5EF4-FFF2-40B4-BE49-F238E27FC236}">
                <a16:creationId xmlns:a16="http://schemas.microsoft.com/office/drawing/2014/main" id="{94B0782F-FD33-CF5F-4210-EA59E2C46520}"/>
              </a:ext>
            </a:extLst>
          </p:cNvPr>
          <p:cNvPicPr>
            <a:picLocks noChangeAspect="1"/>
          </p:cNvPicPr>
          <p:nvPr/>
        </p:nvPicPr>
        <p:blipFill>
          <a:blip r:embed="rId2"/>
          <a:stretch>
            <a:fillRect/>
          </a:stretch>
        </p:blipFill>
        <p:spPr>
          <a:xfrm>
            <a:off x="361950" y="1806992"/>
            <a:ext cx="5734050" cy="4314825"/>
          </a:xfrm>
          <a:prstGeom prst="rect">
            <a:avLst/>
          </a:prstGeom>
        </p:spPr>
      </p:pic>
      <p:pic>
        <p:nvPicPr>
          <p:cNvPr id="7" name="Immagine 6">
            <a:extLst>
              <a:ext uri="{FF2B5EF4-FFF2-40B4-BE49-F238E27FC236}">
                <a16:creationId xmlns:a16="http://schemas.microsoft.com/office/drawing/2014/main" id="{1FC7F630-9382-343B-7CD3-76A77F01BB81}"/>
              </a:ext>
            </a:extLst>
          </p:cNvPr>
          <p:cNvPicPr>
            <a:picLocks noChangeAspect="1"/>
          </p:cNvPicPr>
          <p:nvPr/>
        </p:nvPicPr>
        <p:blipFill>
          <a:blip r:embed="rId3"/>
          <a:stretch>
            <a:fillRect/>
          </a:stretch>
        </p:blipFill>
        <p:spPr>
          <a:xfrm>
            <a:off x="6375233" y="1806992"/>
            <a:ext cx="5554077" cy="4391372"/>
          </a:xfrm>
          <a:prstGeom prst="rect">
            <a:avLst/>
          </a:prstGeom>
        </p:spPr>
      </p:pic>
    </p:spTree>
    <p:extLst>
      <p:ext uri="{BB962C8B-B14F-4D97-AF65-F5344CB8AC3E}">
        <p14:creationId xmlns:p14="http://schemas.microsoft.com/office/powerpoint/2010/main" val="1485396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67F6B7-F962-513F-F559-80D702B61FB7}"/>
              </a:ext>
            </a:extLst>
          </p:cNvPr>
          <p:cNvSpPr>
            <a:spLocks noGrp="1"/>
          </p:cNvSpPr>
          <p:nvPr>
            <p:ph type="title"/>
          </p:nvPr>
        </p:nvSpPr>
        <p:spPr>
          <a:xfrm>
            <a:off x="417094" y="407236"/>
            <a:ext cx="11482138" cy="1325563"/>
          </a:xfrm>
        </p:spPr>
        <p:txBody>
          <a:bodyPr/>
          <a:lstStyle/>
          <a:p>
            <a:pPr algn="ctr"/>
            <a:r>
              <a:rPr lang="it-IT" dirty="0" err="1">
                <a:solidFill>
                  <a:srgbClr val="0070C0"/>
                </a:solidFill>
              </a:rPr>
              <a:t>Complementary</a:t>
            </a:r>
            <a:r>
              <a:rPr lang="it-IT" dirty="0">
                <a:solidFill>
                  <a:srgbClr val="0070C0"/>
                </a:solidFill>
              </a:rPr>
              <a:t> Cumulative Distribution </a:t>
            </a:r>
            <a:r>
              <a:rPr lang="it-IT" dirty="0" err="1">
                <a:solidFill>
                  <a:srgbClr val="0070C0"/>
                </a:solidFill>
              </a:rPr>
              <a:t>Function</a:t>
            </a:r>
            <a:r>
              <a:rPr lang="it-IT" dirty="0">
                <a:solidFill>
                  <a:srgbClr val="0070C0"/>
                </a:solidFill>
              </a:rPr>
              <a:t> (CCDF) </a:t>
            </a:r>
          </a:p>
        </p:txBody>
      </p:sp>
      <p:pic>
        <p:nvPicPr>
          <p:cNvPr id="5" name="Immagine 4">
            <a:extLst>
              <a:ext uri="{FF2B5EF4-FFF2-40B4-BE49-F238E27FC236}">
                <a16:creationId xmlns:a16="http://schemas.microsoft.com/office/drawing/2014/main" id="{87DC408A-30E2-FFE8-4E5B-FE299B7FC12D}"/>
              </a:ext>
            </a:extLst>
          </p:cNvPr>
          <p:cNvPicPr>
            <a:picLocks noChangeAspect="1"/>
          </p:cNvPicPr>
          <p:nvPr/>
        </p:nvPicPr>
        <p:blipFill>
          <a:blip r:embed="rId2"/>
          <a:stretch>
            <a:fillRect/>
          </a:stretch>
        </p:blipFill>
        <p:spPr>
          <a:xfrm>
            <a:off x="1023937" y="2088314"/>
            <a:ext cx="10144125" cy="4362450"/>
          </a:xfrm>
          <a:prstGeom prst="rect">
            <a:avLst/>
          </a:prstGeom>
        </p:spPr>
      </p:pic>
    </p:spTree>
    <p:extLst>
      <p:ext uri="{BB962C8B-B14F-4D97-AF65-F5344CB8AC3E}">
        <p14:creationId xmlns:p14="http://schemas.microsoft.com/office/powerpoint/2010/main" val="3154667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741F38-8DD9-B5C6-57DD-88E63A503297}"/>
              </a:ext>
            </a:extLst>
          </p:cNvPr>
          <p:cNvSpPr>
            <a:spLocks noGrp="1"/>
          </p:cNvSpPr>
          <p:nvPr>
            <p:ph type="title"/>
          </p:nvPr>
        </p:nvSpPr>
        <p:spPr/>
        <p:txBody>
          <a:bodyPr/>
          <a:lstStyle/>
          <a:p>
            <a:pPr algn="ctr"/>
            <a:r>
              <a:rPr lang="it-IT" dirty="0">
                <a:solidFill>
                  <a:srgbClr val="0070C0"/>
                </a:solidFill>
              </a:rPr>
              <a:t>Confronto con funzione Power </a:t>
            </a:r>
            <a:r>
              <a:rPr lang="it-IT" dirty="0" err="1">
                <a:solidFill>
                  <a:srgbClr val="0070C0"/>
                </a:solidFill>
              </a:rPr>
              <a:t>Law</a:t>
            </a:r>
            <a:endParaRPr lang="it-IT" dirty="0">
              <a:solidFill>
                <a:srgbClr val="0070C0"/>
              </a:solidFill>
            </a:endParaRPr>
          </a:p>
        </p:txBody>
      </p:sp>
      <p:pic>
        <p:nvPicPr>
          <p:cNvPr id="7" name="Immagine 6">
            <a:extLst>
              <a:ext uri="{FF2B5EF4-FFF2-40B4-BE49-F238E27FC236}">
                <a16:creationId xmlns:a16="http://schemas.microsoft.com/office/drawing/2014/main" id="{C86114A9-03DF-5C17-E694-C4305236CBD3}"/>
              </a:ext>
            </a:extLst>
          </p:cNvPr>
          <p:cNvPicPr>
            <a:picLocks noChangeAspect="1"/>
          </p:cNvPicPr>
          <p:nvPr/>
        </p:nvPicPr>
        <p:blipFill>
          <a:blip r:embed="rId2"/>
          <a:stretch>
            <a:fillRect/>
          </a:stretch>
        </p:blipFill>
        <p:spPr>
          <a:xfrm>
            <a:off x="595960" y="1780924"/>
            <a:ext cx="3519782" cy="1112670"/>
          </a:xfrm>
          <a:prstGeom prst="rect">
            <a:avLst/>
          </a:prstGeom>
        </p:spPr>
      </p:pic>
      <p:pic>
        <p:nvPicPr>
          <p:cNvPr id="9" name="Immagine 8">
            <a:extLst>
              <a:ext uri="{FF2B5EF4-FFF2-40B4-BE49-F238E27FC236}">
                <a16:creationId xmlns:a16="http://schemas.microsoft.com/office/drawing/2014/main" id="{5B40AB9E-803A-11C5-6F2A-98943DD873F7}"/>
              </a:ext>
            </a:extLst>
          </p:cNvPr>
          <p:cNvPicPr>
            <a:picLocks noChangeAspect="1"/>
          </p:cNvPicPr>
          <p:nvPr/>
        </p:nvPicPr>
        <p:blipFill>
          <a:blip r:embed="rId3"/>
          <a:stretch>
            <a:fillRect/>
          </a:stretch>
        </p:blipFill>
        <p:spPr>
          <a:xfrm>
            <a:off x="4928936" y="1480563"/>
            <a:ext cx="6424864" cy="5073427"/>
          </a:xfrm>
          <a:prstGeom prst="rect">
            <a:avLst/>
          </a:prstGeom>
        </p:spPr>
      </p:pic>
      <p:pic>
        <p:nvPicPr>
          <p:cNvPr id="11" name="Immagine 10">
            <a:extLst>
              <a:ext uri="{FF2B5EF4-FFF2-40B4-BE49-F238E27FC236}">
                <a16:creationId xmlns:a16="http://schemas.microsoft.com/office/drawing/2014/main" id="{E60BC8C5-37DE-80D8-3FD5-D6CC74F88DE2}"/>
              </a:ext>
            </a:extLst>
          </p:cNvPr>
          <p:cNvPicPr>
            <a:picLocks noChangeAspect="1"/>
          </p:cNvPicPr>
          <p:nvPr/>
        </p:nvPicPr>
        <p:blipFill>
          <a:blip r:embed="rId4"/>
          <a:stretch>
            <a:fillRect/>
          </a:stretch>
        </p:blipFill>
        <p:spPr>
          <a:xfrm>
            <a:off x="439549" y="3770722"/>
            <a:ext cx="4019757" cy="387370"/>
          </a:xfrm>
          <a:prstGeom prst="rect">
            <a:avLst/>
          </a:prstGeom>
        </p:spPr>
      </p:pic>
      <p:pic>
        <p:nvPicPr>
          <p:cNvPr id="13" name="Immagine 12">
            <a:extLst>
              <a:ext uri="{FF2B5EF4-FFF2-40B4-BE49-F238E27FC236}">
                <a16:creationId xmlns:a16="http://schemas.microsoft.com/office/drawing/2014/main" id="{B0E0BDA5-528F-6E4E-55D1-6E93A9B387A6}"/>
              </a:ext>
            </a:extLst>
          </p:cNvPr>
          <p:cNvPicPr>
            <a:picLocks noChangeAspect="1"/>
          </p:cNvPicPr>
          <p:nvPr/>
        </p:nvPicPr>
        <p:blipFill>
          <a:blip r:embed="rId5"/>
          <a:stretch>
            <a:fillRect/>
          </a:stretch>
        </p:blipFill>
        <p:spPr>
          <a:xfrm>
            <a:off x="660314" y="5214504"/>
            <a:ext cx="3391074" cy="615982"/>
          </a:xfrm>
          <a:prstGeom prst="rect">
            <a:avLst/>
          </a:prstGeom>
        </p:spPr>
      </p:pic>
      <p:sp>
        <p:nvSpPr>
          <p:cNvPr id="14" name="CasellaDiTesto 13">
            <a:extLst>
              <a:ext uri="{FF2B5EF4-FFF2-40B4-BE49-F238E27FC236}">
                <a16:creationId xmlns:a16="http://schemas.microsoft.com/office/drawing/2014/main" id="{89E797C7-9841-4A39-DC4F-CB20A614B110}"/>
              </a:ext>
            </a:extLst>
          </p:cNvPr>
          <p:cNvSpPr txBox="1"/>
          <p:nvPr/>
        </p:nvSpPr>
        <p:spPr>
          <a:xfrm>
            <a:off x="714456" y="4804351"/>
            <a:ext cx="3391074" cy="338554"/>
          </a:xfrm>
          <a:prstGeom prst="rect">
            <a:avLst/>
          </a:prstGeom>
          <a:noFill/>
        </p:spPr>
        <p:txBody>
          <a:bodyPr wrap="square" rtlCol="0">
            <a:spAutoFit/>
          </a:bodyPr>
          <a:lstStyle/>
          <a:p>
            <a:r>
              <a:rPr lang="it-IT" sz="1600" b="1" dirty="0" err="1"/>
              <a:t>Loglikelihood</a:t>
            </a:r>
            <a:r>
              <a:rPr lang="it-IT" sz="1600" b="1" dirty="0"/>
              <a:t>              p-</a:t>
            </a:r>
            <a:r>
              <a:rPr lang="it-IT" sz="1600" b="1" dirty="0" err="1"/>
              <a:t>value</a:t>
            </a:r>
            <a:r>
              <a:rPr lang="it-IT" sz="1600" dirty="0"/>
              <a:t> </a:t>
            </a:r>
          </a:p>
        </p:txBody>
      </p:sp>
    </p:spTree>
    <p:extLst>
      <p:ext uri="{BB962C8B-B14F-4D97-AF65-F5344CB8AC3E}">
        <p14:creationId xmlns:p14="http://schemas.microsoft.com/office/powerpoint/2010/main" val="2387880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BF55D0-0025-D2A4-4B44-57BD5167E84B}"/>
              </a:ext>
            </a:extLst>
          </p:cNvPr>
          <p:cNvSpPr>
            <a:spLocks noGrp="1"/>
          </p:cNvSpPr>
          <p:nvPr>
            <p:ph type="title"/>
          </p:nvPr>
        </p:nvSpPr>
        <p:spPr/>
        <p:txBody>
          <a:bodyPr/>
          <a:lstStyle/>
          <a:p>
            <a:pPr algn="ctr"/>
            <a:r>
              <a:rPr lang="it-IT" dirty="0" err="1">
                <a:solidFill>
                  <a:srgbClr val="0070C0"/>
                </a:solidFill>
              </a:rPr>
              <a:t>Assortatività</a:t>
            </a:r>
            <a:endParaRPr lang="it-IT" dirty="0">
              <a:solidFill>
                <a:srgbClr val="0070C0"/>
              </a:solidFill>
            </a:endParaRPr>
          </a:p>
        </p:txBody>
      </p:sp>
      <p:pic>
        <p:nvPicPr>
          <p:cNvPr id="5" name="Immagine 4">
            <a:extLst>
              <a:ext uri="{FF2B5EF4-FFF2-40B4-BE49-F238E27FC236}">
                <a16:creationId xmlns:a16="http://schemas.microsoft.com/office/drawing/2014/main" id="{6AFBEF72-6A35-2858-4028-E9FE95334A3E}"/>
              </a:ext>
            </a:extLst>
          </p:cNvPr>
          <p:cNvPicPr>
            <a:picLocks noChangeAspect="1"/>
          </p:cNvPicPr>
          <p:nvPr/>
        </p:nvPicPr>
        <p:blipFill>
          <a:blip r:embed="rId2"/>
          <a:stretch>
            <a:fillRect/>
          </a:stretch>
        </p:blipFill>
        <p:spPr>
          <a:xfrm>
            <a:off x="1019175" y="2169443"/>
            <a:ext cx="10153650" cy="4371975"/>
          </a:xfrm>
          <a:prstGeom prst="rect">
            <a:avLst/>
          </a:prstGeom>
        </p:spPr>
      </p:pic>
      <p:pic>
        <p:nvPicPr>
          <p:cNvPr id="7" name="Immagine 6">
            <a:extLst>
              <a:ext uri="{FF2B5EF4-FFF2-40B4-BE49-F238E27FC236}">
                <a16:creationId xmlns:a16="http://schemas.microsoft.com/office/drawing/2014/main" id="{954FCDC3-363A-E0E8-93D3-B90B219AC70E}"/>
              </a:ext>
            </a:extLst>
          </p:cNvPr>
          <p:cNvPicPr>
            <a:picLocks noChangeAspect="1"/>
          </p:cNvPicPr>
          <p:nvPr/>
        </p:nvPicPr>
        <p:blipFill>
          <a:blip r:embed="rId3"/>
          <a:stretch>
            <a:fillRect/>
          </a:stretch>
        </p:blipFill>
        <p:spPr>
          <a:xfrm>
            <a:off x="5267282" y="1660859"/>
            <a:ext cx="1657435" cy="209561"/>
          </a:xfrm>
          <a:prstGeom prst="rect">
            <a:avLst/>
          </a:prstGeom>
        </p:spPr>
      </p:pic>
    </p:spTree>
    <p:extLst>
      <p:ext uri="{BB962C8B-B14F-4D97-AF65-F5344CB8AC3E}">
        <p14:creationId xmlns:p14="http://schemas.microsoft.com/office/powerpoint/2010/main" val="623901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6C103F-8817-AE01-1C43-F87D14C1DDE2}"/>
              </a:ext>
            </a:extLst>
          </p:cNvPr>
          <p:cNvSpPr>
            <a:spLocks noGrp="1"/>
          </p:cNvSpPr>
          <p:nvPr>
            <p:ph type="title"/>
          </p:nvPr>
        </p:nvSpPr>
        <p:spPr/>
        <p:txBody>
          <a:bodyPr/>
          <a:lstStyle/>
          <a:p>
            <a:pPr algn="ctr"/>
            <a:r>
              <a:rPr lang="it-IT" dirty="0">
                <a:solidFill>
                  <a:srgbClr val="0070C0"/>
                </a:solidFill>
              </a:rPr>
              <a:t>Clustering</a:t>
            </a:r>
          </a:p>
        </p:txBody>
      </p:sp>
      <p:sp>
        <p:nvSpPr>
          <p:cNvPr id="3" name="Segnaposto contenuto 2">
            <a:extLst>
              <a:ext uri="{FF2B5EF4-FFF2-40B4-BE49-F238E27FC236}">
                <a16:creationId xmlns:a16="http://schemas.microsoft.com/office/drawing/2014/main" id="{3481AE9C-5DBD-AB2C-A0D7-2361D1272888}"/>
              </a:ext>
            </a:extLst>
          </p:cNvPr>
          <p:cNvSpPr>
            <a:spLocks noGrp="1"/>
          </p:cNvSpPr>
          <p:nvPr>
            <p:ph idx="1"/>
          </p:nvPr>
        </p:nvSpPr>
        <p:spPr>
          <a:xfrm>
            <a:off x="838200" y="1777499"/>
            <a:ext cx="10515600" cy="4351338"/>
          </a:xfrm>
        </p:spPr>
        <p:txBody>
          <a:bodyPr>
            <a:normAutofit fontScale="92500" lnSpcReduction="10000"/>
          </a:bodyPr>
          <a:lstStyle/>
          <a:p>
            <a:pPr marL="0" indent="0">
              <a:buNone/>
            </a:pPr>
            <a:r>
              <a:rPr lang="it-IT" sz="2400" b="1" dirty="0"/>
              <a:t>Global </a:t>
            </a:r>
            <a:r>
              <a:rPr lang="it-IT" sz="2400" b="1" dirty="0" err="1"/>
              <a:t>transitivity</a:t>
            </a:r>
            <a:r>
              <a:rPr lang="it-IT" sz="2400" b="1" dirty="0"/>
              <a:t> (C1) </a:t>
            </a:r>
            <a:r>
              <a:rPr lang="it-IT" sz="2400" dirty="0"/>
              <a:t>= </a:t>
            </a:r>
          </a:p>
          <a:p>
            <a:pPr marL="0" indent="0">
              <a:buNone/>
            </a:pPr>
            <a:endParaRPr lang="it-IT" dirty="0"/>
          </a:p>
          <a:p>
            <a:pPr marL="0" indent="0">
              <a:buNone/>
            </a:pPr>
            <a:r>
              <a:rPr lang="it-IT" sz="2400" b="1" dirty="0" err="1"/>
              <a:t>Average</a:t>
            </a:r>
            <a:r>
              <a:rPr lang="it-IT" sz="2400" b="1" dirty="0"/>
              <a:t> Local </a:t>
            </a:r>
            <a:r>
              <a:rPr lang="it-IT" sz="2400" b="1" dirty="0" err="1"/>
              <a:t>Transitivity</a:t>
            </a:r>
            <a:r>
              <a:rPr lang="it-IT" sz="2400" b="1" dirty="0"/>
              <a:t> (C2) </a:t>
            </a:r>
            <a:r>
              <a:rPr lang="it-IT" sz="2400" dirty="0"/>
              <a:t>= </a:t>
            </a:r>
          </a:p>
          <a:p>
            <a:pPr marL="0" indent="0">
              <a:buNone/>
            </a:pPr>
            <a:endParaRPr lang="it-IT" sz="2400" dirty="0"/>
          </a:p>
          <a:p>
            <a:pPr marL="0" indent="0">
              <a:buNone/>
            </a:pPr>
            <a:r>
              <a:rPr lang="it-IT" sz="1900" b="1" dirty="0"/>
              <a:t>C1</a:t>
            </a:r>
          </a:p>
          <a:p>
            <a:pPr marL="0" indent="0">
              <a:buNone/>
            </a:pPr>
            <a:r>
              <a:rPr lang="it-IT" sz="1800" dirty="0"/>
              <a:t>Solo il 20% delle possibili triadi nel grafo sono effettivamente chiuse. Se scegliamo tre nodi casuali che formano una "V" (un cammino di due passi), c'è una probabilità del 20% che quei tre nodi formano effettivamente un triangolo (cioè, che il terzo nodo sia connesso direttamente al primo nodo). Un valore di transitività di 0,2 indica che il grafo ha una bassa densità di triadi chiuse</a:t>
            </a:r>
          </a:p>
          <a:p>
            <a:pPr marL="0" indent="0">
              <a:buNone/>
            </a:pPr>
            <a:endParaRPr lang="it-IT" sz="1800" dirty="0"/>
          </a:p>
          <a:p>
            <a:pPr marL="0" indent="0">
              <a:buNone/>
            </a:pPr>
            <a:r>
              <a:rPr lang="it-IT" sz="1800" b="1" dirty="0"/>
              <a:t>C2</a:t>
            </a:r>
          </a:p>
          <a:p>
            <a:pPr marL="0" indent="0">
              <a:buNone/>
            </a:pPr>
            <a:r>
              <a:rPr lang="it-IT" sz="1800" dirty="0"/>
              <a:t>Un valore medio di 0,6 indica che, in media, il 60% delle possibili connessioni tra i vicini di ogni nodo esistono effettivamente. Questo è considerato un valore relativamente alto</a:t>
            </a:r>
          </a:p>
        </p:txBody>
      </p:sp>
      <p:pic>
        <p:nvPicPr>
          <p:cNvPr id="5" name="Immagine 4">
            <a:extLst>
              <a:ext uri="{FF2B5EF4-FFF2-40B4-BE49-F238E27FC236}">
                <a16:creationId xmlns:a16="http://schemas.microsoft.com/office/drawing/2014/main" id="{A71D5D79-6F0C-3C7C-A1A1-928BB028CBD6}"/>
              </a:ext>
            </a:extLst>
          </p:cNvPr>
          <p:cNvPicPr>
            <a:picLocks noChangeAspect="1"/>
          </p:cNvPicPr>
          <p:nvPr/>
        </p:nvPicPr>
        <p:blipFill rotWithShape="1">
          <a:blip r:embed="rId2"/>
          <a:srcRect b="59446"/>
          <a:stretch/>
        </p:blipFill>
        <p:spPr>
          <a:xfrm>
            <a:off x="4082512" y="1831641"/>
            <a:ext cx="1416123" cy="231775"/>
          </a:xfrm>
          <a:prstGeom prst="rect">
            <a:avLst/>
          </a:prstGeom>
        </p:spPr>
      </p:pic>
      <p:pic>
        <p:nvPicPr>
          <p:cNvPr id="7" name="Immagine 6">
            <a:extLst>
              <a:ext uri="{FF2B5EF4-FFF2-40B4-BE49-F238E27FC236}">
                <a16:creationId xmlns:a16="http://schemas.microsoft.com/office/drawing/2014/main" id="{782CBD43-78E7-04F0-9C5E-8A357494F4B6}"/>
              </a:ext>
            </a:extLst>
          </p:cNvPr>
          <p:cNvPicPr>
            <a:picLocks noChangeAspect="1"/>
          </p:cNvPicPr>
          <p:nvPr/>
        </p:nvPicPr>
        <p:blipFill rotWithShape="1">
          <a:blip r:embed="rId2"/>
          <a:srcRect t="60526"/>
          <a:stretch/>
        </p:blipFill>
        <p:spPr>
          <a:xfrm>
            <a:off x="4990896" y="2683041"/>
            <a:ext cx="1416123" cy="225606"/>
          </a:xfrm>
          <a:prstGeom prst="rect">
            <a:avLst/>
          </a:prstGeom>
        </p:spPr>
      </p:pic>
    </p:spTree>
    <p:extLst>
      <p:ext uri="{BB962C8B-B14F-4D97-AF65-F5344CB8AC3E}">
        <p14:creationId xmlns:p14="http://schemas.microsoft.com/office/powerpoint/2010/main" val="1927800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02949D-8CA0-8C3F-C683-BFB1871595F7}"/>
              </a:ext>
            </a:extLst>
          </p:cNvPr>
          <p:cNvSpPr>
            <a:spLocks noGrp="1"/>
          </p:cNvSpPr>
          <p:nvPr>
            <p:ph type="title"/>
          </p:nvPr>
        </p:nvSpPr>
        <p:spPr/>
        <p:txBody>
          <a:bodyPr/>
          <a:lstStyle/>
          <a:p>
            <a:pPr algn="ctr"/>
            <a:r>
              <a:rPr lang="it-IT" dirty="0">
                <a:solidFill>
                  <a:srgbClr val="0070C0"/>
                </a:solidFill>
              </a:rPr>
              <a:t>Centralità</a:t>
            </a:r>
          </a:p>
        </p:txBody>
      </p:sp>
      <p:pic>
        <p:nvPicPr>
          <p:cNvPr id="5" name="Immagine 4">
            <a:extLst>
              <a:ext uri="{FF2B5EF4-FFF2-40B4-BE49-F238E27FC236}">
                <a16:creationId xmlns:a16="http://schemas.microsoft.com/office/drawing/2014/main" id="{E8091C7E-42D5-51C9-A625-6134DA8B4D1E}"/>
              </a:ext>
            </a:extLst>
          </p:cNvPr>
          <p:cNvPicPr>
            <a:picLocks noChangeAspect="1"/>
          </p:cNvPicPr>
          <p:nvPr/>
        </p:nvPicPr>
        <p:blipFill>
          <a:blip r:embed="rId2"/>
          <a:stretch>
            <a:fillRect/>
          </a:stretch>
        </p:blipFill>
        <p:spPr>
          <a:xfrm>
            <a:off x="838200" y="1774658"/>
            <a:ext cx="4928343" cy="3536618"/>
          </a:xfrm>
          <a:prstGeom prst="rect">
            <a:avLst/>
          </a:prstGeom>
        </p:spPr>
      </p:pic>
      <p:pic>
        <p:nvPicPr>
          <p:cNvPr id="7" name="Immagine 6">
            <a:extLst>
              <a:ext uri="{FF2B5EF4-FFF2-40B4-BE49-F238E27FC236}">
                <a16:creationId xmlns:a16="http://schemas.microsoft.com/office/drawing/2014/main" id="{492A6528-20E9-5062-E357-AD8DB142A55E}"/>
              </a:ext>
            </a:extLst>
          </p:cNvPr>
          <p:cNvPicPr>
            <a:picLocks noChangeAspect="1"/>
          </p:cNvPicPr>
          <p:nvPr/>
        </p:nvPicPr>
        <p:blipFill>
          <a:blip r:embed="rId3"/>
          <a:stretch>
            <a:fillRect/>
          </a:stretch>
        </p:blipFill>
        <p:spPr>
          <a:xfrm>
            <a:off x="6520148" y="1793857"/>
            <a:ext cx="4609063" cy="3536618"/>
          </a:xfrm>
          <a:prstGeom prst="rect">
            <a:avLst/>
          </a:prstGeom>
        </p:spPr>
      </p:pic>
      <p:sp>
        <p:nvSpPr>
          <p:cNvPr id="9" name="CasellaDiTesto 8">
            <a:extLst>
              <a:ext uri="{FF2B5EF4-FFF2-40B4-BE49-F238E27FC236}">
                <a16:creationId xmlns:a16="http://schemas.microsoft.com/office/drawing/2014/main" id="{0F9F31AB-B0B8-A752-59E9-CF2D0F6F08FA}"/>
              </a:ext>
            </a:extLst>
          </p:cNvPr>
          <p:cNvSpPr txBox="1"/>
          <p:nvPr/>
        </p:nvSpPr>
        <p:spPr>
          <a:xfrm>
            <a:off x="412754" y="5408351"/>
            <a:ext cx="11067047" cy="1169551"/>
          </a:xfrm>
          <a:prstGeom prst="rect">
            <a:avLst/>
          </a:prstGeom>
          <a:noFill/>
        </p:spPr>
        <p:txBody>
          <a:bodyPr wrap="square">
            <a:spAutoFit/>
          </a:bodyPr>
          <a:lstStyle/>
          <a:p>
            <a:r>
              <a:rPr lang="it-IT" sz="1400" b="1" dirty="0"/>
              <a:t>Buona correlazione tra </a:t>
            </a:r>
            <a:r>
              <a:rPr lang="it-IT" sz="1400" b="1" dirty="0" err="1"/>
              <a:t>betweenness</a:t>
            </a:r>
            <a:r>
              <a:rPr lang="it-IT" sz="1400" b="1" dirty="0"/>
              <a:t> </a:t>
            </a:r>
            <a:r>
              <a:rPr lang="it-IT" sz="1400" b="1" dirty="0" err="1"/>
              <a:t>centrality</a:t>
            </a:r>
            <a:r>
              <a:rPr lang="it-IT" sz="1400" b="1" dirty="0"/>
              <a:t> e </a:t>
            </a:r>
            <a:r>
              <a:rPr lang="it-IT" sz="1400" b="1" dirty="0" err="1"/>
              <a:t>closeness</a:t>
            </a:r>
            <a:r>
              <a:rPr lang="it-IT" sz="1400" b="1" dirty="0"/>
              <a:t> </a:t>
            </a:r>
            <a:r>
              <a:rPr lang="it-IT" sz="1400" b="1" dirty="0" err="1"/>
              <a:t>centrality</a:t>
            </a:r>
            <a:r>
              <a:rPr lang="it-IT" sz="1400" b="1" dirty="0"/>
              <a:t> </a:t>
            </a:r>
            <a:r>
              <a:rPr lang="it-IT" sz="1400" dirty="0"/>
              <a:t>indica che i nodi più importanti in termini di intermediazione nei percorsi sono anche quelli più vicini al resto della rete</a:t>
            </a:r>
          </a:p>
          <a:p>
            <a:endParaRPr lang="it-IT" sz="1400" dirty="0"/>
          </a:p>
          <a:p>
            <a:r>
              <a:rPr lang="it-IT" sz="1400" b="1" dirty="0"/>
              <a:t>Pessima correlazione tra la </a:t>
            </a:r>
            <a:r>
              <a:rPr lang="it-IT" sz="1400" b="1" dirty="0" err="1"/>
              <a:t>closeness</a:t>
            </a:r>
            <a:r>
              <a:rPr lang="it-IT" sz="1400" b="1" dirty="0"/>
              <a:t> </a:t>
            </a:r>
            <a:r>
              <a:rPr lang="it-IT" sz="1400" b="1" dirty="0" err="1"/>
              <a:t>centrality</a:t>
            </a:r>
            <a:r>
              <a:rPr lang="it-IT" sz="1400" b="1" dirty="0"/>
              <a:t> e il degree </a:t>
            </a:r>
            <a:r>
              <a:rPr lang="it-IT" sz="1400" b="1" dirty="0" err="1"/>
              <a:t>centrality</a:t>
            </a:r>
            <a:r>
              <a:rPr lang="it-IT" sz="1400" b="1" dirty="0"/>
              <a:t> </a:t>
            </a:r>
            <a:r>
              <a:rPr lang="it-IT" sz="1400" dirty="0"/>
              <a:t>indica</a:t>
            </a:r>
            <a:r>
              <a:rPr lang="it-IT" sz="1400" b="1" dirty="0"/>
              <a:t> </a:t>
            </a:r>
            <a:r>
              <a:rPr lang="it-IT" sz="1400" dirty="0"/>
              <a:t>che i nodi con un alto grado (cioè, quelli con molte connessioni dirette) non necessariamente sono quelli che possono raggiungere rapidamente tutti gli altri nodi della rete</a:t>
            </a:r>
          </a:p>
        </p:txBody>
      </p:sp>
    </p:spTree>
    <p:extLst>
      <p:ext uri="{BB962C8B-B14F-4D97-AF65-F5344CB8AC3E}">
        <p14:creationId xmlns:p14="http://schemas.microsoft.com/office/powerpoint/2010/main" val="428511043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305</TotalTime>
  <Words>1053</Words>
  <Application>Microsoft Macintosh PowerPoint</Application>
  <PresentationFormat>Widescreen</PresentationFormat>
  <Paragraphs>117</Paragraphs>
  <Slides>27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Aptos</vt:lpstr>
      <vt:lpstr>Aptos Display</vt:lpstr>
      <vt:lpstr>Arial</vt:lpstr>
      <vt:lpstr>Wingdings</vt:lpstr>
      <vt:lpstr>Tema di Office</vt:lpstr>
      <vt:lpstr>Social Network Analysis</vt:lpstr>
      <vt:lpstr>Identificare il dataset di partenza</vt:lpstr>
      <vt:lpstr>Distribuzione del grado</vt:lpstr>
      <vt:lpstr>Densità</vt:lpstr>
      <vt:lpstr>Complementary Cumulative Distribution Function (CCDF) </vt:lpstr>
      <vt:lpstr>Confronto con funzione Power Law</vt:lpstr>
      <vt:lpstr>Assortatività</vt:lpstr>
      <vt:lpstr>Clustering</vt:lpstr>
      <vt:lpstr>Centralità</vt:lpstr>
      <vt:lpstr>Comparazione con modello Erdős–Rényi (ER)</vt:lpstr>
      <vt:lpstr>Assortatività</vt:lpstr>
      <vt:lpstr>Clustering e Shortest Path</vt:lpstr>
      <vt:lpstr>Comparazione con modello Barabasi-Albert (BA)</vt:lpstr>
      <vt:lpstr>Assortatività</vt:lpstr>
      <vt:lpstr>Clustering e Shortest Path</vt:lpstr>
      <vt:lpstr>Community detection</vt:lpstr>
      <vt:lpstr>Community detection</vt:lpstr>
      <vt:lpstr>Community detection</vt:lpstr>
      <vt:lpstr>Community detection</vt:lpstr>
      <vt:lpstr>Community detection</vt:lpstr>
      <vt:lpstr>Robustezza </vt:lpstr>
      <vt:lpstr>Robustezza </vt:lpstr>
      <vt:lpstr>Robustezza </vt:lpstr>
      <vt:lpstr>Robustezza </vt:lpstr>
      <vt:lpstr>Robustezza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Riccardo Conti</dc:creator>
  <cp:lastModifiedBy>Diego Palombi</cp:lastModifiedBy>
  <cp:revision>5</cp:revision>
  <dcterms:created xsi:type="dcterms:W3CDTF">2024-06-28T07:53:42Z</dcterms:created>
  <dcterms:modified xsi:type="dcterms:W3CDTF">2024-06-29T11:39:05Z</dcterms:modified>
</cp:coreProperties>
</file>