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69118-F45B-4CD2-B6E9-478001FCFF63}" v="13" dt="2024-05-09T15:27:13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/>
    <p:restoredTop sz="89069" autoAdjust="0"/>
  </p:normalViewPr>
  <p:slideViewPr>
    <p:cSldViewPr snapToGrid="0" snapToObjects="1">
      <p:cViewPr>
        <p:scale>
          <a:sx n="119" d="100"/>
          <a:sy n="119" d="100"/>
        </p:scale>
        <p:origin x="-21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Conti" userId="674d1a65-6a93-464c-a9f4-6c09c5a2f2a3" providerId="ADAL" clId="{3B469118-F45B-4CD2-B6E9-478001FCFF63}"/>
    <pc:docChg chg="undo custSel modSld">
      <pc:chgData name="Riccardo Conti" userId="674d1a65-6a93-464c-a9f4-6c09c5a2f2a3" providerId="ADAL" clId="{3B469118-F45B-4CD2-B6E9-478001FCFF63}" dt="2024-05-09T15:42:52.147" v="2252" actId="20577"/>
      <pc:docMkLst>
        <pc:docMk/>
      </pc:docMkLst>
      <pc:sldChg chg="addSp delSp modSp mod">
        <pc:chgData name="Riccardo Conti" userId="674d1a65-6a93-464c-a9f4-6c09c5a2f2a3" providerId="ADAL" clId="{3B469118-F45B-4CD2-B6E9-478001FCFF63}" dt="2024-05-09T15:42:52.147" v="2252" actId="20577"/>
        <pc:sldMkLst>
          <pc:docMk/>
          <pc:sldMk cId="3492845815" sldId="266"/>
        </pc:sldMkLst>
        <pc:spChg chg="add mod">
          <ac:chgData name="Riccardo Conti" userId="674d1a65-6a93-464c-a9f4-6c09c5a2f2a3" providerId="ADAL" clId="{3B469118-F45B-4CD2-B6E9-478001FCFF63}" dt="2024-05-09T14:26:52.409" v="1" actId="767"/>
          <ac:spMkLst>
            <pc:docMk/>
            <pc:sldMk cId="3492845815" sldId="266"/>
            <ac:spMk id="2" creationId="{22A0062E-8B51-C936-6222-C3CA72A58A45}"/>
          </ac:spMkLst>
        </pc:spChg>
        <pc:spChg chg="add mod">
          <ac:chgData name="Riccardo Conti" userId="674d1a65-6a93-464c-a9f4-6c09c5a2f2a3" providerId="ADAL" clId="{3B469118-F45B-4CD2-B6E9-478001FCFF63}" dt="2024-05-09T15:04:41.553" v="1209" actId="20577"/>
          <ac:spMkLst>
            <pc:docMk/>
            <pc:sldMk cId="3492845815" sldId="266"/>
            <ac:spMk id="3" creationId="{06B01681-0F43-3931-3B34-A4FC15394A94}"/>
          </ac:spMkLst>
        </pc:spChg>
        <pc:spChg chg="add mod">
          <ac:chgData name="Riccardo Conti" userId="674d1a65-6a93-464c-a9f4-6c09c5a2f2a3" providerId="ADAL" clId="{3B469118-F45B-4CD2-B6E9-478001FCFF63}" dt="2024-05-09T15:04:47.971" v="1213" actId="20577"/>
          <ac:spMkLst>
            <pc:docMk/>
            <pc:sldMk cId="3492845815" sldId="266"/>
            <ac:spMk id="4" creationId="{F73E2AAB-AD50-DD35-1A2C-36F7DFD5ED27}"/>
          </ac:spMkLst>
        </pc:spChg>
        <pc:spChg chg="add mod">
          <ac:chgData name="Riccardo Conti" userId="674d1a65-6a93-464c-a9f4-6c09c5a2f2a3" providerId="ADAL" clId="{3B469118-F45B-4CD2-B6E9-478001FCFF63}" dt="2024-05-09T15:37:59.706" v="1983" actId="20577"/>
          <ac:spMkLst>
            <pc:docMk/>
            <pc:sldMk cId="3492845815" sldId="266"/>
            <ac:spMk id="5" creationId="{A1DDD73B-2305-E3DF-5FE2-313352419F4B}"/>
          </ac:spMkLst>
        </pc:spChg>
        <pc:spChg chg="add mod">
          <ac:chgData name="Riccardo Conti" userId="674d1a65-6a93-464c-a9f4-6c09c5a2f2a3" providerId="ADAL" clId="{3B469118-F45B-4CD2-B6E9-478001FCFF63}" dt="2024-05-09T15:27:11.388" v="1768" actId="20578"/>
          <ac:spMkLst>
            <pc:docMk/>
            <pc:sldMk cId="3492845815" sldId="266"/>
            <ac:spMk id="6" creationId="{F0CFF48F-4095-73EA-76F3-05D2DCE85D17}"/>
          </ac:spMkLst>
        </pc:spChg>
        <pc:spChg chg="add mod">
          <ac:chgData name="Riccardo Conti" userId="674d1a65-6a93-464c-a9f4-6c09c5a2f2a3" providerId="ADAL" clId="{3B469118-F45B-4CD2-B6E9-478001FCFF63}" dt="2024-05-09T15:09:12.042" v="1246" actId="20577"/>
          <ac:spMkLst>
            <pc:docMk/>
            <pc:sldMk cId="3492845815" sldId="266"/>
            <ac:spMk id="7" creationId="{E56AF34D-833B-F007-8BED-1724A13BCAF6}"/>
          </ac:spMkLst>
        </pc:spChg>
        <pc:spChg chg="add mod">
          <ac:chgData name="Riccardo Conti" userId="674d1a65-6a93-464c-a9f4-6c09c5a2f2a3" providerId="ADAL" clId="{3B469118-F45B-4CD2-B6E9-478001FCFF63}" dt="2024-05-09T15:20:17.358" v="1569" actId="20577"/>
          <ac:spMkLst>
            <pc:docMk/>
            <pc:sldMk cId="3492845815" sldId="266"/>
            <ac:spMk id="8" creationId="{356E4775-F319-BEB6-E778-ED4B5C1DA9C7}"/>
          </ac:spMkLst>
        </pc:spChg>
        <pc:spChg chg="add mod">
          <ac:chgData name="Riccardo Conti" userId="674d1a65-6a93-464c-a9f4-6c09c5a2f2a3" providerId="ADAL" clId="{3B469118-F45B-4CD2-B6E9-478001FCFF63}" dt="2024-05-09T15:42:52.147" v="2252" actId="20577"/>
          <ac:spMkLst>
            <pc:docMk/>
            <pc:sldMk cId="3492845815" sldId="266"/>
            <ac:spMk id="9" creationId="{F66FF460-2439-6DF8-6472-7E63A2A9375A}"/>
          </ac:spMkLst>
        </pc:spChg>
        <pc:spChg chg="add mod">
          <ac:chgData name="Riccardo Conti" userId="674d1a65-6a93-464c-a9f4-6c09c5a2f2a3" providerId="ADAL" clId="{3B469118-F45B-4CD2-B6E9-478001FCFF63}" dt="2024-05-09T15:16:48.985" v="1324" actId="1076"/>
          <ac:spMkLst>
            <pc:docMk/>
            <pc:sldMk cId="3492845815" sldId="266"/>
            <ac:spMk id="11" creationId="{8FAA9CD7-ADF3-99AE-1C8C-807AFA4D0E7C}"/>
          </ac:spMkLst>
        </pc:spChg>
        <pc:spChg chg="add del mod">
          <ac:chgData name="Riccardo Conti" userId="674d1a65-6a93-464c-a9f4-6c09c5a2f2a3" providerId="ADAL" clId="{3B469118-F45B-4CD2-B6E9-478001FCFF63}" dt="2024-05-09T14:50:55.399" v="720" actId="478"/>
          <ac:spMkLst>
            <pc:docMk/>
            <pc:sldMk cId="3492845815" sldId="266"/>
            <ac:spMk id="12" creationId="{3304C08A-82BF-ABF6-9142-E13511AFF66D}"/>
          </ac:spMkLst>
        </pc:spChg>
        <pc:spChg chg="add mod">
          <ac:chgData name="Riccardo Conti" userId="674d1a65-6a93-464c-a9f4-6c09c5a2f2a3" providerId="ADAL" clId="{3B469118-F45B-4CD2-B6E9-478001FCFF63}" dt="2024-05-09T15:32:02.346" v="1914" actId="20577"/>
          <ac:spMkLst>
            <pc:docMk/>
            <pc:sldMk cId="3492845815" sldId="266"/>
            <ac:spMk id="13" creationId="{8B8D7F8C-3FAC-C2AF-57F9-6EA42823DCB8}"/>
          </ac:spMkLst>
        </pc:spChg>
        <pc:spChg chg="add mod">
          <ac:chgData name="Riccardo Conti" userId="674d1a65-6a93-464c-a9f4-6c09c5a2f2a3" providerId="ADAL" clId="{3B469118-F45B-4CD2-B6E9-478001FCFF63}" dt="2024-05-09T15:41:17.575" v="2164" actId="255"/>
          <ac:spMkLst>
            <pc:docMk/>
            <pc:sldMk cId="3492845815" sldId="266"/>
            <ac:spMk id="15" creationId="{5F7CBA9A-ABB8-D27B-B0C5-32DCCE5AB6A0}"/>
          </ac:spMkLst>
        </pc:spChg>
        <pc:spChg chg="add mod">
          <ac:chgData name="Riccardo Conti" userId="674d1a65-6a93-464c-a9f4-6c09c5a2f2a3" providerId="ADAL" clId="{3B469118-F45B-4CD2-B6E9-478001FCFF63}" dt="2024-05-09T15:40:44.005" v="2162" actId="1076"/>
          <ac:spMkLst>
            <pc:docMk/>
            <pc:sldMk cId="3492845815" sldId="266"/>
            <ac:spMk id="17" creationId="{1BB8562D-D01B-0E06-4AD8-C2D4C0F352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A7C72-5A81-8146-868A-BCC16BACA58E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DA00-49A3-FA46-981D-D757820274C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4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DA00-49A3-FA46-981D-D757820274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E19E1-1864-A442-B462-136842BDB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43F8D2-9FA2-A442-9198-817BF59FF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C7517E-6D22-B944-BBFC-7062A08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FAB33A-42E7-5742-AE61-76521DD7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63AE30-2748-504E-981C-B2AB2284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1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6C5A3-8838-FA4D-81A6-AA9F940F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0922CB-778A-8048-9692-9334C672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2E3F6-9274-B343-AC2B-D55798A9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9BAFC1-916B-C344-BEFC-2DBC14DA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4EBDC2-94A6-1043-9407-2AD1A6DB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8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EBA448-6DB5-714F-B073-7D4C346E4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D93307-42B1-3F4C-BC0C-3518D0B8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7B0DA9-3A3B-9344-A2AD-87A2324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5AC38B-F730-E741-ABA1-B4C23D17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9615EA-9C6A-4948-8E3D-980A5807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D53E4-2D66-C748-8512-84B468F1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E25845-105C-A54D-BCD5-B7065660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814CA6-8FE4-5E42-8FDD-1D8F444E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CC72FB-2372-3A42-8817-57CF3AED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B55BB5-F784-1540-9067-E5BD0AA7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26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E2ECDC-F86F-AF49-98EE-336A6C44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CF539A-A18B-314B-BD87-FF5E6679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A4643A-0B3C-4741-9FD7-5E5A26B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F4C2CD-ACD6-244C-9478-18B6473C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FA2855-3593-A047-9A50-48E09E54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8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71D0E-D6C3-864B-8635-192A0D9D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2C7FB-6FF6-764E-99E5-0AB8FB28D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70343-620C-B14B-8354-0FE705ECF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4B76B8-D072-AE42-80F7-1F30C08A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E1E9E1-385B-4649-97C9-61C1B8E9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1610DB-7C97-9F4B-8FB9-D1F77CC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2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7D4B0-88DC-F04A-AB8B-61115550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C4752D-3237-E540-BC85-C8707453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C876F2-44CA-B542-A9F7-763D8376D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98046F-5E9F-A44A-875D-89C90D78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63A611-3932-A445-AFBA-4B0BA04D1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23EC958-D80D-F640-BD0C-3977AD5D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43D08B0-84F4-0746-83C1-B480C2A9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1EA3B-4B35-6D41-B65D-E2099102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4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11B6-736D-2D44-BA5E-A58DB229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2B05E4-196F-BA44-A1F6-B892DF75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2942D9-8874-3B43-A038-F2C4800D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27EBAE-06E9-8A4A-9901-C0C243AC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A88F27-CD1A-AB4E-A539-051D2DED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5152CE-E45D-9340-8A56-3DC289F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68C177-B085-4943-887B-0AC0A271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5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A094A-5EA6-334B-917E-54AE9AF5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9B502-43C0-1D4E-82F2-0B430D59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202B63-69A5-D547-A7A8-47C019DC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F3F8E1-6CCC-DC4F-9256-1900A0C2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87B02F-DCD8-6745-ACF7-703DB993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991213-766C-C540-83A6-E6CC3E6A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0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ED8B7-1E73-BE4D-8986-29C25FBD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0E52B62-7732-E14E-ADC8-39F0B766F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D054AA-5ED2-7E4B-9BB9-83305E50F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C34B6F-30B3-9D4A-9E46-CAD66B7E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EB9E92-CC5A-C846-A96E-28498A0C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8521A0-7C45-E140-8940-3DE05FE1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8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48BB48-F6FA-B248-8599-32B2D558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2AE44-F7E1-9E41-89A7-FE15F40A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652FD-2B89-2941-AD3C-FCFE5B03A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98D8-DB0F-554C-BFD6-01EDB08817C9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59E4D6-289A-044B-ABB4-84F80A8E5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E2FAC8-B3B5-E241-82C3-19A82CC31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6D4B-971A-A744-94A9-9C43B558BB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Business model canvas">
            <a:extLst>
              <a:ext uri="{FF2B5EF4-FFF2-40B4-BE49-F238E27FC236}">
                <a16:creationId xmlns:a16="http://schemas.microsoft.com/office/drawing/2014/main" id="{162F6C54-2A77-459A-A09C-016666C77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01681-0F43-3931-3B34-A4FC15394A94}"/>
              </a:ext>
            </a:extLst>
          </p:cNvPr>
          <p:cNvSpPr txBox="1"/>
          <p:nvPr/>
        </p:nvSpPr>
        <p:spPr>
          <a:xfrm>
            <a:off x="5208373" y="339811"/>
            <a:ext cx="257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STMicroelectronics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3E2AAB-AD50-DD35-1A2C-36F7DFD5ED27}"/>
              </a:ext>
            </a:extLst>
          </p:cNvPr>
          <p:cNvSpPr txBox="1"/>
          <p:nvPr/>
        </p:nvSpPr>
        <p:spPr>
          <a:xfrm>
            <a:off x="8668265" y="407773"/>
            <a:ext cx="1254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Room 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DDD73B-2305-E3DF-5FE2-313352419F4B}"/>
              </a:ext>
            </a:extLst>
          </p:cNvPr>
          <p:cNvSpPr txBox="1"/>
          <p:nvPr/>
        </p:nvSpPr>
        <p:spPr>
          <a:xfrm>
            <a:off x="3262185" y="3676135"/>
            <a:ext cx="1711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1000" dirty="0"/>
              <a:t>Capitale umano;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Capitale finanziario;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Know-how interno;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Siti produttivi (gas, energia elettrica, impianti, </a:t>
            </a:r>
            <a:r>
              <a:rPr lang="it-IT" sz="1000" dirty="0" err="1"/>
              <a:t>ecc</a:t>
            </a:r>
            <a:r>
              <a:rPr lang="it-IT" sz="1000" dirty="0"/>
              <a:t>);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Partnerships e alleanze</a:t>
            </a:r>
          </a:p>
          <a:p>
            <a:pPr marL="285750" indent="-285750">
              <a:buFontTx/>
              <a:buChar char="-"/>
            </a:pPr>
            <a:endParaRPr lang="it-IT" sz="1000" dirty="0"/>
          </a:p>
          <a:p>
            <a:pPr marL="285750" indent="-285750">
              <a:buFontTx/>
              <a:buChar char="-"/>
            </a:pPr>
            <a:endParaRPr lang="it-IT" sz="1000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CFF48F-4095-73EA-76F3-05D2DCE85D17}"/>
              </a:ext>
            </a:extLst>
          </p:cNvPr>
          <p:cNvSpPr txBox="1"/>
          <p:nvPr/>
        </p:nvSpPr>
        <p:spPr>
          <a:xfrm>
            <a:off x="1326293" y="1783492"/>
            <a:ext cx="17114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1000" dirty="0"/>
              <a:t>Istituiti di ricerca (CNR);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Università (Università di Catania, Università di Bologna, Università di Pavia, Università di Pisa);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Fornitori e altre aziende (circa 300 tra cui 221e, 2BiTS, AC6, </a:t>
            </a:r>
            <a:r>
              <a:rPr lang="it-IT" sz="1000" dirty="0" err="1"/>
              <a:t>Acconeer</a:t>
            </a:r>
            <a:r>
              <a:rPr lang="it-IT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Distributori (Arrow Electronics, </a:t>
            </a:r>
            <a:r>
              <a:rPr lang="it-IT" sz="1000" dirty="0" err="1"/>
              <a:t>DigiKey</a:t>
            </a:r>
            <a:r>
              <a:rPr lang="it-IT" sz="1000" dirty="0"/>
              <a:t>, Future Electronics, AVNET, </a:t>
            </a:r>
            <a:r>
              <a:rPr lang="it-IT" sz="1000" dirty="0" err="1"/>
              <a:t>Farnell</a:t>
            </a:r>
            <a:r>
              <a:rPr lang="it-IT" sz="1000" dirty="0"/>
              <a:t>, RS e </a:t>
            </a:r>
            <a:r>
              <a:rPr lang="it-IT" sz="1000" dirty="0" err="1"/>
              <a:t>Mouser</a:t>
            </a:r>
            <a:r>
              <a:rPr lang="it-IT" sz="1000" dirty="0"/>
              <a:t> Electronics);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Clienti (Apple, Bosch, Continental, HP, Huawei, </a:t>
            </a:r>
            <a:r>
              <a:rPr lang="it-IT" sz="1000" dirty="0" err="1"/>
              <a:t>Mobileye</a:t>
            </a:r>
            <a:r>
              <a:rPr lang="it-IT" sz="1000" dirty="0"/>
              <a:t>, Samsung, </a:t>
            </a:r>
            <a:r>
              <a:rPr lang="it-IT" sz="1000" dirty="0" err="1"/>
              <a:t>SpaceX</a:t>
            </a:r>
            <a:r>
              <a:rPr lang="it-IT" sz="1000" dirty="0"/>
              <a:t>, Tesla e </a:t>
            </a:r>
            <a:r>
              <a:rPr lang="it-IT" sz="1000" dirty="0" err="1"/>
              <a:t>Vitesco</a:t>
            </a:r>
            <a:r>
              <a:rPr lang="it-IT" sz="1000" dirty="0"/>
              <a:t>)</a:t>
            </a:r>
          </a:p>
          <a:p>
            <a:pPr marL="285750" indent="-285750">
              <a:buFontTx/>
              <a:buChar char="-"/>
            </a:pPr>
            <a:endParaRPr lang="it-IT" sz="1000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6AF34D-833B-F007-8BED-1724A13BCAF6}"/>
              </a:ext>
            </a:extLst>
          </p:cNvPr>
          <p:cNvSpPr txBox="1"/>
          <p:nvPr/>
        </p:nvSpPr>
        <p:spPr>
          <a:xfrm>
            <a:off x="3262185" y="1602021"/>
            <a:ext cx="17114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800" dirty="0"/>
              <a:t>R&amp;D;</a:t>
            </a:r>
          </a:p>
          <a:p>
            <a:pPr marL="285750" indent="-285750">
              <a:buFontTx/>
              <a:buChar char="-"/>
            </a:pPr>
            <a:r>
              <a:rPr lang="it-IT" sz="800" dirty="0"/>
              <a:t>Vendite;</a:t>
            </a:r>
          </a:p>
          <a:p>
            <a:pPr marL="285750" indent="-285750">
              <a:buFontTx/>
              <a:buChar char="-"/>
            </a:pPr>
            <a:r>
              <a:rPr lang="it-IT" sz="800" dirty="0"/>
              <a:t>Marketing;</a:t>
            </a:r>
          </a:p>
          <a:p>
            <a:pPr marL="285750" indent="-285750">
              <a:buFontTx/>
              <a:buChar char="-"/>
            </a:pPr>
            <a:r>
              <a:rPr lang="it-IT" sz="800" dirty="0"/>
              <a:t>Produzione;</a:t>
            </a:r>
          </a:p>
          <a:p>
            <a:pPr marL="285750" indent="-285750">
              <a:buFontTx/>
              <a:buChar char="-"/>
            </a:pPr>
            <a:r>
              <a:rPr lang="it-IT" sz="800" dirty="0"/>
              <a:t>Supporto al cliente;</a:t>
            </a:r>
          </a:p>
          <a:p>
            <a:pPr marL="285750" indent="-285750">
              <a:buFontTx/>
              <a:buChar char="-"/>
            </a:pPr>
            <a:r>
              <a:rPr lang="it-IT" sz="800" dirty="0"/>
              <a:t>Supply chain;</a:t>
            </a:r>
          </a:p>
          <a:p>
            <a:pPr marL="285750" indent="-285750">
              <a:buFontTx/>
              <a:buChar char="-"/>
            </a:pPr>
            <a:r>
              <a:rPr lang="it-IT" sz="800" dirty="0"/>
              <a:t>Controllo Qualità;</a:t>
            </a:r>
          </a:p>
          <a:p>
            <a:pPr marL="285750" indent="-285750">
              <a:buFontTx/>
              <a:buChar char="-"/>
            </a:pPr>
            <a:r>
              <a:rPr lang="it-IT" sz="800" dirty="0"/>
              <a:t>Regolatorio;</a:t>
            </a:r>
          </a:p>
          <a:p>
            <a:pPr marL="285750" indent="-285750">
              <a:buFontTx/>
              <a:buChar char="-"/>
            </a:pPr>
            <a:r>
              <a:rPr lang="it-IT" sz="800" dirty="0"/>
              <a:t>Partnerships e alleanze</a:t>
            </a:r>
          </a:p>
          <a:p>
            <a:pPr marL="285750" indent="-285750">
              <a:buFontTx/>
              <a:buChar char="-"/>
            </a:pPr>
            <a:endParaRPr lang="it-IT" sz="1000" dirty="0"/>
          </a:p>
          <a:p>
            <a:pPr marL="285750" indent="-285750">
              <a:buFontTx/>
              <a:buChar char="-"/>
            </a:pPr>
            <a:endParaRPr lang="it-IT" sz="1000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6E4775-F319-BEB6-E778-ED4B5C1DA9C7}"/>
              </a:ext>
            </a:extLst>
          </p:cNvPr>
          <p:cNvSpPr txBox="1"/>
          <p:nvPr/>
        </p:nvSpPr>
        <p:spPr>
          <a:xfrm>
            <a:off x="5198077" y="1979141"/>
            <a:ext cx="1711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1000" dirty="0"/>
              <a:t>Prodotti di alta qualità al passo con gli elevati standard richiesti dal mercato;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Tecnologie innovative per offrire al cliente soluzioni di alto valore e per vincere la competizione con altre aziende;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Creare soluzioni ad hoc per il cliente per riuscire a soddisfare tutte le richieste;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Network mondiale;</a:t>
            </a:r>
          </a:p>
          <a:p>
            <a:pPr marL="285750" indent="-285750">
              <a:buFontTx/>
              <a:buChar char="-"/>
            </a:pPr>
            <a:r>
              <a:rPr lang="it-IT" sz="1000" dirty="0"/>
              <a:t>Supporto tecnico al cliente</a:t>
            </a:r>
          </a:p>
          <a:p>
            <a:pPr marL="285750" indent="-285750">
              <a:buFontTx/>
              <a:buChar char="-"/>
            </a:pPr>
            <a:endParaRPr lang="it-IT" sz="1000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66FF460-2439-6DF8-6472-7E63A2A9375A}"/>
              </a:ext>
            </a:extLst>
          </p:cNvPr>
          <p:cNvSpPr txBox="1"/>
          <p:nvPr/>
        </p:nvSpPr>
        <p:spPr>
          <a:xfrm>
            <a:off x="9076038" y="1706548"/>
            <a:ext cx="1711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t-IT" sz="1000" dirty="0"/>
              <a:t>Produttori automobilistici;</a:t>
            </a:r>
          </a:p>
          <a:p>
            <a:pPr marL="171450" indent="-171450">
              <a:buFontTx/>
              <a:buChar char="-"/>
            </a:pPr>
            <a:r>
              <a:rPr lang="it-IT" sz="1000" dirty="0"/>
              <a:t>Industrie (per la gestione dell’automatizzazione e dei sistemi di controllo);</a:t>
            </a:r>
          </a:p>
          <a:p>
            <a:pPr marL="171450" indent="-171450">
              <a:buFontTx/>
              <a:buChar char="-"/>
            </a:pPr>
            <a:r>
              <a:rPr lang="it-IT" sz="1000" dirty="0"/>
              <a:t>Aziende di elettronica di consumo;</a:t>
            </a:r>
          </a:p>
          <a:p>
            <a:pPr marL="171450" indent="-171450">
              <a:buFontTx/>
              <a:buChar char="-"/>
            </a:pPr>
            <a:r>
              <a:rPr lang="it-IT" sz="1000" dirty="0"/>
              <a:t>Fornitori di apparecchiature di comunicazione;</a:t>
            </a:r>
          </a:p>
          <a:p>
            <a:pPr marL="171450" indent="-171450">
              <a:buFontTx/>
              <a:buChar char="-"/>
            </a:pPr>
            <a:r>
              <a:rPr lang="it-IT" sz="1000" dirty="0"/>
              <a:t>Distributori e Rivenditori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AA9CD7-ADF3-99AE-1C8C-807AFA4D0E7C}"/>
              </a:ext>
            </a:extLst>
          </p:cNvPr>
          <p:cNvSpPr txBox="1"/>
          <p:nvPr/>
        </p:nvSpPr>
        <p:spPr>
          <a:xfrm>
            <a:off x="7014003" y="3999300"/>
            <a:ext cx="2062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it-IT" sz="800" dirty="0"/>
              <a:t>Vendite dirette; </a:t>
            </a:r>
          </a:p>
          <a:p>
            <a:pPr marL="171450" indent="-171450">
              <a:buFontTx/>
              <a:buChar char="-"/>
            </a:pPr>
            <a:r>
              <a:rPr lang="it-IT" sz="800" dirty="0"/>
              <a:t>Piattaforme online; </a:t>
            </a:r>
          </a:p>
          <a:p>
            <a:pPr marL="171450" indent="-171450">
              <a:buFontTx/>
              <a:buChar char="-"/>
            </a:pPr>
            <a:r>
              <a:rPr lang="it-IT" sz="800" dirty="0"/>
              <a:t>Partner di distribuzione;</a:t>
            </a:r>
          </a:p>
          <a:p>
            <a:pPr marL="171450" indent="-171450">
              <a:buFontTx/>
              <a:buChar char="-"/>
            </a:pPr>
            <a:r>
              <a:rPr lang="it-IT" sz="800" dirty="0"/>
              <a:t>Appoggio di aziende </a:t>
            </a:r>
            <a:r>
              <a:rPr lang="it-IT" sz="800" dirty="0" err="1"/>
              <a:t>OEMs</a:t>
            </a:r>
            <a:r>
              <a:rPr lang="it-IT" sz="800" dirty="0"/>
              <a:t> e </a:t>
            </a:r>
          </a:p>
          <a:p>
            <a:pPr marL="171450" indent="-171450">
              <a:buFontTx/>
              <a:buChar char="-"/>
            </a:pPr>
            <a:r>
              <a:rPr lang="it-IT" sz="800" dirty="0" err="1"/>
              <a:t>ODMs</a:t>
            </a:r>
            <a:r>
              <a:rPr lang="it-IT" sz="800" dirty="0"/>
              <a:t>;</a:t>
            </a:r>
          </a:p>
          <a:p>
            <a:pPr marL="171450" indent="-171450">
              <a:buFontTx/>
              <a:buChar char="-"/>
            </a:pPr>
            <a:r>
              <a:rPr lang="it-IT" sz="800" dirty="0"/>
              <a:t>Rivenditori che migliorano il prodotto e/o i servizi forniti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8D7F8C-3FAC-C2AF-57F9-6EA42823DCB8}"/>
              </a:ext>
            </a:extLst>
          </p:cNvPr>
          <p:cNvSpPr txBox="1"/>
          <p:nvPr/>
        </p:nvSpPr>
        <p:spPr>
          <a:xfrm>
            <a:off x="7826975" y="4978024"/>
            <a:ext cx="29367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t-IT" sz="900" dirty="0"/>
              <a:t>Semiconduttori;</a:t>
            </a:r>
          </a:p>
          <a:p>
            <a:pPr marL="171450" indent="-171450">
              <a:buFontTx/>
              <a:buChar char="-"/>
            </a:pPr>
            <a:r>
              <a:rPr lang="it-IT" sz="900" dirty="0"/>
              <a:t>Prodotti per automotive;</a:t>
            </a:r>
          </a:p>
          <a:p>
            <a:pPr marL="171450" indent="-171450">
              <a:buFontTx/>
              <a:buChar char="-"/>
            </a:pPr>
            <a:r>
              <a:rPr lang="it-IT" sz="900" dirty="0"/>
              <a:t>Prodotti di consumo (dispositivi per la casa, componenti audio-visuali, ecc.);</a:t>
            </a:r>
          </a:p>
          <a:p>
            <a:pPr marL="171450" indent="-171450">
              <a:buFontTx/>
              <a:buChar char="-"/>
            </a:pPr>
            <a:r>
              <a:rPr lang="it-IT" sz="900" dirty="0"/>
              <a:t>Prodotti industriali (</a:t>
            </a:r>
            <a:r>
              <a:rPr lang="it-IT" sz="900" dirty="0" err="1"/>
              <a:t>motor</a:t>
            </a:r>
            <a:r>
              <a:rPr lang="it-IT" sz="900" dirty="0"/>
              <a:t> control </a:t>
            </a:r>
            <a:r>
              <a:rPr lang="it-IT" sz="900" dirty="0" err="1"/>
              <a:t>ICs</a:t>
            </a:r>
            <a:r>
              <a:rPr lang="it-IT" sz="900" dirty="0"/>
              <a:t>, moduli di potenza, </a:t>
            </a:r>
            <a:r>
              <a:rPr lang="it-IT" sz="900" dirty="0" err="1"/>
              <a:t>ecc</a:t>
            </a:r>
            <a:r>
              <a:rPr lang="it-IT" sz="900" dirty="0"/>
              <a:t>);</a:t>
            </a:r>
          </a:p>
          <a:p>
            <a:pPr marL="171450" indent="-171450">
              <a:buFontTx/>
              <a:buChar char="-"/>
            </a:pPr>
            <a:r>
              <a:rPr lang="it-IT" sz="900" dirty="0"/>
              <a:t>Licenze e brevetti;</a:t>
            </a:r>
          </a:p>
          <a:p>
            <a:pPr marL="171450" indent="-171450">
              <a:buFontTx/>
              <a:buChar char="-"/>
            </a:pPr>
            <a:r>
              <a:rPr lang="it-IT" sz="900" dirty="0"/>
              <a:t>Prodotti per le telecomunicazioni (ricetrasmettitori, circuiti integrati a radiofrequenza, </a:t>
            </a:r>
            <a:r>
              <a:rPr lang="it-IT" sz="900" dirty="0" err="1"/>
              <a:t>ecc</a:t>
            </a:r>
            <a:r>
              <a:rPr lang="it-IT" sz="900" dirty="0"/>
              <a:t>);</a:t>
            </a:r>
          </a:p>
          <a:p>
            <a:pPr marL="171450" indent="-171450">
              <a:buFontTx/>
              <a:buChar char="-"/>
            </a:pPr>
            <a:r>
              <a:rPr lang="it-IT" sz="900" dirty="0"/>
              <a:t>Calcolatore della durata della batteria RTC seriale</a:t>
            </a:r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171450" indent="-171450">
              <a:buFontTx/>
              <a:buChar char="-"/>
            </a:pPr>
            <a:endParaRPr lang="it-IT" sz="1000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7CBA9A-ABB8-D27B-B0C5-32DCCE5AB6A0}"/>
              </a:ext>
            </a:extLst>
          </p:cNvPr>
          <p:cNvSpPr txBox="1"/>
          <p:nvPr/>
        </p:nvSpPr>
        <p:spPr>
          <a:xfrm>
            <a:off x="7061114" y="1783492"/>
            <a:ext cx="2062036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>
              <a:buFontTx/>
              <a:buChar char="-"/>
            </a:pPr>
            <a:r>
              <a:rPr lang="it-IT" sz="700" dirty="0"/>
              <a:t>Supporto personalizzato;</a:t>
            </a:r>
          </a:p>
          <a:p>
            <a:pPr marL="171450" indent="-171450">
              <a:buFontTx/>
              <a:buChar char="-"/>
            </a:pPr>
            <a:r>
              <a:rPr lang="it-IT" sz="700" dirty="0"/>
              <a:t>Formazione per cliente e workshops;</a:t>
            </a:r>
          </a:p>
          <a:p>
            <a:pPr marL="171450" indent="-171450">
              <a:buFontTx/>
              <a:buChar char="-"/>
            </a:pPr>
            <a:r>
              <a:rPr lang="it-IT" sz="700" dirty="0"/>
              <a:t>Ricerca attiva del feedback del cliente per comprendere le loro esigenze e preferenze;</a:t>
            </a:r>
          </a:p>
          <a:p>
            <a:pPr marL="171450" indent="-171450">
              <a:buFontTx/>
              <a:buChar char="-"/>
            </a:pPr>
            <a:r>
              <a:rPr lang="it-IT" sz="700" dirty="0"/>
              <a:t>Documentazione tecnica online, note applicative e forum;</a:t>
            </a:r>
          </a:p>
          <a:p>
            <a:pPr marL="171450" indent="-171450">
              <a:buFontTx/>
              <a:buChar char="-"/>
            </a:pPr>
            <a:r>
              <a:rPr lang="it-IT" sz="700" dirty="0"/>
              <a:t>Webinar e piattaforme social e eventi di settore;</a:t>
            </a:r>
          </a:p>
          <a:p>
            <a:pPr marL="171450" indent="-171450">
              <a:buFontTx/>
              <a:buChar char="-"/>
            </a:pPr>
            <a:r>
              <a:rPr lang="it-IT" sz="700" dirty="0"/>
              <a:t>Account manager dedicati a clienti chiave</a:t>
            </a:r>
          </a:p>
          <a:p>
            <a:pPr marL="171450" indent="-171450">
              <a:buFontTx/>
              <a:buChar char="-"/>
            </a:pPr>
            <a:endParaRPr lang="it-IT" sz="800" dirty="0"/>
          </a:p>
          <a:p>
            <a:pPr marL="171450" indent="-171450">
              <a:buFontTx/>
              <a:buChar char="-"/>
            </a:pPr>
            <a:endParaRPr lang="it-IT" sz="800" dirty="0"/>
          </a:p>
          <a:p>
            <a:pPr marL="171450" indent="-171450">
              <a:buFontTx/>
              <a:buChar char="-"/>
            </a:pPr>
            <a:endParaRPr lang="it-IT" sz="800" dirty="0"/>
          </a:p>
          <a:p>
            <a:pPr marL="171450" indent="-171450">
              <a:buFontTx/>
              <a:buChar char="-"/>
            </a:pPr>
            <a:endParaRPr lang="it-IT" sz="800" dirty="0"/>
          </a:p>
          <a:p>
            <a:pPr marL="171450" indent="-171450" rtl="0">
              <a:buFontTx/>
              <a:buChar char="-"/>
            </a:pPr>
            <a:endParaRPr lang="it-IT" sz="800" dirty="0"/>
          </a:p>
          <a:p>
            <a:pPr marL="171450" indent="-171450" rtl="0">
              <a:buFontTx/>
              <a:buChar char="-"/>
            </a:pPr>
            <a:endParaRPr lang="it-IT" sz="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BB8562D-D01B-0E06-4AD8-C2D4C0F352BA}"/>
              </a:ext>
            </a:extLst>
          </p:cNvPr>
          <p:cNvSpPr txBox="1"/>
          <p:nvPr/>
        </p:nvSpPr>
        <p:spPr>
          <a:xfrm>
            <a:off x="2923148" y="4996982"/>
            <a:ext cx="30884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it-IT" sz="1000" dirty="0">
                <a:effectLst/>
              </a:rPr>
              <a:t>Costi di ricerca e sviluppo;</a:t>
            </a:r>
          </a:p>
          <a:p>
            <a:pPr marL="171450" indent="-171450">
              <a:buFontTx/>
              <a:buChar char="-"/>
            </a:pPr>
            <a:r>
              <a:rPr lang="it-IT" sz="1000" dirty="0">
                <a:effectLst/>
              </a:rPr>
              <a:t>Costi di produzione;</a:t>
            </a:r>
          </a:p>
          <a:p>
            <a:pPr marL="171450" indent="-171450">
              <a:buFontTx/>
              <a:buChar char="-"/>
            </a:pPr>
            <a:r>
              <a:rPr lang="it-IT" sz="1000" dirty="0">
                <a:effectLst/>
              </a:rPr>
              <a:t>Costi di vendita e marketing (campagne pubblicitarie, eventi, conferenze, sponsorizzazioni, </a:t>
            </a:r>
            <a:r>
              <a:rPr lang="it-IT" sz="1000" dirty="0" err="1">
                <a:effectLst/>
              </a:rPr>
              <a:t>ecc</a:t>
            </a:r>
            <a:r>
              <a:rPr lang="it-IT" sz="1000" dirty="0">
                <a:effectLst/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it-IT" sz="1000" dirty="0">
                <a:effectLst/>
              </a:rPr>
              <a:t>Costi amministrativi;</a:t>
            </a:r>
          </a:p>
          <a:p>
            <a:pPr marL="171450" indent="-171450">
              <a:buFontTx/>
              <a:buChar char="-"/>
            </a:pPr>
            <a:r>
              <a:rPr lang="it-IT" sz="1000" dirty="0">
                <a:effectLst/>
              </a:rPr>
              <a:t>Costi della catena di approvvigionamento (logistica, trasporti, gestione del magazzino, carburante, </a:t>
            </a:r>
            <a:r>
              <a:rPr lang="it-IT" sz="1000" dirty="0" err="1">
                <a:effectLst/>
              </a:rPr>
              <a:t>ecc</a:t>
            </a:r>
            <a:r>
              <a:rPr lang="it-IT" sz="1000" dirty="0">
                <a:effectLst/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it-IT" sz="1000" dirty="0">
                <a:effectLst/>
              </a:rPr>
              <a:t>Costi di conformità legale e normativa;</a:t>
            </a:r>
          </a:p>
          <a:p>
            <a:pPr marL="171450" indent="-171450" rtl="0">
              <a:buFontTx/>
              <a:buChar char="-"/>
            </a:pPr>
            <a:endParaRPr lang="it-IT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2845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408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 Cucino</dc:creator>
  <cp:lastModifiedBy>Riccardo Conti</cp:lastModifiedBy>
  <cp:revision>10</cp:revision>
  <dcterms:created xsi:type="dcterms:W3CDTF">2021-03-09T09:29:00Z</dcterms:created>
  <dcterms:modified xsi:type="dcterms:W3CDTF">2024-05-09T15:42:57Z</dcterms:modified>
</cp:coreProperties>
</file>