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1" r:id="rId18"/>
    <p:sldId id="272" r:id="rId19"/>
    <p:sldId id="273" r:id="rId20"/>
    <p:sldId id="283" r:id="rId21"/>
    <p:sldId id="274" r:id="rId22"/>
    <p:sldId id="282" r:id="rId23"/>
    <p:sldId id="276" r:id="rId24"/>
    <p:sldId id="277" r:id="rId25"/>
    <p:sldId id="279" r:id="rId26"/>
    <p:sldId id="278" r:id="rId27"/>
    <p:sldId id="280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>
        <p:scale>
          <a:sx n="120" d="100"/>
          <a:sy n="120" d="100"/>
        </p:scale>
        <p:origin x="256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62CDE-50DF-EB40-9DC1-513A3076010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9CA28-09D6-6042-8531-D28FDC1B27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9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9CA28-09D6-6042-8531-D28FDC1B27B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15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9CA28-09D6-6042-8531-D28FDC1B27B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62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9CA28-09D6-6042-8531-D28FDC1B27B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41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WHERE</a:t>
            </a:r>
            <a:r>
              <a:rPr lang="it-IT" baseline="0" dirty="0" smtClean="0"/>
              <a:t> SHOULD I EXPLAIN THE TABULIST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9CA28-09D6-6042-8531-D28FDC1B27B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72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9CA28-09D6-6042-8531-D28FDC1B27BF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4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80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15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6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69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38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31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87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321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50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4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3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6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40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32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F25997-A905-BF4E-B993-CC5056705653}" type="datetimeFigureOut">
              <a:rPr lang="it-IT" smtClean="0"/>
              <a:t>28/10/22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7A5E6E-B2C7-EB4C-8911-5AF3339C572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47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ioEmmanuele/HashCode-2020-Qualification" TargetMode="External"/><Relationship Id="rId4" Type="http://schemas.openxmlformats.org/officeDocument/2006/relationships/hyperlink" Target="https://github.com/AntonioEmmanuele/MCPBC-Solv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aximum_coverage_problem#:~:text=The%20maximum%20coverage%20problem%20is,widely%20taught%20in%20approximation%20algorithms.&amp;text=of%20these%20sets%20such%20that,selected%20sets%20has%20maximal%20siz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MCPBC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Maximum </a:t>
            </a:r>
            <a:r>
              <a:rPr lang="it-IT" dirty="0" err="1" smtClean="0"/>
              <a:t>coverage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with budget </a:t>
            </a:r>
            <a:r>
              <a:rPr lang="it-IT" dirty="0" err="1" smtClean="0"/>
              <a:t>constraints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Author</a:t>
            </a:r>
            <a:r>
              <a:rPr lang="it-IT" smtClean="0"/>
              <a:t>: Emmanuele 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96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Greedy</a:t>
            </a:r>
            <a:r>
              <a:rPr lang="it-IT" dirty="0"/>
              <a:t> – A </a:t>
            </a:r>
            <a:r>
              <a:rPr lang="it-IT" dirty="0" smtClean="0"/>
              <a:t>Second </a:t>
            </a:r>
            <a:r>
              <a:rPr lang="it-IT" dirty="0" err="1" smtClean="0"/>
              <a:t>improvement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6304" y="2462784"/>
                <a:ext cx="11582400" cy="35570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 of a subset </a:t>
                </a:r>
                <a:r>
                  <a:rPr lang="it-IT" dirty="0" err="1" smtClean="0"/>
                  <a:t>should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only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given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score,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also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.</a:t>
                </a: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dirty="0" smtClean="0"/>
                  <a:t>For </a:t>
                </a:r>
                <a:r>
                  <a:rPr lang="it-IT" dirty="0" err="1" smtClean="0"/>
                  <a:t>example</a:t>
                </a:r>
                <a:r>
                  <a:rPr lang="it-IT" dirty="0" smtClean="0"/>
                  <a:t>,  </a:t>
                </a:r>
                <a:r>
                  <a:rPr lang="it-IT" dirty="0"/>
                  <a:t>subset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prevents</a:t>
                </a:r>
                <a:r>
                  <a:rPr lang="it-IT" dirty="0"/>
                  <a:t> </a:t>
                </a:r>
                <a:r>
                  <a:rPr lang="it-IT" dirty="0" smtClean="0"/>
                  <a:t>from </a:t>
                </a:r>
                <a:r>
                  <a:rPr lang="it-IT" dirty="0" err="1"/>
                  <a:t>inserting</a:t>
                </a:r>
                <a:r>
                  <a:rPr lang="it-IT" dirty="0"/>
                  <a:t> </a:t>
                </a:r>
                <a:r>
                  <a:rPr lang="it-IT" dirty="0" err="1" smtClean="0"/>
                  <a:t>others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during</a:t>
                </a:r>
                <a:r>
                  <a:rPr lang="it-IT" dirty="0" smtClean="0"/>
                  <a:t> </a:t>
                </a:r>
                <a:r>
                  <a:rPr lang="it-IT" dirty="0"/>
                  <a:t>first </a:t>
                </a:r>
                <a:r>
                  <a:rPr lang="it-IT" dirty="0" err="1" smtClean="0"/>
                  <a:t>iterations</a:t>
                </a:r>
                <a:r>
                  <a:rPr lang="it-IT" dirty="0" smtClean="0"/>
                  <a:t>,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a </a:t>
                </a:r>
                <a:r>
                  <a:rPr lang="it-IT" dirty="0" err="1"/>
                  <a:t>good</a:t>
                </a:r>
                <a:r>
                  <a:rPr lang="it-IT" dirty="0"/>
                  <a:t> </a:t>
                </a:r>
                <a:r>
                  <a:rPr lang="it-IT" dirty="0" err="1" smtClean="0"/>
                  <a:t>choice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The 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should</a:t>
                </a:r>
                <a:r>
                  <a:rPr lang="it-IT" dirty="0" smtClean="0"/>
                  <a:t> no </a:t>
                </a:r>
                <a:r>
                  <a:rPr lang="it-IT" dirty="0" err="1" smtClean="0"/>
                  <a:t>longer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select</a:t>
                </a:r>
                <a:r>
                  <a:rPr lang="it-IT" dirty="0" smtClean="0"/>
                  <a:t> the subset with the best score,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one</a:t>
                </a:r>
                <a:r>
                  <a:rPr lang="it-IT" dirty="0" smtClean="0"/>
                  <a:t> with the best score/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 ratio.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							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</a:rPr>
                      <m:t>𝑉𝑎𝑙𝑢𝑒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r>
                      <a:rPr lang="it-IT" i="1">
                        <a:latin typeface="Cambria Math" charset="0"/>
                      </a:rPr>
                      <m:t>𝑆𝑐𝑜𝑟𝑒</m:t>
                    </m:r>
                    <m:d>
                      <m:dPr>
                        <m:ctrlPr>
                          <a:rPr lang="it-IT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/</m:t>
                    </m:r>
                    <m:r>
                      <a:rPr lang="it-IT" b="0" i="1" smtClean="0">
                        <a:latin typeface="Cambria Math" charset="0"/>
                      </a:rPr>
                      <m:t>𝑊𝑒𝑖𝑔h𝑡</m:t>
                    </m:r>
                    <m:r>
                      <a:rPr lang="it-IT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/>
                  <a:t>)</a:t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selects</a:t>
                </a:r>
                <a:r>
                  <a:rPr lang="it-IT" dirty="0" smtClean="0"/>
                  <a:t>, the subset with the </a:t>
                </a:r>
                <a:r>
                  <a:rPr lang="it-IT" dirty="0" err="1" smtClean="0"/>
                  <a:t>highest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instead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one</a:t>
                </a:r>
                <a:r>
                  <a:rPr lang="it-IT" dirty="0" smtClean="0"/>
                  <a:t> with the </a:t>
                </a:r>
                <a:r>
                  <a:rPr lang="it-IT" dirty="0" err="1" smtClean="0"/>
                  <a:t>highest</a:t>
                </a:r>
                <a:r>
                  <a:rPr lang="it-IT" dirty="0" smtClean="0"/>
                  <a:t> score.</a:t>
                </a:r>
                <a:br>
                  <a:rPr lang="it-IT" dirty="0" smtClean="0"/>
                </a:br>
                <a:r>
                  <a:rPr lang="it-IT" dirty="0"/>
                  <a:t/>
                </a:r>
                <a:br>
                  <a:rPr lang="it-IT" dirty="0"/>
                </a:b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304" y="2462784"/>
                <a:ext cx="11582400" cy="3557016"/>
              </a:xfrm>
              <a:blipFill rotWithShape="0">
                <a:blip r:embed="rId2"/>
                <a:stretch>
                  <a:fillRect l="-105" t="-17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1579" y="682599"/>
            <a:ext cx="9603275" cy="1049235"/>
          </a:xfrm>
        </p:spPr>
        <p:txBody>
          <a:bodyPr/>
          <a:lstStyle/>
          <a:p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328672"/>
            <a:ext cx="11740895" cy="45293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remaining_capacity</a:t>
            </a:r>
            <a:r>
              <a:rPr lang="it-IT" dirty="0" smtClean="0"/>
              <a:t>=</a:t>
            </a:r>
            <a:r>
              <a:rPr lang="it-IT" dirty="0" err="1" smtClean="0"/>
              <a:t>W</a:t>
            </a:r>
            <a:r>
              <a:rPr lang="it-IT" baseline="-25000" dirty="0" err="1" smtClean="0"/>
              <a:t>max</a:t>
            </a:r>
            <a:endParaRPr lang="it-IT" baseline="-25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score=0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L</a:t>
            </a:r>
            <a:r>
              <a:rPr lang="it-IT" baseline="-25000" dirty="0" err="1" smtClean="0"/>
              <a:t>k</a:t>
            </a:r>
            <a:r>
              <a:rPr lang="it-IT" dirty="0" smtClean="0"/>
              <a:t>=[]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remaining_subsets</a:t>
            </a:r>
            <a:r>
              <a:rPr lang="it-IT" dirty="0" smtClean="0"/>
              <a:t>=</a:t>
            </a:r>
            <a:r>
              <a:rPr lang="it-IT" dirty="0" err="1" smtClean="0"/>
              <a:t>subsets</a:t>
            </a: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loop_value,loop_best_value,best_sub</a:t>
            </a:r>
            <a:r>
              <a:rPr lang="it-IT" dirty="0" smtClean="0"/>
              <a:t>=0,-1,0</a:t>
            </a:r>
            <a:br>
              <a:rPr lang="it-IT" dirty="0" smtClean="0"/>
            </a:b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argmin</a:t>
            </a:r>
            <a:r>
              <a:rPr lang="it-IT" baseline="-25000" dirty="0" err="1" smtClean="0"/>
              <a:t>sub</a:t>
            </a:r>
            <a:r>
              <a:rPr lang="it-IT" dirty="0" smtClean="0"/>
              <a:t>(</a:t>
            </a:r>
            <a:r>
              <a:rPr lang="it-IT" dirty="0" err="1" smtClean="0"/>
              <a:t>subsetWeights</a:t>
            </a:r>
            <a:r>
              <a:rPr lang="it-IT" dirty="0" smtClean="0"/>
              <a:t> of </a:t>
            </a:r>
            <a:r>
              <a:rPr lang="it-IT" dirty="0" err="1" smtClean="0"/>
              <a:t>remaining_subsets</a:t>
            </a:r>
            <a:r>
              <a:rPr lang="it-IT" dirty="0" smtClean="0"/>
              <a:t>)&gt;</a:t>
            </a:r>
            <a:r>
              <a:rPr lang="it-IT" dirty="0" err="1" smtClean="0"/>
              <a:t>remaining_capacity</a:t>
            </a:r>
            <a:r>
              <a:rPr lang="it-IT" dirty="0" smtClean="0"/>
              <a:t>:</a:t>
            </a:r>
            <a:br>
              <a:rPr lang="it-IT" dirty="0" smtClean="0"/>
            </a:b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for sub in </a:t>
            </a:r>
            <a:r>
              <a:rPr lang="it-IT" dirty="0" err="1" smtClean="0"/>
              <a:t>remaining_subsets</a:t>
            </a:r>
            <a:r>
              <a:rPr lang="it-IT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subsetWeights</a:t>
            </a:r>
            <a:r>
              <a:rPr lang="it-IT" dirty="0" smtClean="0"/>
              <a:t>[sub]&gt;</a:t>
            </a:r>
            <a:r>
              <a:rPr lang="it-IT" dirty="0"/>
              <a:t> </a:t>
            </a:r>
            <a:r>
              <a:rPr lang="it-IT" dirty="0" err="1" smtClean="0"/>
              <a:t>remaining_capacity</a:t>
            </a:r>
            <a:r>
              <a:rPr lang="it-IT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remove</a:t>
            </a:r>
            <a:r>
              <a:rPr lang="it-IT" dirty="0" smtClean="0"/>
              <a:t>(</a:t>
            </a:r>
            <a:r>
              <a:rPr lang="it-IT" dirty="0" err="1" smtClean="0"/>
              <a:t>remaining_subsets,sub</a:t>
            </a:r>
            <a:r>
              <a:rPr lang="it-IT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else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/>
              <a:t>	</a:t>
            </a:r>
            <a:r>
              <a:rPr lang="it-IT" dirty="0" err="1" smtClean="0"/>
              <a:t>loop_value</a:t>
            </a:r>
            <a:r>
              <a:rPr lang="it-IT" dirty="0" smtClean="0"/>
              <a:t>=</a:t>
            </a:r>
            <a:r>
              <a:rPr lang="it-IT" dirty="0" err="1" smtClean="0"/>
              <a:t>calcValue</a:t>
            </a:r>
            <a:r>
              <a:rPr lang="it-IT" dirty="0" smtClean="0"/>
              <a:t>(</a:t>
            </a:r>
            <a:r>
              <a:rPr lang="it-IT" dirty="0" err="1" smtClean="0"/>
              <a:t>objectsInSub</a:t>
            </a:r>
            <a:r>
              <a:rPr lang="it-IT" dirty="0" smtClean="0"/>
              <a:t>[sub],</a:t>
            </a:r>
            <a:r>
              <a:rPr lang="it-IT" dirty="0" err="1" smtClean="0"/>
              <a:t>subsetWeights</a:t>
            </a:r>
            <a:r>
              <a:rPr lang="it-IT" dirty="0" smtClean="0"/>
              <a:t>[sub],</a:t>
            </a:r>
            <a:r>
              <a:rPr lang="it-IT" dirty="0" err="1" smtClean="0"/>
              <a:t>objectsScore,Lk</a:t>
            </a:r>
            <a:r>
              <a:rPr lang="it-IT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if</a:t>
            </a:r>
            <a:r>
              <a:rPr lang="it-IT" dirty="0"/>
              <a:t> </a:t>
            </a:r>
            <a:r>
              <a:rPr lang="it-IT" dirty="0" err="1" smtClean="0"/>
              <a:t>loop_value</a:t>
            </a:r>
            <a:r>
              <a:rPr lang="it-IT" dirty="0" smtClean="0"/>
              <a:t>&gt;</a:t>
            </a:r>
            <a:r>
              <a:rPr lang="it-IT" dirty="0" err="1" smtClean="0"/>
              <a:t>loop_best_value</a:t>
            </a:r>
            <a:r>
              <a:rPr lang="it-IT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	</a:t>
            </a:r>
            <a:r>
              <a:rPr lang="it-IT" dirty="0" err="1" smtClean="0"/>
              <a:t>loop_best_value</a:t>
            </a:r>
            <a:r>
              <a:rPr lang="it-IT" dirty="0" smtClean="0"/>
              <a:t>=</a:t>
            </a:r>
            <a:r>
              <a:rPr lang="it-IT" dirty="0" err="1" smtClean="0"/>
              <a:t>loop_value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				</a:t>
            </a:r>
            <a:r>
              <a:rPr lang="it-IT" dirty="0" err="1" smtClean="0"/>
              <a:t>best_sub</a:t>
            </a:r>
            <a:r>
              <a:rPr lang="it-IT" dirty="0" smtClean="0"/>
              <a:t>=sub</a:t>
            </a:r>
            <a:br>
              <a:rPr lang="it-IT" dirty="0" smtClean="0"/>
            </a:b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loop_best_value</a:t>
            </a:r>
            <a:r>
              <a:rPr lang="it-IT" dirty="0" smtClean="0"/>
              <a:t>==0: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		break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remove</a:t>
            </a:r>
            <a:r>
              <a:rPr lang="it-IT" dirty="0" smtClean="0"/>
              <a:t>(</a:t>
            </a:r>
            <a:r>
              <a:rPr lang="it-IT" dirty="0" err="1" smtClean="0"/>
              <a:t>remaining_subsets</a:t>
            </a:r>
            <a:r>
              <a:rPr lang="it-IT" dirty="0" smtClean="0"/>
              <a:t>,</a:t>
            </a:r>
            <a:r>
              <a:rPr lang="it-IT" dirty="0"/>
              <a:t> </a:t>
            </a:r>
            <a:r>
              <a:rPr lang="it-IT" dirty="0" err="1"/>
              <a:t>best_sub</a:t>
            </a:r>
            <a:r>
              <a:rPr lang="it-IT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for </a:t>
            </a:r>
            <a:r>
              <a:rPr lang="it-IT" dirty="0" err="1" smtClean="0"/>
              <a:t>obj</a:t>
            </a:r>
            <a:r>
              <a:rPr lang="it-IT" dirty="0" smtClean="0"/>
              <a:t> in </a:t>
            </a:r>
            <a:r>
              <a:rPr lang="it-IT" dirty="0" err="1" smtClean="0"/>
              <a:t>objectsInSub</a:t>
            </a:r>
            <a:r>
              <a:rPr lang="it-IT" dirty="0" smtClean="0"/>
              <a:t>[</a:t>
            </a:r>
            <a:r>
              <a:rPr lang="it-IT" dirty="0" err="1" smtClean="0"/>
              <a:t>best_sub</a:t>
            </a:r>
            <a:r>
              <a:rPr lang="it-IT" dirty="0" smtClean="0"/>
              <a:t>]: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obj</a:t>
            </a:r>
            <a:r>
              <a:rPr lang="it-IT" dirty="0" smtClean="0"/>
              <a:t> in </a:t>
            </a:r>
            <a:r>
              <a:rPr lang="it-IT" dirty="0" err="1" smtClean="0"/>
              <a:t>Lk</a:t>
            </a:r>
            <a:r>
              <a:rPr lang="it-IT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append</a:t>
            </a:r>
            <a:r>
              <a:rPr lang="it-IT" dirty="0" smtClean="0"/>
              <a:t>(</a:t>
            </a:r>
            <a:r>
              <a:rPr lang="it-IT" dirty="0" err="1" smtClean="0"/>
              <a:t>Lk,obj</a:t>
            </a:r>
            <a:r>
              <a:rPr lang="it-IT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score+=</a:t>
            </a:r>
            <a:r>
              <a:rPr lang="it-IT" dirty="0" err="1" smtClean="0"/>
              <a:t>objectsScore</a:t>
            </a:r>
            <a:r>
              <a:rPr lang="it-IT" dirty="0" smtClean="0"/>
              <a:t>[</a:t>
            </a:r>
            <a:r>
              <a:rPr lang="it-IT" dirty="0" err="1" smtClean="0"/>
              <a:t>obj</a:t>
            </a:r>
            <a:r>
              <a:rPr lang="it-IT" dirty="0" smtClean="0"/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remaining_capacity</a:t>
            </a:r>
            <a:r>
              <a:rPr lang="it-IT" dirty="0" smtClean="0"/>
              <a:t>-=</a:t>
            </a:r>
            <a:r>
              <a:rPr lang="it-IT" dirty="0" err="1" smtClean="0"/>
              <a:t>subsetWeight</a:t>
            </a:r>
            <a:r>
              <a:rPr lang="it-IT" dirty="0" smtClean="0"/>
              <a:t>[sub]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4347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Calc</a:t>
            </a:r>
            <a:r>
              <a:rPr lang="it-IT" dirty="0" smtClean="0"/>
              <a:t> Value </a:t>
            </a:r>
            <a:r>
              <a:rPr lang="it-IT" dirty="0" err="1" smtClean="0"/>
              <a:t>function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 err="1" smtClean="0"/>
              <a:t>calcValue</a:t>
            </a:r>
            <a:r>
              <a:rPr lang="it-IT" dirty="0" smtClean="0"/>
              <a:t>(</a:t>
            </a:r>
            <a:r>
              <a:rPr lang="it-IT" dirty="0" err="1" smtClean="0"/>
              <a:t>objectsInSub,subsetWeight,objectsScore,Lk</a:t>
            </a:r>
            <a:r>
              <a:rPr lang="it-IT" dirty="0" smtClean="0"/>
              <a:t>):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score=0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for </a:t>
            </a:r>
            <a:r>
              <a:rPr lang="it-IT" dirty="0" err="1" smtClean="0"/>
              <a:t>obj</a:t>
            </a:r>
            <a:r>
              <a:rPr lang="it-IT" dirty="0" smtClean="0"/>
              <a:t> in </a:t>
            </a:r>
            <a:r>
              <a:rPr lang="it-IT" dirty="0" err="1" smtClean="0"/>
              <a:t>objectsInSub</a:t>
            </a:r>
            <a:r>
              <a:rPr lang="it-IT" dirty="0" smtClean="0"/>
              <a:t>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in </a:t>
            </a:r>
            <a:r>
              <a:rPr lang="it-IT" dirty="0" err="1" smtClean="0"/>
              <a:t>Lk</a:t>
            </a:r>
            <a:r>
              <a:rPr lang="it-IT" dirty="0" smtClean="0"/>
              <a:t>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score+=</a:t>
            </a:r>
            <a:r>
              <a:rPr lang="it-IT" dirty="0" err="1" smtClean="0"/>
              <a:t>objectsScore</a:t>
            </a:r>
            <a:r>
              <a:rPr lang="it-IT" dirty="0" smtClean="0"/>
              <a:t>[</a:t>
            </a:r>
            <a:r>
              <a:rPr lang="it-IT" dirty="0" err="1" smtClean="0"/>
              <a:t>obj</a:t>
            </a:r>
            <a:r>
              <a:rPr lang="it-IT" dirty="0" smtClean="0"/>
              <a:t>]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return</a:t>
            </a:r>
            <a:r>
              <a:rPr lang="it-IT" dirty="0" smtClean="0"/>
              <a:t> score/</a:t>
            </a:r>
            <a:r>
              <a:rPr lang="it-IT" dirty="0" err="1" smtClean="0"/>
              <a:t>subsetWeight</a:t>
            </a: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00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: HASHCODE 2020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353056"/>
            <a:ext cx="12009120" cy="4230624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The Google HASHCODE 2020 </a:t>
            </a:r>
            <a:r>
              <a:rPr lang="it-IT" dirty="0" err="1" smtClean="0"/>
              <a:t>is</a:t>
            </a:r>
            <a:r>
              <a:rPr lang="it-IT" dirty="0" smtClean="0"/>
              <a:t> a special case of the MCPBC and can be </a:t>
            </a:r>
            <a:r>
              <a:rPr lang="it-IT" dirty="0" err="1" smtClean="0"/>
              <a:t>solved</a:t>
            </a:r>
            <a:r>
              <a:rPr lang="it-IT" dirty="0" smtClean="0"/>
              <a:t> with a </a:t>
            </a:r>
            <a:r>
              <a:rPr lang="it-IT" dirty="0" err="1" smtClean="0"/>
              <a:t>modified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 of the </a:t>
            </a:r>
            <a:r>
              <a:rPr lang="it-IT" dirty="0" err="1" smtClean="0"/>
              <a:t>previously</a:t>
            </a:r>
            <a:r>
              <a:rPr lang="it-IT" dirty="0" smtClean="0"/>
              <a:t> </a:t>
            </a:r>
            <a:r>
              <a:rPr lang="it-IT" dirty="0" err="1" smtClean="0"/>
              <a:t>shown</a:t>
            </a:r>
            <a:r>
              <a:rPr lang="it-IT" dirty="0" smtClean="0"/>
              <a:t> </a:t>
            </a:r>
            <a:r>
              <a:rPr lang="it-IT" dirty="0" err="1" smtClean="0"/>
              <a:t>greedy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set of books, </a:t>
            </a:r>
            <a:r>
              <a:rPr lang="it-IT" dirty="0" err="1" smtClean="0"/>
              <a:t>each</a:t>
            </a:r>
            <a:r>
              <a:rPr lang="it-IT" dirty="0" smtClean="0"/>
              <a:t> with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r>
              <a:rPr lang="it-IT" dirty="0" smtClean="0"/>
              <a:t> score ( The set of </a:t>
            </a:r>
            <a:r>
              <a:rPr lang="it-IT" dirty="0" err="1" smtClean="0"/>
              <a:t>objects</a:t>
            </a:r>
            <a:r>
              <a:rPr lang="it-IT" dirty="0" smtClean="0"/>
              <a:t> and </a:t>
            </a:r>
            <a:r>
              <a:rPr lang="it-IT" dirty="0" err="1" smtClean="0"/>
              <a:t>scores</a:t>
            </a:r>
            <a:r>
              <a:rPr lang="it-IT" dirty="0" smtClean="0"/>
              <a:t>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Each</a:t>
            </a:r>
            <a:r>
              <a:rPr lang="it-IT" dirty="0" smtClean="0"/>
              <a:t> book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contained</a:t>
            </a:r>
            <a:r>
              <a:rPr lang="it-IT" dirty="0" smtClean="0"/>
              <a:t> in </a:t>
            </a:r>
            <a:r>
              <a:rPr lang="it-IT" dirty="0" err="1" smtClean="0"/>
              <a:t>one</a:t>
            </a:r>
            <a:r>
              <a:rPr lang="it-IT" dirty="0" smtClean="0"/>
              <a:t> or more </a:t>
            </a:r>
            <a:r>
              <a:rPr lang="it-IT" dirty="0" err="1" smtClean="0"/>
              <a:t>libraries</a:t>
            </a:r>
            <a:r>
              <a:rPr lang="it-IT" dirty="0" smtClean="0"/>
              <a:t> ( </a:t>
            </a:r>
            <a:r>
              <a:rPr lang="it-IT" dirty="0" err="1" smtClean="0"/>
              <a:t>Subsets</a:t>
            </a:r>
            <a:r>
              <a:rPr lang="it-IT" dirty="0" smtClean="0"/>
              <a:t>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can </a:t>
            </a:r>
            <a:r>
              <a:rPr lang="it-IT" dirty="0" err="1" smtClean="0"/>
              <a:t>send</a:t>
            </a:r>
            <a:r>
              <a:rPr lang="it-IT" dirty="0" smtClean="0"/>
              <a:t> books to a </a:t>
            </a:r>
            <a:r>
              <a:rPr lang="it-IT" dirty="0" err="1" smtClean="0"/>
              <a:t>specific</a:t>
            </a:r>
            <a:r>
              <a:rPr lang="it-IT" dirty="0" smtClean="0"/>
              <a:t> ” </a:t>
            </a:r>
            <a:r>
              <a:rPr lang="it-IT" dirty="0" err="1" smtClean="0"/>
              <a:t>scan</a:t>
            </a:r>
            <a:r>
              <a:rPr lang="it-IT" dirty="0" smtClean="0"/>
              <a:t> </a:t>
            </a:r>
            <a:r>
              <a:rPr lang="it-IT" dirty="0" err="1" smtClean="0"/>
              <a:t>facility</a:t>
            </a:r>
            <a:r>
              <a:rPr lang="it-IT" dirty="0" smtClean="0"/>
              <a:t>” </a:t>
            </a:r>
            <a:r>
              <a:rPr lang="it-IT" dirty="0" err="1" smtClean="0"/>
              <a:t>after</a:t>
            </a:r>
            <a:r>
              <a:rPr lang="it-IT" dirty="0" smtClean="0"/>
              <a:t> a </a:t>
            </a:r>
            <a:r>
              <a:rPr lang="it-IT" dirty="0" err="1" smtClean="0"/>
              <a:t>signing</a:t>
            </a:r>
            <a:r>
              <a:rPr lang="it-IT" dirty="0" smtClean="0"/>
              <a:t> up </a:t>
            </a:r>
            <a:r>
              <a:rPr lang="it-IT" dirty="0" err="1" smtClean="0"/>
              <a:t>process</a:t>
            </a:r>
            <a:r>
              <a:rPr lang="it-IT" dirty="0" smtClean="0"/>
              <a:t>; the goal 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dirty="0" err="1" smtClean="0"/>
              <a:t>scan</a:t>
            </a:r>
            <a:r>
              <a:rPr lang="it-IT" dirty="0" smtClean="0"/>
              <a:t>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valuable</a:t>
            </a:r>
            <a:r>
              <a:rPr lang="it-IT" dirty="0" smtClean="0"/>
              <a:t> books ( </a:t>
            </a:r>
            <a:r>
              <a:rPr lang="it-IT" dirty="0" err="1" smtClean="0"/>
              <a:t>each</a:t>
            </a:r>
            <a:r>
              <a:rPr lang="it-IT" dirty="0" smtClean="0"/>
              <a:t> book </a:t>
            </a:r>
            <a:r>
              <a:rPr lang="it-IT" dirty="0" err="1" smtClean="0"/>
              <a:t>needs</a:t>
            </a:r>
            <a:r>
              <a:rPr lang="it-IT" dirty="0" smtClean="0"/>
              <a:t> to be </a:t>
            </a:r>
            <a:r>
              <a:rPr lang="it-IT" dirty="0" err="1" smtClean="0"/>
              <a:t>scanned</a:t>
            </a:r>
            <a:r>
              <a:rPr lang="it-IT" dirty="0" smtClean="0"/>
              <a:t> just once, </a:t>
            </a:r>
            <a:r>
              <a:rPr lang="it-IT" dirty="0" err="1" smtClean="0"/>
              <a:t>it</a:t>
            </a:r>
            <a:r>
              <a:rPr lang="it-IT" dirty="0" smtClean="0"/>
              <a:t> can be </a:t>
            </a:r>
            <a:r>
              <a:rPr lang="it-IT" dirty="0" err="1" smtClean="0"/>
              <a:t>scanned</a:t>
            </a:r>
            <a:r>
              <a:rPr lang="it-IT" dirty="0" smtClean="0"/>
              <a:t> </a:t>
            </a:r>
            <a:r>
              <a:rPr lang="it-IT" dirty="0" err="1" smtClean="0"/>
              <a:t>twice</a:t>
            </a:r>
            <a:r>
              <a:rPr lang="it-IT" dirty="0" smtClean="0"/>
              <a:t> or more </a:t>
            </a:r>
            <a:r>
              <a:rPr lang="it-IT" dirty="0" err="1" smtClean="0"/>
              <a:t>times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counted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scan</a:t>
            </a:r>
            <a:r>
              <a:rPr lang="it-IT" dirty="0" smtClean="0"/>
              <a:t>) </a:t>
            </a:r>
            <a:r>
              <a:rPr lang="it-IT" dirty="0" err="1" smtClean="0"/>
              <a:t>before</a:t>
            </a:r>
            <a:r>
              <a:rPr lang="it-IT" dirty="0" smtClean="0"/>
              <a:t> a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deadline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0722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 HASHCODE 2020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920" y="2353056"/>
            <a:ext cx="11667744" cy="3666744"/>
          </a:xfrm>
        </p:spPr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signing</a:t>
            </a:r>
            <a:r>
              <a:rPr lang="it-IT" dirty="0" smtClean="0"/>
              <a:t> up time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a time can </a:t>
            </a:r>
            <a:r>
              <a:rPr lang="it-IT" dirty="0" err="1" smtClean="0"/>
              <a:t>sign</a:t>
            </a:r>
            <a:r>
              <a:rPr lang="it-IT" dirty="0" smtClean="0"/>
              <a:t> up to the </a:t>
            </a:r>
            <a:r>
              <a:rPr lang="it-IT" dirty="0" err="1" smtClean="0"/>
              <a:t>facility</a:t>
            </a:r>
            <a:r>
              <a:rPr lang="it-IT" dirty="0" smtClean="0"/>
              <a:t>, the </a:t>
            </a:r>
            <a:r>
              <a:rPr lang="it-IT" dirty="0" err="1" smtClean="0"/>
              <a:t>signup</a:t>
            </a:r>
            <a:r>
              <a:rPr lang="it-IT" dirty="0"/>
              <a:t> </a:t>
            </a:r>
            <a:r>
              <a:rPr lang="it-IT" dirty="0" smtClean="0"/>
              <a:t>time </a:t>
            </a:r>
            <a:r>
              <a:rPr lang="it-IT" dirty="0" err="1" smtClean="0"/>
              <a:t>is</a:t>
            </a:r>
            <a:r>
              <a:rPr lang="it-IT" dirty="0" smtClean="0"/>
              <a:t> in </a:t>
            </a:r>
            <a:r>
              <a:rPr lang="it-IT" dirty="0" err="1" smtClean="0"/>
              <a:t>fact</a:t>
            </a:r>
            <a:r>
              <a:rPr lang="it-IT" dirty="0" smtClean="0"/>
              <a:t> the </a:t>
            </a:r>
            <a:r>
              <a:rPr lang="it-IT" dirty="0" err="1" smtClean="0"/>
              <a:t>equivalent</a:t>
            </a:r>
            <a:r>
              <a:rPr lang="it-IT" dirty="0"/>
              <a:t> </a:t>
            </a:r>
            <a:r>
              <a:rPr lang="it-IT" dirty="0" smtClean="0"/>
              <a:t>of the </a:t>
            </a:r>
            <a:r>
              <a:rPr lang="it-IT" dirty="0" err="1" smtClean="0"/>
              <a:t>weight</a:t>
            </a:r>
            <a:r>
              <a:rPr lang="it-IT" dirty="0" smtClean="0"/>
              <a:t> of </a:t>
            </a:r>
            <a:r>
              <a:rPr lang="it-IT" dirty="0" err="1" smtClean="0"/>
              <a:t>subsets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maximum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deadline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Until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the </a:t>
            </a:r>
            <a:r>
              <a:rPr lang="it-IT" dirty="0" err="1" smtClean="0"/>
              <a:t>problem</a:t>
            </a:r>
            <a:r>
              <a:rPr lang="it-IT" dirty="0" smtClean="0"/>
              <a:t> can be </a:t>
            </a:r>
            <a:r>
              <a:rPr lang="it-IT" dirty="0" err="1" smtClean="0"/>
              <a:t>classified</a:t>
            </a:r>
            <a:r>
              <a:rPr lang="it-IT" dirty="0" smtClean="0"/>
              <a:t> just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dirty="0" err="1" smtClean="0"/>
              <a:t>classic</a:t>
            </a:r>
            <a:r>
              <a:rPr lang="it-IT" dirty="0" smtClean="0"/>
              <a:t> MCPBC;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however</a:t>
            </a:r>
            <a:r>
              <a:rPr lang="it-IT" dirty="0" smtClean="0"/>
              <a:t> </a:t>
            </a:r>
            <a:r>
              <a:rPr lang="it-IT" dirty="0" err="1" smtClean="0"/>
              <a:t>another</a:t>
            </a:r>
            <a:r>
              <a:rPr lang="it-IT" dirty="0" smtClean="0"/>
              <a:t> </a:t>
            </a:r>
            <a:r>
              <a:rPr lang="it-IT" dirty="0" err="1" smtClean="0"/>
              <a:t>constraint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, </a:t>
            </a:r>
            <a:r>
              <a:rPr lang="it-IT" dirty="0" err="1" smtClean="0"/>
              <a:t>taken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account, </a:t>
            </a:r>
            <a:r>
              <a:rPr lang="it-IT" dirty="0" err="1" smtClean="0"/>
              <a:t>makes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more </a:t>
            </a:r>
            <a:r>
              <a:rPr lang="it-IT" dirty="0" err="1" smtClean="0"/>
              <a:t>difficult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classical</a:t>
            </a:r>
            <a:r>
              <a:rPr lang="it-IT" dirty="0" smtClean="0"/>
              <a:t> </a:t>
            </a:r>
            <a:r>
              <a:rPr lang="it-IT" dirty="0" err="1" smtClean="0"/>
              <a:t>instance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9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HASHCODE 2020 vs MCPBC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6304" y="2340864"/>
                <a:ext cx="11082528" cy="4425696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Suppose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library</a:t>
                </a:r>
                <a:r>
                  <a:rPr lang="it-IT" dirty="0" smtClean="0"/>
                  <a:t>, with </a:t>
                </a:r>
                <a:r>
                  <a:rPr lang="it-IT" dirty="0" err="1" smtClean="0"/>
                  <a:t>signup</a:t>
                </a:r>
                <a:r>
                  <a:rPr lang="it-IT" dirty="0" smtClean="0"/>
                  <a:t> time T</a:t>
                </a:r>
                <a:r>
                  <a:rPr lang="it-IT" baseline="-25000" dirty="0" smtClean="0"/>
                  <a:t>i</a:t>
                </a:r>
                <a:r>
                  <a:rPr lang="it-IT" dirty="0" smtClean="0"/>
                  <a:t> , </a:t>
                </a:r>
                <a:r>
                  <a:rPr lang="it-IT" dirty="0" err="1" smtClean="0"/>
                  <a:t>signs</a:t>
                </a:r>
                <a:r>
                  <a:rPr lang="it-IT" dirty="0" smtClean="0"/>
                  <a:t> up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time </a:t>
                </a:r>
                <a:r>
                  <a:rPr lang="it-IT" dirty="0" err="1" smtClean="0"/>
                  <a:t>T</a:t>
                </a:r>
                <a:r>
                  <a:rPr lang="it-IT" baseline="-25000" dirty="0" err="1" smtClean="0"/>
                  <a:t>k</a:t>
                </a:r>
                <a:r>
                  <a:rPr lang="it-IT" dirty="0"/>
                  <a:t> </a:t>
                </a:r>
                <a:r>
                  <a:rPr lang="it-IT" dirty="0" smtClean="0"/>
                  <a:t>.</a:t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library</a:t>
                </a:r>
                <a:r>
                  <a:rPr lang="it-IT" dirty="0" smtClean="0"/>
                  <a:t> can start </a:t>
                </a:r>
                <a:r>
                  <a:rPr lang="it-IT" dirty="0" err="1" smtClean="0"/>
                  <a:t>sending</a:t>
                </a:r>
                <a:r>
                  <a:rPr lang="it-IT" dirty="0" smtClean="0"/>
                  <a:t> books from </a:t>
                </a:r>
                <a:r>
                  <a:rPr lang="it-IT" dirty="0" err="1" smtClean="0"/>
                  <a:t>day</a:t>
                </a:r>
                <a:r>
                  <a:rPr lang="it-IT" dirty="0" smtClean="0"/>
                  <a:t>:</a:t>
                </a: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						</a:t>
                </a:r>
                <a:r>
                  <a:rPr lang="it-IT" dirty="0" err="1" smtClean="0"/>
                  <a:t>T</a:t>
                </a:r>
                <a:r>
                  <a:rPr lang="it-IT" baseline="-25000" dirty="0" err="1" smtClean="0"/>
                  <a:t>start_sending</a:t>
                </a:r>
                <a:r>
                  <a:rPr lang="it-IT" dirty="0" smtClean="0"/>
                  <a:t> = </a:t>
                </a:r>
                <a:r>
                  <a:rPr lang="it-IT" dirty="0" err="1"/>
                  <a:t>T</a:t>
                </a:r>
                <a:r>
                  <a:rPr lang="it-IT" baseline="-25000" dirty="0" err="1"/>
                  <a:t>k</a:t>
                </a:r>
                <a:r>
                  <a:rPr lang="it-IT" dirty="0"/>
                  <a:t> </a:t>
                </a:r>
                <a:r>
                  <a:rPr lang="it-IT" dirty="0" smtClean="0"/>
                  <a:t>+</a:t>
                </a:r>
                <a:r>
                  <a:rPr lang="it-IT" dirty="0"/>
                  <a:t> </a:t>
                </a:r>
                <a:r>
                  <a:rPr lang="it-IT" dirty="0" smtClean="0"/>
                  <a:t> T</a:t>
                </a:r>
                <a:r>
                  <a:rPr lang="it-IT" baseline="-25000" dirty="0" smtClean="0"/>
                  <a:t>i</a:t>
                </a:r>
                <a:r>
                  <a:rPr lang="it-IT" dirty="0" smtClean="0"/>
                  <a:t> </a:t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 err="1" smtClean="0"/>
                  <a:t>Supposing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library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sends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all</a:t>
                </a:r>
                <a:r>
                  <a:rPr lang="it-IT" dirty="0"/>
                  <a:t> </a:t>
                </a:r>
                <a:r>
                  <a:rPr lang="it-IT" dirty="0" smtClean="0"/>
                  <a:t>of 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books (  in the </a:t>
                </a:r>
                <a:r>
                  <a:rPr lang="it-IT" dirty="0" err="1" smtClean="0"/>
                  <a:t>greedy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approach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means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none of </a:t>
                </a:r>
                <a:r>
                  <a:rPr lang="it-IT" dirty="0" err="1" smtClean="0"/>
                  <a:t>them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scanned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yet</a:t>
                </a:r>
                <a:r>
                  <a:rPr lang="it-IT" dirty="0" smtClean="0"/>
                  <a:t>),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maximum </a:t>
                </a:r>
                <a:r>
                  <a:rPr lang="it-IT" dirty="0" err="1" smtClean="0"/>
                  <a:t>days</a:t>
                </a:r>
                <a:r>
                  <a:rPr lang="it-IT" dirty="0" smtClean="0"/>
                  <a:t> for task </a:t>
                </a:r>
                <a:r>
                  <a:rPr lang="it-IT" dirty="0" err="1" smtClean="0"/>
                  <a:t>completion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 :</a:t>
                </a: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dirty="0" smtClean="0"/>
                  <a:t>		</a:t>
                </a:r>
                <a:br>
                  <a:rPr lang="it-IT" dirty="0" smtClean="0"/>
                </a:br>
                <a:r>
                  <a:rPr lang="it-IT" dirty="0" smtClean="0"/>
                  <a:t>								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charset="0"/>
                      </a:rPr>
                      <m:t>𝑑𝑒𝑎𝑑𝑙𝑖𝑛𝑒</m:t>
                    </m:r>
                    <m:r>
                      <a:rPr lang="it-IT" i="1" dirty="0" smtClean="0">
                        <a:latin typeface="Cambria Math" charset="0"/>
                      </a:rPr>
                      <m:t>− </m:t>
                    </m:r>
                  </m:oMath>
                </a14:m>
                <a:r>
                  <a:rPr lang="it-IT" dirty="0" smtClean="0"/>
                  <a:t>T</a:t>
                </a:r>
                <a:r>
                  <a:rPr lang="it-IT" baseline="-25000" dirty="0" smtClean="0"/>
                  <a:t>start_sending</a:t>
                </a:r>
                <a:r>
                  <a:rPr lang="it-IT" dirty="0" smtClean="0"/>
                  <a:t> </a:t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 smtClean="0"/>
                  <a:t>In the </a:t>
                </a:r>
                <a:r>
                  <a:rPr lang="it-IT" dirty="0" err="1" smtClean="0"/>
                  <a:t>classical</a:t>
                </a:r>
                <a:r>
                  <a:rPr lang="it-IT" dirty="0" smtClean="0"/>
                  <a:t> MCPBC , </a:t>
                </a:r>
                <a:r>
                  <a:rPr lang="it-IT" dirty="0" err="1" smtClean="0"/>
                  <a:t>when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subsect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selected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all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objects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automatically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selected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means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library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deliver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many</a:t>
                </a:r>
                <a:r>
                  <a:rPr lang="it-IT" dirty="0" smtClean="0"/>
                  <a:t> books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wants</a:t>
                </a:r>
                <a:r>
                  <a:rPr lang="it-IT" dirty="0" smtClean="0"/>
                  <a:t> per </a:t>
                </a:r>
                <a:r>
                  <a:rPr lang="it-IT" dirty="0" err="1" smtClean="0"/>
                  <a:t>day</a:t>
                </a:r>
                <a:r>
                  <a:rPr lang="it-IT" dirty="0" smtClean="0"/>
                  <a:t>).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304" y="2340864"/>
                <a:ext cx="11082528" cy="4425696"/>
              </a:xfrm>
              <a:blipFill rotWithShape="0">
                <a:blip r:embed="rId2"/>
                <a:stretch>
                  <a:fillRect l="-110" t="-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95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HASHCODE 2020 vs MCPBC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80416" y="2426208"/>
                <a:ext cx="11533632" cy="4431792"/>
              </a:xfrm>
            </p:spPr>
            <p:txBody>
              <a:bodyPr/>
              <a:lstStyle/>
              <a:p>
                <a:r>
                  <a:rPr lang="it-IT" dirty="0" smtClean="0"/>
                  <a:t>In the HASHCODE 2020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stated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library</a:t>
                </a:r>
                <a:r>
                  <a:rPr lang="it-IT" dirty="0"/>
                  <a:t> can </a:t>
                </a:r>
                <a:r>
                  <a:rPr lang="it-IT" dirty="0" err="1"/>
                  <a:t>send</a:t>
                </a:r>
                <a:r>
                  <a:rPr lang="it-IT" dirty="0"/>
                  <a:t> a maximum </a:t>
                </a:r>
                <a:r>
                  <a:rPr lang="it-IT" dirty="0" err="1"/>
                  <a:t>number</a:t>
                </a:r>
                <a:r>
                  <a:rPr lang="it-IT" dirty="0"/>
                  <a:t> of books per </a:t>
                </a:r>
                <a:r>
                  <a:rPr lang="it-IT" dirty="0" err="1"/>
                  <a:t>day</a:t>
                </a:r>
                <a:r>
                  <a:rPr lang="it-IT" dirty="0"/>
                  <a:t> ( </a:t>
                </a:r>
                <a:r>
                  <a:rPr lang="it-IT" dirty="0" err="1"/>
                  <a:t>lib</a:t>
                </a:r>
                <a:r>
                  <a:rPr lang="it-IT" dirty="0"/>
                  <a:t> </a:t>
                </a:r>
                <a:r>
                  <a:rPr lang="it-IT" dirty="0" err="1"/>
                  <a:t>throughput</a:t>
                </a:r>
                <a:r>
                  <a:rPr lang="it-IT" dirty="0" smtClean="0"/>
                  <a:t>)</a:t>
                </a:r>
                <a:br>
                  <a:rPr lang="it-IT" dirty="0" smtClean="0"/>
                </a:br>
                <a:endParaRPr lang="it-IT" dirty="0"/>
              </a:p>
              <a:p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library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can’t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send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all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books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limited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quantity</a:t>
                </a:r>
                <a:r>
                  <a:rPr lang="it-IT" dirty="0" smtClean="0"/>
                  <a:t>: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	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charset="0"/>
                      </a:rPr>
                      <m:t>𝑁𝑢𝑚𝐵𝑜𝑜𝑘𝑠</m:t>
                    </m:r>
                    <m:d>
                      <m:dPr>
                        <m:ctrlPr>
                          <a:rPr lang="it-IT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charset="0"/>
                          </a:rPr>
                          <m:t>𝐿𝑖𝑏𝑟𝑎𝑟𝑦</m:t>
                        </m:r>
                        <m:d>
                          <m:dPr>
                            <m:ctrlPr>
                              <a:rPr lang="it-IT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i="1" dirty="0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  <m:r>
                          <a:rPr lang="it-IT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it-IT" i="1" dirty="0">
                            <a:latin typeface="Cambria Math" charset="0"/>
                          </a:rPr>
                          <m:t> </m:t>
                        </m:r>
                        <m:r>
                          <a:rPr lang="it-IT" i="1" dirty="0" err="1">
                            <a:latin typeface="Cambria Math" charset="0"/>
                          </a:rPr>
                          <m:t>𝑇</m:t>
                        </m:r>
                        <m:r>
                          <a:rPr lang="it-IT" i="1" baseline="-25000" dirty="0" err="1">
                            <a:latin typeface="Cambria Math" charset="0"/>
                          </a:rPr>
                          <m:t>𝑘</m:t>
                        </m:r>
                        <m:r>
                          <a:rPr lang="it-IT" i="1" dirty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it-IT" i="1" dirty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t-IT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i="1" dirty="0" err="1">
                            <a:latin typeface="Cambria Math" charset="0"/>
                          </a:rPr>
                          <m:t>𝑑𝑒𝑎𝑑𝑙𝑖𝑛𝑒</m:t>
                        </m:r>
                        <m:r>
                          <a:rPr lang="it-IT" i="1" dirty="0">
                            <a:latin typeface="Cambria Math" charset="0"/>
                          </a:rPr>
                          <m:t>− </m:t>
                        </m:r>
                        <m:r>
                          <a:rPr lang="it-IT" i="1" dirty="0" err="1">
                            <a:latin typeface="Cambria Math" charset="0"/>
                          </a:rPr>
                          <m:t>𝑇</m:t>
                        </m:r>
                        <m:r>
                          <a:rPr lang="it-IT" i="1" baseline="-25000" dirty="0" err="1">
                            <a:latin typeface="Cambria Math" charset="0"/>
                          </a:rPr>
                          <m:t>𝑠𝑡𝑎𝑟</m:t>
                        </m:r>
                        <m:r>
                          <a:rPr lang="it-IT" b="0" i="1" baseline="-25000" dirty="0" smtClean="0">
                            <a:latin typeface="Cambria Math" charset="0"/>
                          </a:rPr>
                          <m:t>𝑡</m:t>
                        </m:r>
                        <m:r>
                          <a:rPr lang="it-IT" b="0" i="1" baseline="-25000" dirty="0" smtClean="0">
                            <a:latin typeface="Cambria Math" charset="0"/>
                          </a:rPr>
                          <m:t>_</m:t>
                        </m:r>
                        <m:r>
                          <a:rPr lang="it-IT" b="0" i="1" baseline="-25000" dirty="0" smtClean="0">
                            <a:latin typeface="Cambria Math" charset="0"/>
                          </a:rPr>
                          <m:t>𝑠𝑒𝑛𝑑𝑖𝑛𝑔</m:t>
                        </m:r>
                      </m:e>
                    </m:d>
                    <m:r>
                      <a:rPr lang="it-IT" i="1" dirty="0">
                        <a:latin typeface="Cambria Math" charset="0"/>
                      </a:rPr>
                      <m:t>∗</m:t>
                    </m:r>
                    <m:r>
                      <a:rPr lang="it-IT" i="1" dirty="0" err="1" smtClean="0">
                        <a:latin typeface="Cambria Math" charset="0"/>
                      </a:rPr>
                      <m:t>𝑙𝑖</m:t>
                    </m:r>
                    <m:sSub>
                      <m:sSubPr>
                        <m:ctrlPr>
                          <a:rPr lang="it-IT" i="1" dirty="0" err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 dirty="0" err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it-IT" i="1" dirty="0" err="1" smtClean="0">
                            <a:latin typeface="Cambria Math" charset="0"/>
                          </a:rPr>
                          <m:t>𝑡h𝑟𝑜𝑢𝑔h𝑝𝑢𝑡</m:t>
                        </m:r>
                      </m:sub>
                    </m:sSub>
                    <m:r>
                      <a:rPr lang="it-IT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/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 err="1" smtClean="0"/>
                  <a:t>Differently</a:t>
                </a:r>
                <a:r>
                  <a:rPr lang="it-IT" dirty="0" smtClean="0"/>
                  <a:t> from the </a:t>
                </a:r>
                <a:r>
                  <a:rPr lang="it-IT" dirty="0" err="1" smtClean="0"/>
                  <a:t>original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problem</a:t>
                </a:r>
                <a:r>
                  <a:rPr lang="it-IT" dirty="0" smtClean="0"/>
                  <a:t>,  in the </a:t>
                </a:r>
                <a:r>
                  <a:rPr lang="it-IT" dirty="0" err="1" smtClean="0"/>
                  <a:t>Hashcode</a:t>
                </a:r>
                <a:r>
                  <a:rPr lang="it-IT" dirty="0" smtClean="0"/>
                  <a:t>, a solver must </a:t>
                </a:r>
                <a:r>
                  <a:rPr lang="it-IT" dirty="0" err="1" smtClean="0"/>
                  <a:t>also</a:t>
                </a:r>
                <a:r>
                  <a:rPr lang="it-IT" dirty="0" smtClean="0"/>
                  <a:t> decide </a:t>
                </a:r>
                <a:r>
                  <a:rPr lang="it-IT" dirty="0" err="1" smtClean="0"/>
                  <a:t>which</a:t>
                </a:r>
                <a:r>
                  <a:rPr lang="it-IT" dirty="0"/>
                  <a:t> </a:t>
                </a:r>
                <a:r>
                  <a:rPr lang="it-IT" dirty="0" err="1" smtClean="0"/>
                  <a:t>objects</a:t>
                </a:r>
                <a:r>
                  <a:rPr lang="it-IT" dirty="0" smtClean="0"/>
                  <a:t> of the subset to include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416" y="2426208"/>
                <a:ext cx="11533632" cy="4431792"/>
              </a:xfrm>
              <a:blipFill rotWithShape="0">
                <a:blip r:embed="rId2"/>
                <a:stretch>
                  <a:fillRect l="-106" t="-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91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3984" y="682752"/>
            <a:ext cx="9282383" cy="997880"/>
          </a:xfrm>
        </p:spPr>
        <p:txBody>
          <a:bodyPr/>
          <a:lstStyle/>
          <a:p>
            <a:r>
              <a:rPr lang="it-IT" dirty="0" err="1" smtClean="0"/>
              <a:t>Hashcode</a:t>
            </a:r>
            <a:r>
              <a:rPr lang="it-IT" dirty="0" smtClean="0"/>
              <a:t> 2020:The 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modification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7951" y="2426208"/>
            <a:ext cx="11109855" cy="413308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the MCPBC can be </a:t>
            </a:r>
            <a:r>
              <a:rPr lang="it-IT" dirty="0" err="1" smtClean="0"/>
              <a:t>applied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,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 smtClean="0"/>
              <a:t> </a:t>
            </a:r>
            <a:r>
              <a:rPr lang="it-IT" dirty="0" err="1" smtClean="0"/>
              <a:t>seen</a:t>
            </a:r>
            <a:r>
              <a:rPr lang="it-IT" dirty="0" smtClean="0"/>
              <a:t>,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Hashcode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specific</a:t>
            </a:r>
            <a:r>
              <a:rPr lang="it-IT" dirty="0" smtClean="0"/>
              <a:t> case of a more general </a:t>
            </a:r>
            <a:r>
              <a:rPr lang="it-IT" dirty="0" err="1" smtClean="0"/>
              <a:t>problem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However</a:t>
            </a:r>
            <a:r>
              <a:rPr lang="it-IT" dirty="0" smtClean="0"/>
              <a:t>,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result</a:t>
            </a:r>
            <a:r>
              <a:rPr lang="it-IT" dirty="0" smtClean="0"/>
              <a:t>, the 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needs</a:t>
            </a:r>
            <a:r>
              <a:rPr lang="it-IT" dirty="0" smtClean="0"/>
              <a:t> to take </a:t>
            </a:r>
            <a:r>
              <a:rPr lang="it-IT" dirty="0" err="1" smtClean="0"/>
              <a:t>into</a:t>
            </a:r>
            <a:r>
              <a:rPr lang="it-IT" dirty="0" smtClean="0"/>
              <a:t> account </a:t>
            </a:r>
            <a:r>
              <a:rPr lang="it-IT" dirty="0" err="1" smtClean="0"/>
              <a:t>also</a:t>
            </a:r>
            <a:r>
              <a:rPr lang="it-IT" dirty="0" smtClean="0"/>
              <a:t> the  </a:t>
            </a:r>
            <a:r>
              <a:rPr lang="it-IT" dirty="0" err="1" smtClean="0"/>
              <a:t>lib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r>
              <a:rPr lang="it-IT" dirty="0" smtClean="0"/>
              <a:t> (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books can be </a:t>
            </a:r>
            <a:r>
              <a:rPr lang="it-IT" dirty="0" err="1" smtClean="0"/>
              <a:t>delivered</a:t>
            </a:r>
            <a:r>
              <a:rPr lang="it-IT" dirty="0" smtClean="0"/>
              <a:t> in time).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calcScore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calculates</a:t>
            </a:r>
            <a:r>
              <a:rPr lang="it-IT" dirty="0" smtClean="0"/>
              <a:t> the books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can </a:t>
            </a:r>
            <a:r>
              <a:rPr lang="it-IT" dirty="0" err="1" smtClean="0"/>
              <a:t>deliver</a:t>
            </a:r>
            <a:r>
              <a:rPr lang="it-IT" dirty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selected</a:t>
            </a:r>
            <a:r>
              <a:rPr lang="it-IT" dirty="0" smtClean="0"/>
              <a:t> for </a:t>
            </a:r>
            <a:r>
              <a:rPr lang="it-IT" dirty="0" err="1" smtClean="0"/>
              <a:t>signup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time </a:t>
            </a:r>
            <a:r>
              <a:rPr lang="it-IT" dirty="0" err="1" smtClean="0"/>
              <a:t>T</a:t>
            </a:r>
            <a:r>
              <a:rPr lang="it-IT" baseline="-25000" dirty="0" err="1" smtClean="0"/>
              <a:t>k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		</a:t>
            </a:r>
            <a:r>
              <a:rPr lang="it-IT" dirty="0" err="1" smtClean="0"/>
              <a:t>NumBooks</a:t>
            </a:r>
            <a:r>
              <a:rPr lang="it-IT" dirty="0" smtClean="0"/>
              <a:t>(Library(i),</a:t>
            </a:r>
            <a:r>
              <a:rPr lang="it-IT" dirty="0"/>
              <a:t> </a:t>
            </a:r>
            <a:r>
              <a:rPr lang="it-IT" dirty="0" err="1" smtClean="0"/>
              <a:t>T</a:t>
            </a:r>
            <a:r>
              <a:rPr lang="it-IT" baseline="-25000" dirty="0" err="1" smtClean="0"/>
              <a:t>k</a:t>
            </a:r>
            <a:r>
              <a:rPr lang="it-IT" dirty="0" smtClean="0"/>
              <a:t> )=(</a:t>
            </a:r>
            <a:r>
              <a:rPr lang="it-IT" dirty="0" err="1" smtClean="0"/>
              <a:t>deadline</a:t>
            </a:r>
            <a:r>
              <a:rPr lang="it-IT" dirty="0" smtClean="0"/>
              <a:t>- </a:t>
            </a:r>
            <a:r>
              <a:rPr lang="it-IT" dirty="0" err="1"/>
              <a:t>T</a:t>
            </a:r>
            <a:r>
              <a:rPr lang="it-IT" baseline="-25000" dirty="0" err="1"/>
              <a:t>start_ending</a:t>
            </a:r>
            <a:r>
              <a:rPr lang="it-IT" dirty="0"/>
              <a:t> </a:t>
            </a:r>
            <a:r>
              <a:rPr lang="it-IT" dirty="0" smtClean="0"/>
              <a:t>)*</a:t>
            </a:r>
            <a:r>
              <a:rPr lang="it-IT" dirty="0" err="1" smtClean="0"/>
              <a:t>lib_throughput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calculates</a:t>
            </a:r>
            <a:r>
              <a:rPr lang="it-IT" dirty="0" smtClean="0"/>
              <a:t> the score </a:t>
            </a:r>
            <a:r>
              <a:rPr lang="it-IT" dirty="0" err="1" smtClean="0"/>
              <a:t>selecting</a:t>
            </a:r>
            <a:r>
              <a:rPr lang="it-IT" dirty="0" smtClean="0"/>
              <a:t> </a:t>
            </a:r>
            <a:r>
              <a:rPr lang="it-IT" dirty="0" err="1"/>
              <a:t>NumBooks</a:t>
            </a:r>
            <a:r>
              <a:rPr lang="it-IT" dirty="0"/>
              <a:t>(Library(i), </a:t>
            </a:r>
            <a:r>
              <a:rPr lang="it-IT" dirty="0" err="1"/>
              <a:t>T</a:t>
            </a:r>
            <a:r>
              <a:rPr lang="it-IT" baseline="-25000" dirty="0" err="1"/>
              <a:t>k</a:t>
            </a:r>
            <a:r>
              <a:rPr lang="it-IT" dirty="0"/>
              <a:t> </a:t>
            </a:r>
            <a:r>
              <a:rPr lang="it-IT" dirty="0" smtClean="0"/>
              <a:t>) books with the </a:t>
            </a:r>
            <a:r>
              <a:rPr lang="it-IT" dirty="0" err="1" smtClean="0"/>
              <a:t>highest</a:t>
            </a:r>
            <a:r>
              <a:rPr lang="it-IT" dirty="0" smtClean="0"/>
              <a:t> score,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present</a:t>
            </a:r>
            <a:r>
              <a:rPr lang="it-IT" dirty="0" smtClean="0"/>
              <a:t> in the list </a:t>
            </a:r>
            <a:r>
              <a:rPr lang="it-IT" dirty="0" err="1" smtClean="0"/>
              <a:t>L</a:t>
            </a:r>
            <a:r>
              <a:rPr lang="it-IT" baseline="-25000" dirty="0" err="1" smtClean="0"/>
              <a:t>k</a:t>
            </a:r>
            <a:r>
              <a:rPr lang="it-IT" baseline="-25000" dirty="0" smtClean="0"/>
              <a:t> </a:t>
            </a:r>
            <a:r>
              <a:rPr lang="it-IT" dirty="0"/>
              <a:t> </a:t>
            </a:r>
            <a:r>
              <a:rPr lang="it-IT" dirty="0" smtClean="0"/>
              <a:t>( the list </a:t>
            </a:r>
            <a:r>
              <a:rPr lang="it-IT" dirty="0" err="1" smtClean="0"/>
              <a:t>represents</a:t>
            </a:r>
            <a:r>
              <a:rPr lang="it-IT" dirty="0" smtClean="0"/>
              <a:t> the books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 smtClean="0"/>
              <a:t>sended</a:t>
            </a:r>
            <a:r>
              <a:rPr lang="it-IT" dirty="0" smtClean="0"/>
              <a:t> </a:t>
            </a:r>
            <a:r>
              <a:rPr lang="it-IT" dirty="0"/>
              <a:t>,</a:t>
            </a:r>
            <a:r>
              <a:rPr lang="it-IT" dirty="0" smtClean="0"/>
              <a:t>or </a:t>
            </a:r>
            <a:r>
              <a:rPr lang="it-IT" dirty="0" err="1" smtClean="0"/>
              <a:t>scheduled</a:t>
            </a:r>
            <a:r>
              <a:rPr lang="it-IT" dirty="0"/>
              <a:t> </a:t>
            </a:r>
            <a:r>
              <a:rPr lang="it-IT" dirty="0" smtClean="0"/>
              <a:t>to be </a:t>
            </a:r>
            <a:r>
              <a:rPr lang="it-IT" dirty="0" err="1" smtClean="0"/>
              <a:t>sended</a:t>
            </a:r>
            <a:r>
              <a:rPr lang="it-IT" dirty="0"/>
              <a:t>,</a:t>
            </a:r>
            <a:r>
              <a:rPr lang="it-IT" dirty="0" smtClean="0"/>
              <a:t> by </a:t>
            </a:r>
            <a:r>
              <a:rPr lang="it-IT" dirty="0" err="1" smtClean="0"/>
              <a:t>libraries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/>
              <a:t> </a:t>
            </a:r>
            <a:r>
              <a:rPr lang="it-IT" dirty="0" err="1" smtClean="0"/>
              <a:t>included</a:t>
            </a:r>
            <a:r>
              <a:rPr lang="it-IT" dirty="0" smtClean="0"/>
              <a:t> in the </a:t>
            </a:r>
            <a:r>
              <a:rPr lang="it-IT" dirty="0" err="1" smtClean="0"/>
              <a:t>solution</a:t>
            </a:r>
            <a:r>
              <a:rPr lang="it-IT" dirty="0" smtClean="0"/>
              <a:t>).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score , </a:t>
            </a:r>
            <a:r>
              <a:rPr lang="it-IT" dirty="0" err="1" smtClean="0"/>
              <a:t>divided</a:t>
            </a:r>
            <a:r>
              <a:rPr lang="it-IT" dirty="0" smtClean="0"/>
              <a:t> by </a:t>
            </a:r>
            <a:r>
              <a:rPr lang="it-IT" dirty="0" err="1" smtClean="0"/>
              <a:t>lib</a:t>
            </a:r>
            <a:r>
              <a:rPr lang="it-IT" dirty="0" smtClean="0"/>
              <a:t> </a:t>
            </a:r>
            <a:r>
              <a:rPr lang="it-IT" dirty="0" err="1" smtClean="0"/>
              <a:t>Signup</a:t>
            </a:r>
            <a:r>
              <a:rPr lang="it-IT" dirty="0" smtClean="0"/>
              <a:t> Time ( </a:t>
            </a:r>
            <a:r>
              <a:rPr lang="it-IT" dirty="0" err="1" smtClean="0"/>
              <a:t>weight</a:t>
            </a:r>
            <a:r>
              <a:rPr lang="it-IT" dirty="0" smtClean="0"/>
              <a:t>),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84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Calc</a:t>
            </a:r>
            <a:r>
              <a:rPr lang="it-IT" dirty="0" smtClean="0"/>
              <a:t> Value HASHCODE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2400" y="2368062"/>
            <a:ext cx="11478768" cy="41616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CalcValueHashcode</a:t>
            </a:r>
            <a:r>
              <a:rPr lang="it-IT" dirty="0" smtClean="0"/>
              <a:t>(</a:t>
            </a:r>
            <a:r>
              <a:rPr lang="it-IT" dirty="0" err="1" smtClean="0"/>
              <a:t>booksPerLib</a:t>
            </a:r>
            <a:r>
              <a:rPr lang="it-IT" dirty="0" smtClean="0"/>
              <a:t>, </a:t>
            </a:r>
            <a:r>
              <a:rPr lang="it-IT" dirty="0" err="1" smtClean="0"/>
              <a:t>libSignupTime</a:t>
            </a:r>
            <a:r>
              <a:rPr lang="it-IT" dirty="0" smtClean="0"/>
              <a:t>, </a:t>
            </a:r>
            <a:r>
              <a:rPr lang="it-IT" dirty="0" err="1" smtClean="0"/>
              <a:t>libThrougput,actualTime,bookScores,deadline,Lk</a:t>
            </a:r>
            <a:r>
              <a:rPr lang="it-IT" dirty="0" smtClean="0"/>
              <a:t>):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	</a:t>
            </a:r>
            <a:r>
              <a:rPr lang="it-IT" dirty="0" err="1" smtClean="0"/>
              <a:t>sort</a:t>
            </a:r>
            <a:r>
              <a:rPr lang="it-IT" dirty="0" smtClean="0"/>
              <a:t>(</a:t>
            </a:r>
            <a:r>
              <a:rPr lang="it-IT" dirty="0" err="1" smtClean="0"/>
              <a:t>booksPerLib</a:t>
            </a:r>
            <a:r>
              <a:rPr lang="it-IT" dirty="0" smtClean="0"/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	</a:t>
            </a:r>
            <a:r>
              <a:rPr lang="it-IT" dirty="0" err="1" smtClean="0"/>
              <a:t>NumBooks</a:t>
            </a:r>
            <a:r>
              <a:rPr lang="it-IT" dirty="0" smtClean="0"/>
              <a:t>=</a:t>
            </a:r>
            <a:r>
              <a:rPr lang="it-IT" dirty="0" err="1" smtClean="0"/>
              <a:t>min</a:t>
            </a:r>
            <a:r>
              <a:rPr lang="it-IT" dirty="0" smtClean="0"/>
              <a:t> (</a:t>
            </a:r>
            <a:r>
              <a:rPr lang="it-IT" dirty="0" err="1" smtClean="0"/>
              <a:t>len</a:t>
            </a:r>
            <a:r>
              <a:rPr lang="it-IT" dirty="0" smtClean="0"/>
              <a:t>(</a:t>
            </a:r>
            <a:r>
              <a:rPr lang="it-IT" dirty="0" err="1" smtClean="0"/>
              <a:t>booksPerLib</a:t>
            </a:r>
            <a:r>
              <a:rPr lang="it-IT" dirty="0" smtClean="0"/>
              <a:t>),(</a:t>
            </a:r>
            <a:r>
              <a:rPr lang="it-IT" dirty="0" err="1" smtClean="0"/>
              <a:t>deadline</a:t>
            </a:r>
            <a:r>
              <a:rPr lang="it-IT" dirty="0" smtClean="0"/>
              <a:t>-(</a:t>
            </a:r>
            <a:r>
              <a:rPr lang="it-IT" dirty="0" err="1" smtClean="0"/>
              <a:t>actualTime+librarySignupTime</a:t>
            </a:r>
            <a:r>
              <a:rPr lang="it-IT" dirty="0" smtClean="0"/>
              <a:t>)*</a:t>
            </a:r>
            <a:r>
              <a:rPr lang="it-IT" dirty="0" err="1" smtClean="0"/>
              <a:t>libraryThrougput</a:t>
            </a:r>
            <a:r>
              <a:rPr lang="it-IT" dirty="0" smtClean="0"/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score=0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books_placed,i</a:t>
            </a:r>
            <a:r>
              <a:rPr lang="it-IT" dirty="0" smtClean="0"/>
              <a:t>=0,0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# </a:t>
            </a:r>
            <a:r>
              <a:rPr lang="it-IT" dirty="0" err="1"/>
              <a:t>supposing</a:t>
            </a:r>
            <a:r>
              <a:rPr lang="it-IT" dirty="0"/>
              <a:t> the books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ordered</a:t>
            </a:r>
            <a:r>
              <a:rPr lang="it-IT" dirty="0"/>
              <a:t> by </a:t>
            </a:r>
            <a:r>
              <a:rPr lang="it-IT" dirty="0" smtClean="0"/>
              <a:t>score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while</a:t>
            </a:r>
            <a:r>
              <a:rPr lang="it-IT" dirty="0" smtClean="0"/>
              <a:t> i &lt;</a:t>
            </a:r>
            <a:r>
              <a:rPr lang="it-IT" dirty="0" err="1" smtClean="0"/>
              <a:t>NumBooks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/>
              <a:t>books_placed</a:t>
            </a:r>
            <a:r>
              <a:rPr lang="it-IT" dirty="0"/>
              <a:t>&lt; </a:t>
            </a:r>
            <a:r>
              <a:rPr lang="it-IT" dirty="0" err="1" smtClean="0"/>
              <a:t>len</a:t>
            </a:r>
            <a:r>
              <a:rPr lang="it-IT" dirty="0" smtClean="0"/>
              <a:t>(</a:t>
            </a:r>
            <a:r>
              <a:rPr lang="it-IT" dirty="0" err="1" smtClean="0"/>
              <a:t>booksPerLib</a:t>
            </a:r>
            <a:r>
              <a:rPr lang="it-IT" dirty="0" smtClean="0"/>
              <a:t>) 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book=</a:t>
            </a:r>
            <a:r>
              <a:rPr lang="it-IT" dirty="0" err="1" smtClean="0"/>
              <a:t>booksPerLib</a:t>
            </a:r>
            <a:r>
              <a:rPr lang="it-IT" dirty="0" smtClean="0"/>
              <a:t>[i]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book </a:t>
            </a:r>
            <a:r>
              <a:rPr lang="it-IT" dirty="0" err="1" smtClean="0"/>
              <a:t>not</a:t>
            </a:r>
            <a:r>
              <a:rPr lang="it-IT" dirty="0" smtClean="0"/>
              <a:t> in </a:t>
            </a:r>
            <a:r>
              <a:rPr lang="it-IT" dirty="0" err="1" smtClean="0"/>
              <a:t>Lk</a:t>
            </a:r>
            <a:r>
              <a:rPr lang="it-IT" dirty="0" smtClean="0"/>
              <a:t>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score+=</a:t>
            </a:r>
            <a:r>
              <a:rPr lang="it-IT" dirty="0" err="1" smtClean="0"/>
              <a:t>bookScores</a:t>
            </a:r>
            <a:r>
              <a:rPr lang="it-IT" dirty="0" smtClean="0"/>
              <a:t>[book]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/>
              <a:t>books_placed</a:t>
            </a:r>
            <a:r>
              <a:rPr lang="it-IT" dirty="0"/>
              <a:t>++</a:t>
            </a:r>
            <a:endParaRPr lang="it-IT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i++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return</a:t>
            </a:r>
            <a:r>
              <a:rPr lang="it-IT" dirty="0" smtClean="0"/>
              <a:t> (score/</a:t>
            </a:r>
            <a:r>
              <a:rPr lang="it-IT" dirty="0" err="1" smtClean="0"/>
              <a:t>librarySignupTime,NumBooks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48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Greedy</a:t>
            </a:r>
            <a:r>
              <a:rPr lang="it-IT" dirty="0" smtClean="0"/>
              <a:t> HASHCODE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343807"/>
            <a:ext cx="11253216" cy="4514193"/>
          </a:xfrm>
        </p:spPr>
        <p:txBody>
          <a:bodyPr>
            <a:normAutofit fontScale="62500" lnSpcReduction="2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it-IT" dirty="0" err="1" smtClean="0"/>
              <a:t>remaining_time</a:t>
            </a:r>
            <a:r>
              <a:rPr lang="it-IT" dirty="0" smtClean="0"/>
              <a:t>=</a:t>
            </a:r>
            <a:r>
              <a:rPr lang="it-IT" dirty="0" err="1" smtClean="0"/>
              <a:t>deadline</a:t>
            </a:r>
            <a:endParaRPr lang="it-IT" baseline="-25000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it-IT" dirty="0"/>
              <a:t>score=0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it-IT" dirty="0" err="1"/>
              <a:t>L</a:t>
            </a:r>
            <a:r>
              <a:rPr lang="it-IT" baseline="-25000" dirty="0" err="1"/>
              <a:t>k</a:t>
            </a:r>
            <a:r>
              <a:rPr lang="it-IT" dirty="0" smtClean="0"/>
              <a:t>=[]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it-IT" dirty="0" err="1" smtClean="0"/>
              <a:t>remaining_libs</a:t>
            </a:r>
            <a:r>
              <a:rPr lang="it-IT" dirty="0" smtClean="0"/>
              <a:t>=</a:t>
            </a:r>
            <a:r>
              <a:rPr lang="it-IT" dirty="0" err="1" smtClean="0"/>
              <a:t>libs</a:t>
            </a:r>
            <a:endParaRPr lang="it-IT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it-IT" dirty="0" err="1" smtClean="0"/>
              <a:t>loop_value,loop_best_value,best_lib</a:t>
            </a:r>
            <a:r>
              <a:rPr lang="it-IT" dirty="0" smtClean="0"/>
              <a:t>=0</a:t>
            </a:r>
            <a:r>
              <a:rPr lang="it-IT" dirty="0"/>
              <a:t>,-</a:t>
            </a:r>
            <a:r>
              <a:rPr lang="it-IT" dirty="0" smtClean="0"/>
              <a:t>1,0</a:t>
            </a:r>
            <a:br>
              <a:rPr lang="it-IT" dirty="0" smtClean="0"/>
            </a:br>
            <a:endParaRPr lang="it-IT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 smtClean="0"/>
              <a:t>argmin</a:t>
            </a:r>
            <a:r>
              <a:rPr lang="it-IT" baseline="-25000" dirty="0" err="1" smtClean="0"/>
              <a:t>sub</a:t>
            </a:r>
            <a:r>
              <a:rPr lang="it-IT" dirty="0" smtClean="0"/>
              <a:t>(</a:t>
            </a:r>
            <a:r>
              <a:rPr lang="it-IT" dirty="0" err="1" smtClean="0"/>
              <a:t>libsSignupTime</a:t>
            </a:r>
            <a:r>
              <a:rPr lang="it-IT" dirty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remaining_libs</a:t>
            </a:r>
            <a:r>
              <a:rPr lang="it-IT" dirty="0" smtClean="0"/>
              <a:t>)&gt;</a:t>
            </a:r>
            <a:r>
              <a:rPr lang="it-IT" dirty="0" err="1"/>
              <a:t>remaining_time</a:t>
            </a:r>
            <a:r>
              <a:rPr lang="it-IT" dirty="0" smtClean="0"/>
              <a:t>:</a:t>
            </a:r>
            <a:br>
              <a:rPr lang="it-IT" dirty="0" smtClean="0"/>
            </a:b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for </a:t>
            </a:r>
            <a:r>
              <a:rPr lang="it-IT" dirty="0" err="1" smtClean="0"/>
              <a:t>lib</a:t>
            </a:r>
            <a:r>
              <a:rPr lang="it-IT" dirty="0" smtClean="0"/>
              <a:t> in </a:t>
            </a:r>
            <a:r>
              <a:rPr lang="it-IT" dirty="0" err="1" smtClean="0"/>
              <a:t>remaining_libs</a:t>
            </a:r>
            <a:r>
              <a:rPr lang="it-IT" dirty="0" smtClean="0"/>
              <a:t>: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libsSignupTime</a:t>
            </a:r>
            <a:r>
              <a:rPr lang="it-IT" dirty="0" smtClean="0"/>
              <a:t>[</a:t>
            </a:r>
            <a:r>
              <a:rPr lang="it-IT" dirty="0" err="1" smtClean="0"/>
              <a:t>lib</a:t>
            </a:r>
            <a:r>
              <a:rPr lang="it-IT" dirty="0" smtClean="0"/>
              <a:t>]&gt;</a:t>
            </a:r>
            <a:r>
              <a:rPr lang="it-IT" dirty="0" err="1"/>
              <a:t>remaining_time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	</a:t>
            </a:r>
            <a:r>
              <a:rPr lang="it-IT" dirty="0" err="1" smtClean="0"/>
              <a:t>remove</a:t>
            </a:r>
            <a:r>
              <a:rPr lang="it-IT" dirty="0" smtClean="0"/>
              <a:t>(</a:t>
            </a:r>
            <a:r>
              <a:rPr lang="it-IT" dirty="0" err="1" smtClean="0"/>
              <a:t>remaining_libs,lib</a:t>
            </a:r>
            <a:r>
              <a:rPr lang="it-IT" dirty="0" smtClean="0"/>
              <a:t>)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else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	</a:t>
            </a:r>
            <a:r>
              <a:rPr lang="it-IT" dirty="0" err="1" smtClean="0"/>
              <a:t>loop_value,NumBooks</a:t>
            </a:r>
            <a:r>
              <a:rPr lang="it-IT" dirty="0" smtClean="0"/>
              <a:t>=</a:t>
            </a:r>
            <a:r>
              <a:rPr lang="it-IT" dirty="0" err="1" smtClean="0"/>
              <a:t>calcScore</a:t>
            </a:r>
            <a:r>
              <a:rPr lang="it-IT" dirty="0" smtClean="0"/>
              <a:t>(</a:t>
            </a:r>
            <a:r>
              <a:rPr lang="it-IT" dirty="0" err="1" smtClean="0"/>
              <a:t>booksPerLibrary</a:t>
            </a:r>
            <a:r>
              <a:rPr lang="it-IT" dirty="0" smtClean="0"/>
              <a:t>[</a:t>
            </a:r>
            <a:r>
              <a:rPr lang="it-IT" dirty="0" err="1" smtClean="0"/>
              <a:t>lib</a:t>
            </a:r>
            <a:r>
              <a:rPr lang="it-IT" dirty="0" smtClean="0"/>
              <a:t>],</a:t>
            </a:r>
            <a:r>
              <a:rPr lang="it-IT" dirty="0" err="1" smtClean="0"/>
              <a:t>signupTime</a:t>
            </a:r>
            <a:r>
              <a:rPr lang="it-IT" dirty="0" smtClean="0"/>
              <a:t>[</a:t>
            </a:r>
            <a:r>
              <a:rPr lang="it-IT" dirty="0" err="1" smtClean="0"/>
              <a:t>lib</a:t>
            </a:r>
            <a:r>
              <a:rPr lang="it-IT" dirty="0" smtClean="0"/>
              <a:t>],</a:t>
            </a:r>
            <a:r>
              <a:rPr lang="it-IT" dirty="0" err="1" smtClean="0"/>
              <a:t>throughputs</a:t>
            </a:r>
            <a:r>
              <a:rPr lang="it-IT" dirty="0" smtClean="0"/>
              <a:t>[</a:t>
            </a:r>
            <a:r>
              <a:rPr lang="it-IT" dirty="0" err="1" smtClean="0"/>
              <a:t>lib</a:t>
            </a:r>
            <a:r>
              <a:rPr lang="it-IT" dirty="0" smtClean="0"/>
              <a:t>],</a:t>
            </a:r>
            <a:r>
              <a:rPr lang="it-IT" dirty="0" err="1" smtClean="0"/>
              <a:t>booksScore,deadline,remaining_timeLk</a:t>
            </a:r>
            <a:r>
              <a:rPr lang="it-IT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	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loop_value</a:t>
            </a:r>
            <a:r>
              <a:rPr lang="it-IT" dirty="0" smtClean="0"/>
              <a:t>&gt;</a:t>
            </a:r>
            <a:r>
              <a:rPr lang="it-IT" dirty="0" err="1" smtClean="0"/>
              <a:t>loop_best_value</a:t>
            </a:r>
            <a:r>
              <a:rPr lang="it-IT" dirty="0" smtClean="0"/>
              <a:t>: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		</a:t>
            </a:r>
            <a:r>
              <a:rPr lang="it-IT" dirty="0" err="1" smtClean="0"/>
              <a:t>loop_best_value</a:t>
            </a:r>
            <a:r>
              <a:rPr lang="it-IT" dirty="0" smtClean="0"/>
              <a:t>=</a:t>
            </a:r>
            <a:r>
              <a:rPr lang="it-IT" dirty="0" err="1" smtClean="0"/>
              <a:t>loop_value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		</a:t>
            </a:r>
            <a:r>
              <a:rPr lang="it-IT" dirty="0" err="1" smtClean="0"/>
              <a:t>best_lib</a:t>
            </a:r>
            <a:r>
              <a:rPr lang="it-IT" dirty="0" smtClean="0"/>
              <a:t>=</a:t>
            </a:r>
            <a:r>
              <a:rPr lang="it-IT" dirty="0" err="1" smtClean="0"/>
              <a:t>lib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loop_best_value</a:t>
            </a:r>
            <a:r>
              <a:rPr lang="it-IT" dirty="0" smtClean="0"/>
              <a:t>==</a:t>
            </a:r>
            <a:r>
              <a:rPr lang="it-IT" dirty="0"/>
              <a:t>0: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break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remove</a:t>
            </a:r>
            <a:r>
              <a:rPr lang="it-IT" dirty="0" smtClean="0"/>
              <a:t>(</a:t>
            </a:r>
            <a:r>
              <a:rPr lang="it-IT" dirty="0" err="1" smtClean="0"/>
              <a:t>remaining_lib</a:t>
            </a:r>
            <a:r>
              <a:rPr lang="it-IT" dirty="0" smtClean="0"/>
              <a:t>, </a:t>
            </a:r>
            <a:r>
              <a:rPr lang="it-IT" dirty="0" err="1" smtClean="0"/>
              <a:t>best_lib</a:t>
            </a:r>
            <a:r>
              <a:rPr lang="it-IT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         </a:t>
            </a:r>
            <a:r>
              <a:rPr lang="it-IT" dirty="0" err="1" smtClean="0"/>
              <a:t>removed</a:t>
            </a:r>
            <a:r>
              <a:rPr lang="it-IT" dirty="0" smtClean="0"/>
              <a:t>=0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for </a:t>
            </a:r>
            <a:r>
              <a:rPr lang="it-IT" dirty="0" smtClean="0"/>
              <a:t>book in </a:t>
            </a:r>
            <a:r>
              <a:rPr lang="it-IT" dirty="0" err="1" smtClean="0"/>
              <a:t>booksPerLib</a:t>
            </a:r>
            <a:r>
              <a:rPr lang="it-IT" dirty="0" smtClean="0"/>
              <a:t>[</a:t>
            </a:r>
            <a:r>
              <a:rPr lang="it-IT" dirty="0" err="1" smtClean="0"/>
              <a:t>best_lib</a:t>
            </a:r>
            <a:r>
              <a:rPr lang="it-IT" dirty="0" smtClean="0"/>
              <a:t>]:  #</a:t>
            </a:r>
            <a:r>
              <a:rPr lang="it-IT" dirty="0" err="1" smtClean="0"/>
              <a:t>also</a:t>
            </a:r>
            <a:r>
              <a:rPr lang="it-IT" dirty="0" smtClean="0"/>
              <a:t> the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smtClean="0"/>
              <a:t>book in </a:t>
            </a:r>
            <a:r>
              <a:rPr lang="it-IT" dirty="0" err="1"/>
              <a:t>Lk</a:t>
            </a:r>
            <a:r>
              <a:rPr lang="it-IT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	</a:t>
            </a:r>
            <a:r>
              <a:rPr lang="it-IT" dirty="0" err="1" smtClean="0"/>
              <a:t>append</a:t>
            </a:r>
            <a:r>
              <a:rPr lang="it-IT" dirty="0" smtClean="0"/>
              <a:t>(</a:t>
            </a:r>
            <a:r>
              <a:rPr lang="it-IT" dirty="0" err="1" smtClean="0"/>
              <a:t>Lk,book</a:t>
            </a:r>
            <a:r>
              <a:rPr lang="it-IT" dirty="0" smtClean="0"/>
              <a:t>)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		score</a:t>
            </a:r>
            <a:r>
              <a:rPr lang="it-IT" dirty="0" smtClean="0"/>
              <a:t>+=</a:t>
            </a:r>
            <a:r>
              <a:rPr lang="it-IT" dirty="0" err="1" smtClean="0"/>
              <a:t>booksScore</a:t>
            </a:r>
            <a:r>
              <a:rPr lang="it-IT" dirty="0" smtClean="0"/>
              <a:t>[books]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removed</a:t>
            </a:r>
            <a:r>
              <a:rPr lang="it-IT" dirty="0" smtClean="0"/>
              <a:t>++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removed</a:t>
            </a:r>
            <a:r>
              <a:rPr lang="it-IT" dirty="0" smtClean="0"/>
              <a:t>==</a:t>
            </a:r>
            <a:r>
              <a:rPr lang="it-IT" dirty="0" err="1" smtClean="0"/>
              <a:t>MaxBooks</a:t>
            </a:r>
            <a:r>
              <a:rPr lang="it-IT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break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remaining_time</a:t>
            </a:r>
            <a:r>
              <a:rPr lang="it-IT" dirty="0" smtClean="0"/>
              <a:t>-=</a:t>
            </a:r>
            <a:r>
              <a:rPr lang="it-IT" dirty="0" err="1" smtClean="0"/>
              <a:t>signupTime</a:t>
            </a:r>
            <a:r>
              <a:rPr lang="it-IT" dirty="0" smtClean="0"/>
              <a:t>[</a:t>
            </a:r>
            <a:r>
              <a:rPr lang="it-IT" dirty="0" err="1" smtClean="0"/>
              <a:t>best_lib</a:t>
            </a:r>
            <a:r>
              <a:rPr lang="it-IT" dirty="0" smtClean="0"/>
              <a:t>]</a:t>
            </a: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67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MCPBC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38912" y="2414016"/>
                <a:ext cx="10399776" cy="4230624"/>
              </a:xfrm>
            </p:spPr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simplest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form</a:t>
                </a:r>
                <a:r>
                  <a:rPr lang="it-IT" dirty="0" smtClean="0"/>
                  <a:t> of the MCP can be </a:t>
                </a:r>
                <a:r>
                  <a:rPr lang="it-IT" dirty="0" err="1" smtClean="0"/>
                  <a:t>described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only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sets: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1-  A set of </a:t>
                </a:r>
                <a:r>
                  <a:rPr lang="it-IT" dirty="0" err="1" smtClean="0"/>
                  <a:t>objects</a:t>
                </a:r>
                <a:r>
                  <a:rPr lang="it-IT" dirty="0" smtClean="0"/>
                  <a:t>.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 		O={O</a:t>
                </a:r>
                <a:r>
                  <a:rPr lang="it-IT" baseline="-25000" dirty="0" smtClean="0"/>
                  <a:t>1</a:t>
                </a:r>
                <a:r>
                  <a:rPr lang="it-IT" dirty="0" smtClean="0"/>
                  <a:t>,O</a:t>
                </a:r>
                <a:r>
                  <a:rPr lang="it-IT" baseline="-25000" dirty="0" smtClean="0"/>
                  <a:t>2</a:t>
                </a:r>
                <a:r>
                  <a:rPr lang="it-IT" dirty="0" smtClean="0"/>
                  <a:t>, O</a:t>
                </a:r>
                <a:r>
                  <a:rPr lang="it-IT" baseline="-25000" dirty="0" smtClean="0"/>
                  <a:t>3</a:t>
                </a:r>
                <a:r>
                  <a:rPr lang="it-IT" dirty="0" smtClean="0"/>
                  <a:t>, </a:t>
                </a:r>
                <a:r>
                  <a:rPr lang="mr-IN" dirty="0" smtClean="0"/>
                  <a:t>…</a:t>
                </a:r>
                <a:r>
                  <a:rPr lang="it-IT" dirty="0" smtClean="0"/>
                  <a:t>..  ,O</a:t>
                </a:r>
                <a:r>
                  <a:rPr lang="it-IT" baseline="-25000" dirty="0" smtClean="0"/>
                  <a:t>m</a:t>
                </a:r>
                <a:r>
                  <a:rPr lang="it-IT" dirty="0" smtClean="0"/>
                  <a:t>}  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2- A  family of </a:t>
                </a:r>
                <a:r>
                  <a:rPr lang="it-IT" dirty="0" err="1" smtClean="0"/>
                  <a:t>subsets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objects</a:t>
                </a:r>
                <a:r>
                  <a:rPr lang="it-IT" dirty="0" smtClean="0"/>
                  <a:t> (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object</a:t>
                </a:r>
                <a:r>
                  <a:rPr lang="it-IT" dirty="0" smtClean="0"/>
                  <a:t> can be </a:t>
                </a:r>
                <a:r>
                  <a:rPr lang="it-IT" dirty="0" err="1" smtClean="0"/>
                  <a:t>contained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different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subsets</a:t>
                </a:r>
                <a:r>
                  <a:rPr lang="it-IT" dirty="0" smtClean="0"/>
                  <a:t>).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 		</a:t>
                </a:r>
                <a:r>
                  <a:rPr lang="it-IT" dirty="0" err="1" smtClean="0"/>
                  <a:t>S</a:t>
                </a:r>
                <a:r>
                  <a:rPr lang="it-IT" dirty="0" smtClean="0"/>
                  <a:t>={S</a:t>
                </a:r>
                <a:r>
                  <a:rPr lang="it-IT" baseline="-25000" dirty="0" smtClean="0"/>
                  <a:t>1</a:t>
                </a:r>
                <a:r>
                  <a:rPr lang="it-IT" dirty="0" smtClean="0"/>
                  <a:t>,S</a:t>
                </a:r>
                <a:r>
                  <a:rPr lang="it-IT" baseline="-25000" dirty="0" smtClean="0"/>
                  <a:t>2</a:t>
                </a:r>
                <a:r>
                  <a:rPr lang="it-IT" dirty="0"/>
                  <a:t>, </a:t>
                </a:r>
                <a:r>
                  <a:rPr lang="it-IT" dirty="0" smtClean="0"/>
                  <a:t>S</a:t>
                </a:r>
                <a:r>
                  <a:rPr lang="it-IT" baseline="-25000" dirty="0" smtClean="0"/>
                  <a:t>3</a:t>
                </a:r>
                <a:r>
                  <a:rPr lang="it-IT" dirty="0"/>
                  <a:t>, </a:t>
                </a:r>
                <a:r>
                  <a:rPr lang="mr-IN" dirty="0"/>
                  <a:t>…</a:t>
                </a:r>
                <a:r>
                  <a:rPr lang="it-IT" dirty="0"/>
                  <a:t>..  </a:t>
                </a:r>
                <a:r>
                  <a:rPr lang="it-IT" dirty="0" smtClean="0"/>
                  <a:t>,S</a:t>
                </a:r>
                <a:r>
                  <a:rPr lang="it-IT" baseline="-25000" dirty="0"/>
                  <a:t>n</a:t>
                </a:r>
                <a:r>
                  <a:rPr lang="it-IT" dirty="0" smtClean="0"/>
                  <a:t>}  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14:m>
                  <m:oMath xmlns:m="http://schemas.openxmlformats.org/officeDocument/2006/math">
                    <m:r>
                      <a:rPr lang="it-IT" i="1" dirty="0" smtClean="0">
                        <a:latin typeface="Cambria Math" charset="0"/>
                      </a:rPr>
                      <m:t>	</m:t>
                    </m:r>
                    <m:r>
                      <a:rPr lang="it-IT" i="1" dirty="0" smtClean="0">
                        <a:latin typeface="Cambria Math" charset="0"/>
                      </a:rPr>
                      <m:t>𝑆𝑖</m:t>
                    </m:r>
                    <m:r>
                      <a:rPr lang="it-IT" i="1" dirty="0" smtClean="0">
                        <a:latin typeface="Cambria Math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it-IT" b="0" i="1" dirty="0" smtClean="0">
                            <a:latin typeface="Cambria Math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it-IT" b="0" i="1" dirty="0" smtClean="0">
                            <a:latin typeface="Cambria Math" charset="0"/>
                          </a:rPr>
                          <m:t>𝑓</m:t>
                        </m:r>
                      </m:sub>
                    </m:sSub>
                    <m:r>
                      <a:rPr lang="it-IT" i="1" dirty="0" smtClean="0">
                        <a:latin typeface="Cambria Math" charset="0"/>
                      </a:rPr>
                      <m:t>}  </m:t>
                    </m:r>
                  </m:oMath>
                </a14:m>
                <a:r>
                  <a:rPr lang="it-IT" dirty="0" smtClean="0"/>
                  <a:t>,    </a:t>
                </a:r>
                <a:r>
                  <a:rPr lang="it-IT" dirty="0" smtClean="0"/>
                  <a:t>0&lt;=i&lt;=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/>
                  <a:t>[1,m]</a:t>
                </a:r>
                <a:r>
                  <a:rPr lang="it-IT" dirty="0" smtClean="0"/>
                  <a:t/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/>
                  <a:t>The goal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covered</a:t>
                </a:r>
                <a:r>
                  <a:rPr lang="it-IT" dirty="0"/>
                  <a:t> </a:t>
                </a:r>
                <a:r>
                  <a:rPr lang="it-IT" dirty="0" err="1"/>
                  <a:t>objects</a:t>
                </a:r>
                <a:r>
                  <a:rPr lang="it-IT" dirty="0"/>
                  <a:t> by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k </a:t>
                </a:r>
                <a:r>
                  <a:rPr lang="it-IT" dirty="0" err="1" smtClean="0"/>
                  <a:t>subsets</a:t>
                </a:r>
                <a:r>
                  <a:rPr lang="it-IT" dirty="0" smtClean="0"/>
                  <a:t>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2414016"/>
                <a:ext cx="10399776" cy="4230624"/>
              </a:xfrm>
              <a:blipFill rotWithShape="0">
                <a:blip r:embed="rId2"/>
                <a:stretch>
                  <a:fillRect l="-117" t="-7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/>
              <p:cNvSpPr txBox="1"/>
              <p:nvPr/>
            </p:nvSpPr>
            <p:spPr>
              <a:xfrm>
                <a:off x="5638800" y="2960077"/>
                <a:ext cx="20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60077"/>
                <a:ext cx="20839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 rot="10800000" flipH="1" flipV="1">
            <a:off x="3840480" y="5331219"/>
            <a:ext cx="7607808" cy="1572768"/>
          </a:xfrm>
        </p:spPr>
        <p:txBody>
          <a:bodyPr>
            <a:noAutofit/>
          </a:bodyPr>
          <a:lstStyle/>
          <a:p>
            <a:r>
              <a:rPr lang="it-IT" dirty="0" err="1" smtClean="0"/>
              <a:t>Compared</a:t>
            </a:r>
            <a:r>
              <a:rPr lang="it-IT" dirty="0" smtClean="0"/>
              <a:t> </a:t>
            </a:r>
            <a:r>
              <a:rPr lang="it-IT" dirty="0"/>
              <a:t>to the </a:t>
            </a:r>
            <a:r>
              <a:rPr lang="it-IT" dirty="0" err="1" smtClean="0"/>
              <a:t>scores</a:t>
            </a:r>
            <a:r>
              <a:rPr lang="it-IT" dirty="0" smtClean="0"/>
              <a:t> </a:t>
            </a:r>
            <a:r>
              <a:rPr lang="it-IT" dirty="0" err="1" smtClean="0"/>
              <a:t>obtained</a:t>
            </a:r>
            <a:r>
              <a:rPr lang="it-IT" dirty="0" smtClean="0"/>
              <a:t> </a:t>
            </a:r>
            <a:r>
              <a:rPr lang="it-IT" dirty="0" err="1" smtClean="0"/>
              <a:t>during</a:t>
            </a:r>
            <a:r>
              <a:rPr lang="it-IT" dirty="0" smtClean="0"/>
              <a:t> the round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score 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456</a:t>
            </a:r>
            <a:r>
              <a:rPr lang="it-IT" baseline="30000" dirty="0"/>
              <a:t>th</a:t>
            </a:r>
            <a:r>
              <a:rPr lang="it-IT" dirty="0"/>
              <a:t> and 457</a:t>
            </a:r>
            <a:r>
              <a:rPr lang="it-IT" baseline="30000" dirty="0"/>
              <a:t>th </a:t>
            </a:r>
            <a:r>
              <a:rPr lang="it-IT" dirty="0"/>
              <a:t> positions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/>
              <a:t> The best team </a:t>
            </a:r>
            <a:r>
              <a:rPr lang="it-IT" dirty="0" err="1" smtClean="0"/>
              <a:t>scored</a:t>
            </a:r>
            <a:r>
              <a:rPr lang="it-IT" dirty="0" smtClean="0"/>
              <a:t>: </a:t>
            </a:r>
            <a:r>
              <a:rPr lang="it-IT" dirty="0"/>
              <a:t>27203691 .</a:t>
            </a:r>
            <a:r>
              <a:rPr lang="it-IT" dirty="0" smtClean="0"/>
              <a:t>		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22153"/>
              </p:ext>
            </p:extLst>
          </p:nvPr>
        </p:nvGraphicFramePr>
        <p:xfrm>
          <a:off x="896882" y="248540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Instance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Time (</a:t>
                      </a:r>
                      <a:r>
                        <a:rPr lang="it-IT" dirty="0" err="1" smtClean="0"/>
                        <a:t>seconds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Score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a_example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21 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b_read_on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0.6756136417388916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5813900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c_incunabula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36.24532437324524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5689822</a:t>
                      </a:r>
                      <a:endParaRPr lang="it-IT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d_though_choices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521.3948211669922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5028465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e_so_many_books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6.803157567977905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5003279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f_lbraries_of_the_world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1.471337080001831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5302835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06499"/>
              </p:ext>
            </p:extLst>
          </p:nvPr>
        </p:nvGraphicFramePr>
        <p:xfrm>
          <a:off x="896882" y="5242898"/>
          <a:ext cx="1804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416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Total</a:t>
                      </a:r>
                      <a:r>
                        <a:rPr lang="it-IT" baseline="0" dirty="0" smtClean="0"/>
                        <a:t> Score 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26838322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67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MCPBC Tabu </a:t>
            </a:r>
            <a:r>
              <a:rPr lang="it-IT" dirty="0" err="1" smtClean="0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7952" y="2603500"/>
            <a:ext cx="10655808" cy="341630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To </a:t>
            </a:r>
            <a:r>
              <a:rPr lang="it-IT" dirty="0" err="1" smtClean="0"/>
              <a:t>further</a:t>
            </a:r>
            <a:r>
              <a:rPr lang="it-IT" dirty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of the MCPBC,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/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used</a:t>
            </a:r>
            <a:endParaRPr lang="it-IT" dirty="0" smtClean="0"/>
          </a:p>
          <a:p>
            <a:r>
              <a:rPr lang="it-IT" dirty="0" smtClean="0"/>
              <a:t>Due to the 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approach</a:t>
            </a:r>
            <a:r>
              <a:rPr lang="it-IT" dirty="0" smtClean="0"/>
              <a:t>,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tends</a:t>
            </a:r>
            <a:r>
              <a:rPr lang="it-IT" dirty="0" smtClean="0"/>
              <a:t> to ” saturate “ the </a:t>
            </a:r>
            <a:r>
              <a:rPr lang="it-IT" dirty="0" err="1" smtClean="0"/>
              <a:t>capacity</a:t>
            </a:r>
            <a:r>
              <a:rPr lang="it-IT" dirty="0" smtClean="0"/>
              <a:t>, the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swapping</a:t>
            </a:r>
            <a:r>
              <a:rPr lang="it-IT" dirty="0" smtClean="0"/>
              <a:t> a subset in the </a:t>
            </a:r>
            <a:r>
              <a:rPr lang="it-IT" dirty="0" err="1" smtClean="0"/>
              <a:t>solution</a:t>
            </a:r>
            <a:r>
              <a:rPr lang="it-IT" dirty="0" smtClean="0"/>
              <a:t> with </a:t>
            </a:r>
            <a:r>
              <a:rPr lang="it-IT" dirty="0" err="1" smtClean="0"/>
              <a:t>another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it</a:t>
            </a:r>
            <a:r>
              <a:rPr lang="it-IT" dirty="0" smtClean="0"/>
              <a:t> .</a:t>
            </a:r>
          </a:p>
          <a:p>
            <a:r>
              <a:rPr lang="it-IT" dirty="0" err="1" smtClean="0"/>
              <a:t>Why</a:t>
            </a:r>
            <a:r>
              <a:rPr lang="it-IT" dirty="0"/>
              <a:t> </a:t>
            </a:r>
            <a:r>
              <a:rPr lang="it-IT" dirty="0" smtClean="0"/>
              <a:t>a Tabù </a:t>
            </a:r>
            <a:r>
              <a:rPr lang="it-IT" dirty="0" err="1" smtClean="0"/>
              <a:t>Search</a:t>
            </a:r>
            <a:r>
              <a:rPr lang="it-IT" dirty="0"/>
              <a:t>?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In the </a:t>
            </a:r>
            <a:r>
              <a:rPr lang="it-IT" dirty="0" err="1" smtClean="0"/>
              <a:t>classic</a:t>
            </a:r>
            <a:r>
              <a:rPr lang="it-IT" dirty="0" smtClean="0"/>
              <a:t> MCP </a:t>
            </a:r>
            <a:r>
              <a:rPr lang="it-IT" dirty="0" err="1" smtClean="0"/>
              <a:t>problem</a:t>
            </a:r>
            <a:r>
              <a:rPr lang="it-IT" dirty="0" smtClean="0"/>
              <a:t> the </a:t>
            </a:r>
            <a:r>
              <a:rPr lang="it-IT" dirty="0" err="1" smtClean="0"/>
              <a:t>maximal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</a:t>
            </a:r>
            <a:r>
              <a:rPr lang="it-IT" dirty="0" err="1" smtClean="0"/>
              <a:t>achieved</a:t>
            </a:r>
            <a:r>
              <a:rPr lang="it-IT" dirty="0" smtClean="0"/>
              <a:t> with a </a:t>
            </a:r>
            <a:r>
              <a:rPr lang="it-IT" dirty="0" err="1" smtClean="0"/>
              <a:t>solution</a:t>
            </a:r>
            <a:r>
              <a:rPr lang="it-IT" dirty="0" smtClean="0"/>
              <a:t> of </a:t>
            </a:r>
            <a:r>
              <a:rPr lang="it-IT" dirty="0" err="1" smtClean="0"/>
              <a:t>maximal</a:t>
            </a:r>
            <a:r>
              <a:rPr lang="it-IT" dirty="0" smtClean="0"/>
              <a:t> </a:t>
            </a:r>
            <a:r>
              <a:rPr lang="it-IT" dirty="0" err="1" smtClean="0"/>
              <a:t>cardinality</a:t>
            </a:r>
            <a:r>
              <a:rPr lang="it-IT" dirty="0" smtClean="0"/>
              <a:t>.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In the budget </a:t>
            </a:r>
            <a:r>
              <a:rPr lang="it-IT" dirty="0" err="1" smtClean="0"/>
              <a:t>version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can </a:t>
            </a:r>
            <a:r>
              <a:rPr lang="it-IT" dirty="0" err="1" smtClean="0"/>
              <a:t>happen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cardinality</a:t>
            </a:r>
            <a:r>
              <a:rPr lang="it-IT" dirty="0" smtClean="0"/>
              <a:t>, </a:t>
            </a:r>
            <a:r>
              <a:rPr lang="it-IT" dirty="0" err="1" smtClean="0"/>
              <a:t>making</a:t>
            </a:r>
            <a:r>
              <a:rPr lang="it-IT" dirty="0" smtClean="0"/>
              <a:t> easy for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stuck</a:t>
            </a:r>
            <a:r>
              <a:rPr lang="it-IT" dirty="0" smtClean="0"/>
              <a:t> in a </a:t>
            </a:r>
            <a:r>
              <a:rPr lang="it-IT" dirty="0" err="1" smtClean="0"/>
              <a:t>local</a:t>
            </a:r>
            <a:r>
              <a:rPr lang="it-IT" dirty="0" smtClean="0"/>
              <a:t> maximum.</a:t>
            </a:r>
          </a:p>
          <a:p>
            <a:r>
              <a:rPr lang="it-IT" dirty="0" smtClean="0"/>
              <a:t>To </a:t>
            </a:r>
            <a:r>
              <a:rPr lang="it-IT" dirty="0" err="1" smtClean="0"/>
              <a:t>extend</a:t>
            </a:r>
            <a:r>
              <a:rPr lang="it-IT" dirty="0" smtClean="0"/>
              <a:t> the </a:t>
            </a:r>
            <a:r>
              <a:rPr lang="it-IT" dirty="0" err="1" smtClean="0"/>
              <a:t>research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the Tabu </a:t>
            </a:r>
            <a:r>
              <a:rPr lang="it-IT" dirty="0" err="1" smtClean="0"/>
              <a:t>Search</a:t>
            </a:r>
            <a:r>
              <a:rPr lang="it-IT" dirty="0" smtClean="0"/>
              <a:t>  </a:t>
            </a:r>
            <a:r>
              <a:rPr lang="it-IT" dirty="0" err="1" smtClean="0"/>
              <a:t>considers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the </a:t>
            </a:r>
            <a:r>
              <a:rPr lang="it-IT" dirty="0" err="1" smtClean="0"/>
              <a:t>infeasable</a:t>
            </a:r>
            <a:r>
              <a:rPr lang="it-IT" dirty="0" smtClean="0"/>
              <a:t> </a:t>
            </a:r>
            <a:r>
              <a:rPr lang="it-IT" dirty="0" err="1" smtClean="0"/>
              <a:t>neighborhood</a:t>
            </a:r>
            <a:r>
              <a:rPr lang="it-IT" dirty="0" smtClean="0"/>
              <a:t> i.e. the </a:t>
            </a:r>
            <a:r>
              <a:rPr lang="it-IT" dirty="0" err="1" smtClean="0"/>
              <a:t>solutions</a:t>
            </a:r>
            <a:r>
              <a:rPr lang="it-IT" dirty="0" smtClean="0"/>
              <a:t> with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greater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W</a:t>
            </a:r>
            <a:r>
              <a:rPr lang="it-IT" baseline="-25000" dirty="0" err="1" smtClean="0"/>
              <a:t>max</a:t>
            </a:r>
            <a:r>
              <a:rPr lang="it-IT" dirty="0" smtClean="0"/>
              <a:t> .</a:t>
            </a:r>
            <a:br>
              <a:rPr lang="it-IT" dirty="0" smtClean="0"/>
            </a:b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293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MCPBC Tabu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3840" y="2401824"/>
            <a:ext cx="11692128" cy="4230624"/>
          </a:xfrm>
        </p:spPr>
        <p:txBody>
          <a:bodyPr/>
          <a:lstStyle/>
          <a:p>
            <a:r>
              <a:rPr lang="it-IT" dirty="0" err="1" smtClean="0"/>
              <a:t>Infeasable</a:t>
            </a:r>
            <a:r>
              <a:rPr lang="it-IT" dirty="0" smtClean="0"/>
              <a:t> Zone = A set of </a:t>
            </a:r>
            <a:r>
              <a:rPr lang="it-IT" dirty="0" err="1" smtClean="0"/>
              <a:t>close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 with the </a:t>
            </a:r>
            <a:r>
              <a:rPr lang="it-IT" dirty="0" err="1" smtClean="0"/>
              <a:t>capacity</a:t>
            </a:r>
            <a:r>
              <a:rPr lang="it-IT" dirty="0" smtClean="0"/>
              <a:t> </a:t>
            </a:r>
            <a:r>
              <a:rPr lang="it-IT" dirty="0" err="1" smtClean="0"/>
              <a:t>constraint</a:t>
            </a:r>
            <a:r>
              <a:rPr lang="it-IT" dirty="0"/>
              <a:t> </a:t>
            </a:r>
            <a:r>
              <a:rPr lang="it-IT" dirty="0" err="1" smtClean="0"/>
              <a:t>relaxed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Feasable</a:t>
            </a:r>
            <a:r>
              <a:rPr lang="it-IT" dirty="0" smtClean="0"/>
              <a:t> Zone=    A </a:t>
            </a:r>
            <a:r>
              <a:rPr lang="it-IT" dirty="0"/>
              <a:t>set of </a:t>
            </a:r>
            <a:r>
              <a:rPr lang="it-IT" dirty="0" err="1"/>
              <a:t>close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with the </a:t>
            </a:r>
            <a:r>
              <a:rPr lang="it-IT" dirty="0" err="1" smtClean="0"/>
              <a:t>capacity</a:t>
            </a:r>
            <a:r>
              <a:rPr lang="it-IT" dirty="0" smtClean="0"/>
              <a:t> </a:t>
            </a:r>
            <a:r>
              <a:rPr lang="it-IT" dirty="0" err="1" smtClean="0"/>
              <a:t>constraint</a:t>
            </a:r>
            <a:r>
              <a:rPr lang="it-IT" dirty="0" smtClean="0"/>
              <a:t> </a:t>
            </a:r>
            <a:r>
              <a:rPr lang="it-IT" dirty="0" err="1" smtClean="0"/>
              <a:t>respected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basic</a:t>
            </a:r>
            <a:r>
              <a:rPr lang="it-IT" dirty="0"/>
              <a:t> </a:t>
            </a:r>
            <a:r>
              <a:rPr lang="it-IT" dirty="0" smtClean="0"/>
              <a:t>idea </a:t>
            </a:r>
            <a:r>
              <a:rPr lang="it-IT" dirty="0" err="1" smtClean="0"/>
              <a:t>is</a:t>
            </a:r>
            <a:r>
              <a:rPr lang="it-IT" dirty="0"/>
              <a:t> </a:t>
            </a:r>
            <a:r>
              <a:rPr lang="it-IT" dirty="0" smtClean="0"/>
              <a:t>to do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in the </a:t>
            </a:r>
            <a:r>
              <a:rPr lang="it-IT" dirty="0" err="1" smtClean="0"/>
              <a:t>Infeasable</a:t>
            </a:r>
            <a:r>
              <a:rPr lang="it-IT" dirty="0" smtClean="0"/>
              <a:t> Zone; </a:t>
            </a: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neighborhood</a:t>
            </a:r>
            <a:r>
              <a:rPr lang="it-IT" dirty="0" smtClean="0"/>
              <a:t> best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infeasable</a:t>
            </a:r>
            <a:r>
              <a:rPr lang="it-IT" dirty="0" smtClean="0"/>
              <a:t> (i.e. </a:t>
            </a:r>
            <a:r>
              <a:rPr lang="it-IT" dirty="0" err="1" smtClean="0"/>
              <a:t>capacity</a:t>
            </a:r>
            <a:r>
              <a:rPr lang="it-IT" dirty="0" smtClean="0"/>
              <a:t> </a:t>
            </a:r>
            <a:r>
              <a:rPr lang="it-IT" dirty="0" err="1" smtClean="0"/>
              <a:t>constraint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respected</a:t>
            </a:r>
            <a:r>
              <a:rPr lang="it-IT" dirty="0" smtClean="0"/>
              <a:t>)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taken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If</a:t>
            </a:r>
            <a:r>
              <a:rPr lang="it-IT" dirty="0" smtClean="0"/>
              <a:t> the new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the best </a:t>
            </a:r>
            <a:r>
              <a:rPr lang="it-IT" dirty="0" err="1" smtClean="0"/>
              <a:t>feasable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, and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feasable</a:t>
            </a:r>
            <a:r>
              <a:rPr lang="it-IT" dirty="0" smtClean="0"/>
              <a:t>, </a:t>
            </a:r>
            <a:r>
              <a:rPr lang="it-IT" dirty="0" err="1" smtClean="0"/>
              <a:t>then</a:t>
            </a:r>
            <a:r>
              <a:rPr lang="it-IT" dirty="0" smtClean="0"/>
              <a:t>  the best </a:t>
            </a:r>
            <a:r>
              <a:rPr lang="it-IT" dirty="0" err="1" smtClean="0"/>
              <a:t>feasable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updated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infeasable</a:t>
            </a:r>
            <a:r>
              <a:rPr lang="it-IT" dirty="0" smtClean="0"/>
              <a:t> </a:t>
            </a:r>
            <a:r>
              <a:rPr lang="it-IT" dirty="0" err="1" smtClean="0"/>
              <a:t>since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iterations</a:t>
            </a:r>
            <a:r>
              <a:rPr lang="it-IT" dirty="0" smtClean="0"/>
              <a:t>  the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in the </a:t>
            </a:r>
            <a:r>
              <a:rPr lang="it-IT" dirty="0" err="1" smtClean="0"/>
              <a:t>feasable</a:t>
            </a:r>
            <a:r>
              <a:rPr lang="it-IT" dirty="0" smtClean="0"/>
              <a:t> zone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the best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isn’t</a:t>
            </a:r>
            <a:r>
              <a:rPr lang="it-IT" dirty="0" smtClean="0"/>
              <a:t> </a:t>
            </a:r>
            <a:r>
              <a:rPr lang="it-IT" dirty="0" err="1" smtClean="0"/>
              <a:t>updated</a:t>
            </a:r>
            <a:r>
              <a:rPr lang="it-IT" dirty="0" smtClean="0"/>
              <a:t> </a:t>
            </a:r>
            <a:r>
              <a:rPr lang="it-IT" dirty="0" err="1" smtClean="0"/>
              <a:t>since</a:t>
            </a:r>
            <a:r>
              <a:rPr lang="it-IT" dirty="0" smtClean="0"/>
              <a:t> a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iterations</a:t>
            </a:r>
            <a:r>
              <a:rPr lang="it-IT" dirty="0" smtClean="0"/>
              <a:t>,  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stops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53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Infeasable</a:t>
            </a:r>
            <a:r>
              <a:rPr lang="it-IT" dirty="0" smtClean="0"/>
              <a:t> to </a:t>
            </a:r>
            <a:r>
              <a:rPr lang="it-IT" dirty="0" err="1" smtClean="0"/>
              <a:t>feasable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6304" y="2353056"/>
            <a:ext cx="11180064" cy="4255008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 smtClean="0"/>
              <a:t>happen</a:t>
            </a:r>
            <a:r>
              <a:rPr lang="it-IT" dirty="0" smtClean="0"/>
              <a:t> ,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/>
              <a:t> </a:t>
            </a:r>
            <a:r>
              <a:rPr lang="it-IT" dirty="0" err="1" smtClean="0"/>
              <a:t>iterations</a:t>
            </a:r>
            <a:r>
              <a:rPr lang="it-IT" dirty="0" smtClean="0"/>
              <a:t> in the </a:t>
            </a:r>
            <a:r>
              <a:rPr lang="it-IT" dirty="0" err="1" smtClean="0"/>
              <a:t>infeasable</a:t>
            </a:r>
            <a:r>
              <a:rPr lang="it-IT" dirty="0" smtClean="0"/>
              <a:t> zone,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feasable</a:t>
            </a:r>
            <a:r>
              <a:rPr lang="it-IT" dirty="0" smtClean="0"/>
              <a:t> zone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empty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don’t</a:t>
            </a:r>
            <a:r>
              <a:rPr lang="it-IT" dirty="0" smtClean="0"/>
              <a:t> stop 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then</a:t>
            </a:r>
            <a:r>
              <a:rPr lang="it-IT" dirty="0" smtClean="0"/>
              <a:t> the </a:t>
            </a:r>
            <a:r>
              <a:rPr lang="it-IT" dirty="0" err="1" smtClean="0"/>
              <a:t>actual</a:t>
            </a:r>
            <a:r>
              <a:rPr lang="it-IT" dirty="0" smtClean="0"/>
              <a:t> </a:t>
            </a:r>
            <a:r>
              <a:rPr lang="it-IT" dirty="0" err="1" smtClean="0"/>
              <a:t>infeasable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back </a:t>
            </a:r>
            <a:r>
              <a:rPr lang="it-IT" dirty="0" err="1" smtClean="0"/>
              <a:t>feasable</a:t>
            </a:r>
            <a:r>
              <a:rPr lang="it-IT" dirty="0" smtClean="0"/>
              <a:t> by </a:t>
            </a:r>
            <a:r>
              <a:rPr lang="it-IT" dirty="0" err="1" smtClean="0"/>
              <a:t>removing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useless</a:t>
            </a:r>
            <a:r>
              <a:rPr lang="it-IT" dirty="0" smtClean="0"/>
              <a:t> </a:t>
            </a:r>
            <a:r>
              <a:rPr lang="it-IT" dirty="0" err="1" smtClean="0"/>
              <a:t>subsets</a:t>
            </a:r>
            <a:r>
              <a:rPr lang="it-IT" dirty="0"/>
              <a:t> </a:t>
            </a:r>
            <a:r>
              <a:rPr lang="it-IT" dirty="0" smtClean="0"/>
              <a:t>i.e. the </a:t>
            </a:r>
            <a:r>
              <a:rPr lang="it-IT" dirty="0" err="1" smtClean="0"/>
              <a:t>ones</a:t>
            </a:r>
            <a:r>
              <a:rPr lang="it-IT" dirty="0" smtClean="0"/>
              <a:t> with the </a:t>
            </a:r>
            <a:r>
              <a:rPr lang="it-IT" dirty="0" err="1" smtClean="0"/>
              <a:t>worst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Infeas2Feas: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current_weig</a:t>
            </a:r>
            <a:r>
              <a:rPr lang="it-IT" dirty="0" smtClean="0"/>
              <a:t>&gt;</a:t>
            </a:r>
            <a:r>
              <a:rPr lang="it-IT" dirty="0"/>
              <a:t> </a:t>
            </a:r>
            <a:r>
              <a:rPr lang="it-IT" dirty="0" err="1"/>
              <a:t>W</a:t>
            </a:r>
            <a:r>
              <a:rPr lang="it-IT" baseline="-25000" dirty="0" err="1"/>
              <a:t>max</a:t>
            </a:r>
            <a:r>
              <a:rPr lang="it-IT" dirty="0"/>
              <a:t> 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 	</a:t>
            </a:r>
            <a:r>
              <a:rPr lang="it-IT" dirty="0" err="1" smtClean="0"/>
              <a:t>to_remove</a:t>
            </a:r>
            <a:r>
              <a:rPr lang="it-IT" dirty="0" smtClean="0"/>
              <a:t>=</a:t>
            </a:r>
            <a:r>
              <a:rPr lang="it-IT" dirty="0" err="1" smtClean="0"/>
              <a:t>argmin</a:t>
            </a:r>
            <a:r>
              <a:rPr lang="it-IT" baseline="-25000" dirty="0" err="1" smtClean="0"/>
              <a:t>sub</a:t>
            </a:r>
            <a:r>
              <a:rPr lang="it-IT" dirty="0" smtClean="0"/>
              <a:t> (</a:t>
            </a:r>
            <a:r>
              <a:rPr lang="it-IT" dirty="0" err="1" smtClean="0"/>
              <a:t>subs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r>
              <a:rPr lang="it-IT" dirty="0" smtClean="0"/>
              <a:t> for sub in </a:t>
            </a:r>
            <a:r>
              <a:rPr lang="it-IT" dirty="0" err="1" smtClean="0"/>
              <a:t>solution</a:t>
            </a:r>
            <a:r>
              <a:rPr lang="it-IT" dirty="0" smtClean="0"/>
              <a:t>)</a:t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	 	</a:t>
            </a:r>
            <a:r>
              <a:rPr lang="it-IT" dirty="0" err="1" smtClean="0"/>
              <a:t>remove</a:t>
            </a:r>
            <a:r>
              <a:rPr lang="it-IT" dirty="0" smtClean="0"/>
              <a:t>(</a:t>
            </a:r>
            <a:r>
              <a:rPr lang="it-IT" dirty="0" err="1" smtClean="0"/>
              <a:t>solution,subset</a:t>
            </a:r>
            <a:r>
              <a:rPr lang="it-IT" dirty="0" smtClean="0"/>
              <a:t>)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	 	</a:t>
            </a:r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 and update the score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 	</a:t>
            </a:r>
            <a:r>
              <a:rPr lang="it-IT" dirty="0" err="1" smtClean="0"/>
              <a:t>current_weig</a:t>
            </a:r>
            <a:r>
              <a:rPr lang="it-IT" dirty="0" smtClean="0"/>
              <a:t> -= </a:t>
            </a:r>
            <a:r>
              <a:rPr lang="it-IT" dirty="0" err="1" smtClean="0"/>
              <a:t>subsetWeights</a:t>
            </a:r>
            <a:r>
              <a:rPr lang="it-IT" dirty="0" smtClean="0"/>
              <a:t>[</a:t>
            </a:r>
            <a:r>
              <a:rPr lang="it-IT" dirty="0" err="1" smtClean="0"/>
              <a:t>to_remove</a:t>
            </a:r>
            <a:r>
              <a:rPr lang="it-IT" dirty="0" smtClean="0"/>
              <a:t>]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52859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Infeasability</a:t>
            </a:r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penality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6044" y="2377440"/>
                <a:ext cx="11197860" cy="435864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In </a:t>
                </a:r>
                <a:r>
                  <a:rPr lang="it-IT" dirty="0" err="1" smtClean="0"/>
                  <a:t>order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discourage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 from </a:t>
                </a:r>
                <a:r>
                  <a:rPr lang="it-IT" dirty="0" err="1" smtClean="0"/>
                  <a:t>taking</a:t>
                </a:r>
                <a:r>
                  <a:rPr lang="it-IT" dirty="0" smtClean="0"/>
                  <a:t> an </a:t>
                </a:r>
                <a:r>
                  <a:rPr lang="it-IT" dirty="0" err="1" smtClean="0"/>
                  <a:t>infeasable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solution</a:t>
                </a:r>
                <a:r>
                  <a:rPr lang="it-IT" dirty="0" smtClean="0"/>
                  <a:t>, a new </a:t>
                </a:r>
                <a:r>
                  <a:rPr lang="it-IT" dirty="0" err="1" smtClean="0"/>
                  <a:t>objective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introduced</a:t>
                </a:r>
                <a:r>
                  <a:rPr lang="it-IT" dirty="0" smtClean="0"/>
                  <a:t>: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						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= </a:t>
                </a:r>
                <a:r>
                  <a:rPr lang="it-IT" dirty="0" err="1" smtClean="0"/>
                  <a:t>max</a:t>
                </a:r>
                <a:r>
                  <a:rPr lang="it-IT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charset="0"/>
                          </a:rPr>
                          <m:t>𝑗</m:t>
                        </m:r>
                        <m:r>
                          <a:rPr lang="it-IT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dirty="0" smtClean="0"/>
                  <a:t>-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it-IT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max</m:t>
                    </m:r>
                    <m:r>
                      <a:rPr lang="it-IT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⁡(0,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𝑆𝑜𝑙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 </m:t>
                        </m:r>
                      </m:e>
                    </m:nary>
                  </m:oMath>
                </a14:m>
                <a:endParaRPr lang="it-IT" b="0" dirty="0" smtClean="0">
                  <a:ea typeface="Cambria Math" charset="0"/>
                  <a:cs typeface="Cambria Math" charset="0"/>
                </a:endParaRPr>
              </a:p>
              <a:p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solution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feasable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b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dirty="0" smtClean="0"/>
                  <a:t> is </a:t>
                </a:r>
                <a:r>
                  <a:rPr lang="it-IT" dirty="0" err="1" smtClean="0"/>
                  <a:t>greater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total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selected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subsets</a:t>
                </a: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								</a:t>
                </a:r>
                <a:r>
                  <a:rPr lang="it-IT" dirty="0" err="1" smtClean="0"/>
                  <a:t>f</a:t>
                </a:r>
                <a:r>
                  <a:rPr lang="it-IT" dirty="0"/>
                  <a:t>= </a:t>
                </a:r>
                <a:r>
                  <a:rPr lang="it-IT" dirty="0" err="1"/>
                  <a:t>max</a:t>
                </a:r>
                <a:r>
                  <a:rPr lang="it-IT" dirty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charset="0"/>
                          </a:rPr>
                          <m:t>𝑗</m:t>
                        </m:r>
                        <m:r>
                          <a:rPr lang="it-IT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dirty="0" smtClean="0"/>
                  <a:t/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solution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infeasable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difference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𝑆𝑜𝑙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dirty="0" err="1" smtClean="0"/>
                  <a:t>is</a:t>
                </a:r>
                <a:r>
                  <a:rPr lang="it-IT" dirty="0" smtClean="0"/>
                  <a:t> positive so:</a:t>
                </a: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						</a:t>
                </a:r>
                <a:r>
                  <a:rPr lang="it-IT" dirty="0" err="1" smtClean="0"/>
                  <a:t>f</a:t>
                </a:r>
                <a:r>
                  <a:rPr lang="it-IT" dirty="0"/>
                  <a:t>= </a:t>
                </a:r>
                <a:r>
                  <a:rPr lang="it-IT" dirty="0" err="1"/>
                  <a:t>max</a:t>
                </a:r>
                <a:r>
                  <a:rPr lang="it-IT" dirty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charset="0"/>
                          </a:rPr>
                          <m:t>𝑗</m:t>
                        </m:r>
                        <m:r>
                          <a:rPr lang="it-IT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dirty="0"/>
                  <a:t>-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it-IT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∗⁡(</m:t>
                    </m:r>
                    <m:nary>
                      <m:naryPr>
                        <m:chr m:val="∑"/>
                        <m:supHide m:val="on"/>
                        <m:ctrlP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𝑆𝑜𝑙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 </m:t>
                        </m:r>
                      </m:e>
                    </m:nary>
                  </m:oMath>
                </a14:m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044" y="2377440"/>
                <a:ext cx="11197860" cy="4358640"/>
              </a:xfrm>
              <a:blipFill rotWithShape="0">
                <a:blip r:embed="rId3"/>
                <a:stretch>
                  <a:fillRect l="-109" t="-699" b="-37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69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Tabu </a:t>
            </a:r>
            <a:r>
              <a:rPr lang="it-IT" dirty="0" err="1" smtClean="0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389632"/>
            <a:ext cx="11338560" cy="4468368"/>
          </a:xfrm>
        </p:spPr>
        <p:txBody>
          <a:bodyPr>
            <a:normAutofit/>
          </a:bodyPr>
          <a:lstStyle/>
          <a:p>
            <a:r>
              <a:rPr lang="it-IT" dirty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/>
              <a:t>infeasable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 smtClean="0"/>
              <a:t>less</a:t>
            </a:r>
            <a:r>
              <a:rPr lang="it-IT" dirty="0" smtClean="0"/>
              <a:t> N</a:t>
            </a:r>
            <a:r>
              <a:rPr lang="it-IT" baseline="-25000" dirty="0" smtClean="0"/>
              <a:t>i</a:t>
            </a:r>
            <a:r>
              <a:rPr lang="it-IT" dirty="0" smtClean="0"/>
              <a:t> consecutive </a:t>
            </a:r>
            <a:r>
              <a:rPr lang="it-IT" dirty="0" err="1"/>
              <a:t>iterations</a:t>
            </a:r>
            <a:r>
              <a:rPr lang="it-IT" dirty="0"/>
              <a:t> </a:t>
            </a:r>
            <a:r>
              <a:rPr lang="it-IT" dirty="0" err="1" smtClean="0"/>
              <a:t>then</a:t>
            </a:r>
            <a:r>
              <a:rPr lang="it-IT" dirty="0" smtClean="0"/>
              <a:t> the </a:t>
            </a:r>
            <a:r>
              <a:rPr lang="it-IT" dirty="0" err="1" smtClean="0"/>
              <a:t>algorithm</a:t>
            </a:r>
            <a:r>
              <a:rPr lang="it-IT" dirty="0" smtClean="0"/>
              <a:t> 	</a:t>
            </a:r>
            <a:r>
              <a:rPr lang="it-IT" dirty="0" err="1" smtClean="0"/>
              <a:t>searchs</a:t>
            </a:r>
            <a:r>
              <a:rPr lang="it-IT" dirty="0" smtClean="0"/>
              <a:t> the best swap in the </a:t>
            </a:r>
            <a:r>
              <a:rPr lang="it-IT" dirty="0" err="1" smtClean="0"/>
              <a:t>infeasable</a:t>
            </a:r>
            <a:r>
              <a:rPr lang="it-IT" dirty="0" smtClean="0"/>
              <a:t> zone( </a:t>
            </a:r>
            <a:r>
              <a:rPr lang="it-IT" dirty="0" err="1" smtClean="0"/>
              <a:t>considers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infeasable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) and </a:t>
            </a:r>
            <a:r>
              <a:rPr lang="it-IT" dirty="0" err="1" smtClean="0"/>
              <a:t>adds</a:t>
            </a:r>
            <a:r>
              <a:rPr lang="it-IT" dirty="0" smtClean="0"/>
              <a:t>    	the </a:t>
            </a:r>
            <a:r>
              <a:rPr lang="it-IT" dirty="0" err="1" smtClean="0"/>
              <a:t>correspondent</a:t>
            </a:r>
            <a:r>
              <a:rPr lang="it-IT" dirty="0" smtClean="0"/>
              <a:t> subset </a:t>
            </a:r>
            <a:r>
              <a:rPr lang="it-IT" dirty="0" err="1" smtClean="0"/>
              <a:t>exiting</a:t>
            </a:r>
            <a:r>
              <a:rPr lang="it-IT" dirty="0" smtClean="0"/>
              <a:t> from  the </a:t>
            </a:r>
            <a:r>
              <a:rPr lang="it-IT" dirty="0" err="1" smtClean="0"/>
              <a:t>solution</a:t>
            </a:r>
            <a:r>
              <a:rPr lang="it-IT" dirty="0" smtClean="0"/>
              <a:t> in the tabù list, the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	</a:t>
            </a:r>
            <a:r>
              <a:rPr lang="it-IT" dirty="0" err="1" smtClean="0"/>
              <a:t>updated</a:t>
            </a:r>
            <a:r>
              <a:rPr lang="it-IT" dirty="0"/>
              <a:t>.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infeasable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smtClean="0"/>
              <a:t>N</a:t>
            </a:r>
            <a:r>
              <a:rPr lang="it-IT" baseline="-25000" dirty="0" smtClean="0"/>
              <a:t>i</a:t>
            </a:r>
            <a:r>
              <a:rPr lang="it-IT" dirty="0" smtClean="0"/>
              <a:t> consecutive </a:t>
            </a:r>
            <a:r>
              <a:rPr lang="it-IT" dirty="0" err="1"/>
              <a:t>iterations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	the best   	swap in </a:t>
            </a:r>
            <a:r>
              <a:rPr lang="it-IT" dirty="0"/>
              <a:t>the </a:t>
            </a:r>
            <a:r>
              <a:rPr lang="it-IT" dirty="0" err="1"/>
              <a:t>feasable</a:t>
            </a:r>
            <a:r>
              <a:rPr lang="it-IT" dirty="0"/>
              <a:t> </a:t>
            </a:r>
            <a:r>
              <a:rPr lang="it-IT" dirty="0" smtClean="0"/>
              <a:t>zone </a:t>
            </a:r>
            <a:r>
              <a:rPr lang="it-IT" dirty="0"/>
              <a:t>and </a:t>
            </a:r>
            <a:r>
              <a:rPr lang="it-IT" dirty="0" err="1"/>
              <a:t>adds</a:t>
            </a:r>
            <a:r>
              <a:rPr lang="it-IT" dirty="0"/>
              <a:t> the </a:t>
            </a:r>
            <a:r>
              <a:rPr lang="it-IT" dirty="0" err="1"/>
              <a:t>correspondent</a:t>
            </a:r>
            <a:r>
              <a:rPr lang="it-IT" dirty="0"/>
              <a:t> subset </a:t>
            </a:r>
            <a:r>
              <a:rPr lang="it-IT" dirty="0" err="1"/>
              <a:t>exiting</a:t>
            </a:r>
            <a:r>
              <a:rPr lang="it-IT" dirty="0"/>
              <a:t> </a:t>
            </a:r>
            <a:r>
              <a:rPr lang="it-IT" dirty="0" smtClean="0"/>
              <a:t>from </a:t>
            </a:r>
            <a:r>
              <a:rPr lang="it-IT" dirty="0"/>
              <a:t>the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/>
              <a:t>in the </a:t>
            </a:r>
            <a:r>
              <a:rPr lang="it-IT" dirty="0" smtClean="0"/>
              <a:t>	tabù </a:t>
            </a:r>
            <a:r>
              <a:rPr lang="it-IT" dirty="0"/>
              <a:t>list,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 smtClean="0"/>
              <a:t>updated</a:t>
            </a:r>
            <a:r>
              <a:rPr lang="it-IT" dirty="0" smtClean="0"/>
              <a:t>.</a:t>
            </a:r>
            <a:endParaRPr lang="it-IT" dirty="0"/>
          </a:p>
          <a:p>
            <a:pPr lvl="1"/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feasable</a:t>
            </a:r>
            <a:r>
              <a:rPr lang="it-IT" dirty="0"/>
              <a:t> zone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empty</a:t>
            </a:r>
            <a:r>
              <a:rPr lang="it-IT" dirty="0"/>
              <a:t>,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</a:t>
            </a:r>
            <a:r>
              <a:rPr lang="it-IT" dirty="0" err="1"/>
              <a:t>feasable</a:t>
            </a:r>
            <a:r>
              <a:rPr lang="it-IT" dirty="0"/>
              <a:t/>
            </a:r>
            <a:br>
              <a:rPr lang="it-IT" dirty="0"/>
            </a:br>
            <a:endParaRPr lang="it-IT" dirty="0" smtClean="0"/>
          </a:p>
          <a:p>
            <a:r>
              <a:rPr lang="it-IT" dirty="0" err="1" smtClean="0"/>
              <a:t>If</a:t>
            </a:r>
            <a:r>
              <a:rPr lang="it-IT" dirty="0" smtClean="0"/>
              <a:t> the new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feasable</a:t>
            </a:r>
            <a:r>
              <a:rPr lang="it-IT" dirty="0" smtClean="0"/>
              <a:t> and  </a:t>
            </a:r>
            <a:r>
              <a:rPr lang="it-IT" dirty="0" err="1" smtClean="0"/>
              <a:t>has</a:t>
            </a:r>
            <a:r>
              <a:rPr lang="it-IT" dirty="0" smtClean="0"/>
              <a:t> an </a:t>
            </a:r>
            <a:r>
              <a:rPr lang="it-IT" dirty="0" err="1" smtClean="0"/>
              <a:t>higher</a:t>
            </a:r>
            <a:r>
              <a:rPr lang="it-IT" dirty="0" smtClean="0"/>
              <a:t> score </a:t>
            </a:r>
            <a:r>
              <a:rPr lang="it-IT" dirty="0" err="1" smtClean="0"/>
              <a:t>than</a:t>
            </a:r>
            <a:r>
              <a:rPr lang="it-IT" dirty="0" smtClean="0"/>
              <a:t> the </a:t>
            </a:r>
            <a:r>
              <a:rPr lang="it-IT" dirty="0" err="1" smtClean="0"/>
              <a:t>actual</a:t>
            </a:r>
            <a:r>
              <a:rPr lang="it-IT" dirty="0" smtClean="0"/>
              <a:t> best </a:t>
            </a:r>
            <a:r>
              <a:rPr lang="it-IT" dirty="0" err="1" smtClean="0"/>
              <a:t>feasable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the best </a:t>
            </a:r>
            <a:r>
              <a:rPr lang="it-IT" dirty="0" err="1" smtClean="0"/>
              <a:t>feasable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updated</a:t>
            </a:r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stops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N</a:t>
            </a:r>
            <a:r>
              <a:rPr lang="it-IT" baseline="-25000" dirty="0" smtClean="0"/>
              <a:t>t</a:t>
            </a:r>
            <a:r>
              <a:rPr lang="it-IT" dirty="0" smtClean="0"/>
              <a:t> </a:t>
            </a:r>
            <a:r>
              <a:rPr lang="it-IT" dirty="0" err="1" smtClean="0"/>
              <a:t>iterations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an update</a:t>
            </a:r>
            <a:br>
              <a:rPr lang="it-IT" dirty="0" smtClean="0"/>
            </a:b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021153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Tabù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377440"/>
            <a:ext cx="9980613" cy="4480560"/>
          </a:xfrm>
        </p:spPr>
        <p:txBody>
          <a:bodyPr>
            <a:normAutofit fontScale="7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iters_without_updating</a:t>
            </a:r>
            <a:r>
              <a:rPr lang="it-IT" dirty="0" smtClean="0"/>
              <a:t>&lt;N</a:t>
            </a:r>
            <a:r>
              <a:rPr lang="it-IT" baseline="-25000" dirty="0" smtClean="0"/>
              <a:t>t</a:t>
            </a:r>
            <a:r>
              <a:rPr lang="it-IT" dirty="0" smtClean="0"/>
              <a:t>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iters_infeasable</a:t>
            </a:r>
            <a:r>
              <a:rPr lang="it-IT" dirty="0" smtClean="0"/>
              <a:t>&lt;N</a:t>
            </a:r>
            <a:r>
              <a:rPr lang="it-IT" baseline="-25000" dirty="0" smtClean="0"/>
              <a:t>i</a:t>
            </a:r>
            <a:r>
              <a:rPr lang="it-IT" dirty="0" smtClean="0"/>
              <a:t>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entering_sub</a:t>
            </a:r>
            <a:r>
              <a:rPr lang="it-IT" dirty="0" smtClean="0"/>
              <a:t>, </a:t>
            </a:r>
            <a:r>
              <a:rPr lang="it-IT" dirty="0" err="1" smtClean="0"/>
              <a:t>exiting_sub</a:t>
            </a:r>
            <a:r>
              <a:rPr lang="it-IT" dirty="0" smtClean="0"/>
              <a:t>=</a:t>
            </a:r>
            <a:r>
              <a:rPr lang="it-IT" dirty="0" err="1" smtClean="0"/>
              <a:t>infeasSearch</a:t>
            </a:r>
            <a:r>
              <a:rPr lang="it-IT" dirty="0" smtClean="0"/>
              <a:t>(</a:t>
            </a:r>
            <a:r>
              <a:rPr lang="it-IT" dirty="0" err="1" smtClean="0"/>
              <a:t>current_solution</a:t>
            </a:r>
            <a:r>
              <a:rPr lang="it-IT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append</a:t>
            </a:r>
            <a:r>
              <a:rPr lang="it-IT" dirty="0" smtClean="0"/>
              <a:t>(</a:t>
            </a:r>
            <a:r>
              <a:rPr lang="it-IT" dirty="0" err="1" smtClean="0"/>
              <a:t>tabu_list</a:t>
            </a:r>
            <a:r>
              <a:rPr lang="it-IT" dirty="0" smtClean="0"/>
              <a:t>, </a:t>
            </a:r>
            <a:r>
              <a:rPr lang="it-IT" dirty="0" err="1" smtClean="0"/>
              <a:t>exiting</a:t>
            </a:r>
            <a:r>
              <a:rPr lang="it-IT" dirty="0" err="1"/>
              <a:t>_</a:t>
            </a:r>
            <a:r>
              <a:rPr lang="it-IT" dirty="0" err="1" smtClean="0"/>
              <a:t>sub</a:t>
            </a:r>
            <a:r>
              <a:rPr lang="it-IT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solution,score</a:t>
            </a:r>
            <a:r>
              <a:rPr lang="it-IT" dirty="0" smtClean="0"/>
              <a:t>= update with </a:t>
            </a:r>
            <a:r>
              <a:rPr lang="it-IT" dirty="0" err="1" smtClean="0"/>
              <a:t>entering_sub</a:t>
            </a: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	else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feasable</a:t>
            </a:r>
            <a:r>
              <a:rPr lang="it-IT" dirty="0" smtClean="0"/>
              <a:t> zone of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empty</a:t>
            </a:r>
            <a:r>
              <a:rPr lang="it-IT" dirty="0" smtClean="0"/>
              <a:t>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current</a:t>
            </a:r>
            <a:r>
              <a:rPr lang="it-IT" dirty="0" err="1"/>
              <a:t>_</a:t>
            </a:r>
            <a:r>
              <a:rPr lang="it-IT" dirty="0" err="1" smtClean="0"/>
              <a:t>solution</a:t>
            </a:r>
            <a:r>
              <a:rPr lang="it-IT" dirty="0" smtClean="0"/>
              <a:t> =infeas2Feas(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/>
              <a:t>)</a:t>
            </a: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	</a:t>
            </a:r>
            <a:r>
              <a:rPr lang="it-IT" dirty="0" smtClean="0"/>
              <a:t>	else: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/>
              <a:t>entering_sub</a:t>
            </a:r>
            <a:r>
              <a:rPr lang="it-IT" dirty="0"/>
              <a:t>, </a:t>
            </a:r>
            <a:r>
              <a:rPr lang="it-IT" dirty="0" err="1"/>
              <a:t>exiting_sub</a:t>
            </a:r>
            <a:r>
              <a:rPr lang="it-IT" dirty="0"/>
              <a:t>=</a:t>
            </a:r>
            <a:r>
              <a:rPr lang="it-IT" dirty="0" err="1"/>
              <a:t>feasSearch</a:t>
            </a:r>
            <a:r>
              <a:rPr lang="it-IT" dirty="0"/>
              <a:t>(</a:t>
            </a:r>
            <a:r>
              <a:rPr lang="it-IT" dirty="0" err="1"/>
              <a:t>current_solution</a:t>
            </a:r>
            <a:r>
              <a:rPr lang="it-IT" dirty="0" smtClean="0"/>
              <a:t>)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/>
              <a:t>append</a:t>
            </a:r>
            <a:r>
              <a:rPr lang="it-IT" dirty="0"/>
              <a:t>(</a:t>
            </a:r>
            <a:r>
              <a:rPr lang="it-IT" dirty="0" err="1"/>
              <a:t>tabu_list</a:t>
            </a:r>
            <a:r>
              <a:rPr lang="it-IT" dirty="0"/>
              <a:t>, </a:t>
            </a:r>
            <a:r>
              <a:rPr lang="it-IT" dirty="0" err="1" smtClean="0"/>
              <a:t>exiting</a:t>
            </a:r>
            <a:r>
              <a:rPr lang="it-IT" dirty="0" err="1"/>
              <a:t>_</a:t>
            </a:r>
            <a:r>
              <a:rPr lang="it-IT" dirty="0" err="1" smtClean="0"/>
              <a:t>sub</a:t>
            </a:r>
            <a:r>
              <a:rPr lang="it-IT" dirty="0" smtClean="0"/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/>
              <a:t>= update with best swap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it-IT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infeasable</a:t>
            </a:r>
            <a:r>
              <a:rPr lang="it-IT" dirty="0" smtClean="0"/>
              <a:t>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/>
              <a:t>iters_infeasable</a:t>
            </a:r>
            <a:r>
              <a:rPr lang="it-IT" dirty="0" smtClean="0"/>
              <a:t>++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iters_without_updating</a:t>
            </a:r>
            <a:r>
              <a:rPr lang="it-IT" dirty="0" smtClean="0"/>
              <a:t>++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	else: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iters_infeasable</a:t>
            </a:r>
            <a:r>
              <a:rPr lang="it-IT" dirty="0" smtClean="0"/>
              <a:t>=0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	</a:t>
            </a:r>
            <a:r>
              <a:rPr lang="it-IT" dirty="0" err="1" smtClean="0"/>
              <a:t>if</a:t>
            </a:r>
            <a:r>
              <a:rPr lang="it-IT" dirty="0" smtClean="0"/>
              <a:t>  score(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smtClean="0"/>
              <a:t>)&gt; score(best </a:t>
            </a:r>
            <a:r>
              <a:rPr lang="it-IT" dirty="0" err="1" smtClean="0"/>
              <a:t>solution</a:t>
            </a:r>
            <a:r>
              <a:rPr lang="it-IT" dirty="0" smtClean="0"/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best </a:t>
            </a:r>
            <a:r>
              <a:rPr lang="it-IT" dirty="0" err="1" smtClean="0"/>
              <a:t>solution</a:t>
            </a:r>
            <a:r>
              <a:rPr lang="it-IT" dirty="0" smtClean="0"/>
              <a:t>=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endParaRPr lang="it-IT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iters_without_updating</a:t>
            </a:r>
            <a:r>
              <a:rPr lang="it-IT" dirty="0" smtClean="0"/>
              <a:t>=0</a:t>
            </a:r>
            <a:r>
              <a:rPr lang="it-IT" dirty="0"/>
              <a:t>	</a:t>
            </a:r>
            <a:endParaRPr lang="it-IT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</a:t>
            </a:r>
            <a:r>
              <a:rPr lang="it-IT" dirty="0" smtClean="0"/>
              <a:t>	else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it-IT" dirty="0"/>
              <a:t>			</a:t>
            </a:r>
            <a:r>
              <a:rPr lang="it-IT" dirty="0" err="1"/>
              <a:t>iters_without_updating</a:t>
            </a:r>
            <a:r>
              <a:rPr lang="it-IT" dirty="0"/>
              <a:t>++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	</a:t>
            </a:r>
            <a:r>
              <a:rPr lang="it-IT" dirty="0" smtClean="0"/>
              <a:t>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842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Tabù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0" y="2377440"/>
                <a:ext cx="12021312" cy="44805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 smtClean="0"/>
                  <a:t>Lenght of the Tabù List: </a:t>
                </a:r>
                <a:r>
                  <a:rPr lang="it-IT" dirty="0" err="1" smtClean="0"/>
                  <a:t>tells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much</a:t>
                </a:r>
                <a:r>
                  <a:rPr lang="it-IT" dirty="0" smtClean="0"/>
                  <a:t> the new </a:t>
                </a:r>
                <a:r>
                  <a:rPr lang="it-IT" dirty="0" err="1" smtClean="0"/>
                  <a:t>solution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depends</a:t>
                </a:r>
                <a:r>
                  <a:rPr lang="it-IT" dirty="0" smtClean="0"/>
                  <a:t> on the </a:t>
                </a:r>
                <a:r>
                  <a:rPr lang="it-IT" dirty="0" err="1" smtClean="0"/>
                  <a:t>original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solution</a:t>
                </a:r>
                <a:r>
                  <a:rPr lang="it-IT" dirty="0" smtClean="0"/>
                  <a:t>, a  </a:t>
                </a:r>
                <a:r>
                  <a:rPr lang="it-IT" dirty="0" err="1" smtClean="0"/>
                  <a:t>good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|</a:t>
                </a:r>
                <a:r>
                  <a:rPr lang="it-IT" dirty="0" err="1" smtClean="0"/>
                  <a:t>Greedy</a:t>
                </a:r>
                <a:r>
                  <a:rPr lang="it-IT" dirty="0" smtClean="0"/>
                  <a:t> Solution|</a:t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/>
                  <a:t>Alpha: </a:t>
                </a:r>
                <a:r>
                  <a:rPr lang="it-IT" dirty="0" err="1"/>
                  <a:t>Penality</a:t>
                </a:r>
                <a:r>
                  <a:rPr lang="it-IT" dirty="0"/>
                  <a:t> </a:t>
                </a:r>
                <a:r>
                  <a:rPr lang="it-IT" dirty="0" err="1"/>
                  <a:t>factor</a:t>
                </a:r>
                <a:r>
                  <a:rPr lang="it-IT" dirty="0"/>
                  <a:t> for </a:t>
                </a:r>
                <a:r>
                  <a:rPr lang="it-IT" dirty="0" err="1"/>
                  <a:t>infeasable</a:t>
                </a:r>
                <a:r>
                  <a:rPr lang="it-IT" dirty="0"/>
                  <a:t> </a:t>
                </a:r>
                <a:r>
                  <a:rPr lang="it-IT" dirty="0" err="1"/>
                  <a:t>solutions</a:t>
                </a:r>
                <a:endParaRPr lang="it-IT" dirty="0"/>
              </a:p>
              <a:p>
                <a:pPr lvl="1"/>
                <a:r>
                  <a:rPr lang="it-IT" dirty="0"/>
                  <a:t>C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charset="0"/>
                      </a:rPr>
                      <m:t>(</m:t>
                    </m:r>
                    <m:r>
                      <a:rPr lang="it-IT" i="1" dirty="0">
                        <a:latin typeface="Cambria Math" charset="0"/>
                      </a:rPr>
                      <m:t>𝑌</m:t>
                    </m:r>
                    <m:r>
                      <a:rPr lang="it-IT" i="1" dirty="0">
                        <a:latin typeface="Cambria Math" charset="0"/>
                      </a:rPr>
                      <m:t>)=</m:t>
                    </m:r>
                    <m:r>
                      <a:rPr lang="it-IT" dirty="0">
                        <a:latin typeface="Cambria Math" charset="0"/>
                      </a:rPr>
                      <m:t>(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charset="0"/>
                          </a:rPr>
                          <m:t>𝑗</m:t>
                        </m:r>
                        <m:r>
                          <a:rPr lang="it-IT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dirty="0"/>
                  <a:t>   		</a:t>
                </a:r>
                <a:r>
                  <a:rPr lang="it-IT" dirty="0" smtClean="0"/>
                  <a:t>			</a:t>
                </a:r>
                <a:r>
                  <a:rPr lang="it-IT" dirty="0" err="1" smtClean="0"/>
                  <a:t>Objective</a:t>
                </a:r>
                <a:r>
                  <a:rPr lang="it-IT" dirty="0" smtClean="0"/>
                  <a:t> </a:t>
                </a:r>
                <a:r>
                  <a:rPr lang="it-IT" dirty="0" err="1"/>
                  <a:t>function</a:t>
                </a:r>
                <a:endParaRPr lang="it-IT" dirty="0"/>
              </a:p>
              <a:p>
                <a:pPr lvl="1"/>
                <a:r>
                  <a:rPr lang="it-IT" dirty="0"/>
                  <a:t>W</a:t>
                </a:r>
                <a:r>
                  <a:rPr lang="it-IT" dirty="0" smtClean="0"/>
                  <a:t>(Y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charset="0"/>
                      </a:rPr>
                      <m:t>)=</m:t>
                    </m:r>
                    <m:r>
                      <a:rPr lang="it-IT" dirty="0">
                        <a:latin typeface="Cambria Math" charset="0"/>
                      </a:rPr>
                      <m:t>(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it-IT" i="1">
                        <a:latin typeface="Cambria Math" charset="0"/>
                      </a:rPr>
                      <m:t>    </m:t>
                    </m:r>
                  </m:oMath>
                </a14:m>
                <a:r>
                  <a:rPr lang="it-IT" dirty="0"/>
                  <a:t> 		</a:t>
                </a:r>
                <a:r>
                  <a:rPr lang="it-IT" dirty="0" smtClean="0"/>
                  <a:t>			</a:t>
                </a:r>
                <a:r>
                  <a:rPr lang="it-IT" dirty="0" err="1" smtClean="0"/>
                  <a:t>Cost</a:t>
                </a:r>
                <a:r>
                  <a:rPr lang="it-IT" dirty="0" smtClean="0"/>
                  <a:t>/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 </a:t>
                </a:r>
                <a:r>
                  <a:rPr lang="it-IT" dirty="0" err="1"/>
                  <a:t>Function</a:t>
                </a:r>
                <a:endParaRPr lang="it-IT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dirty="0">
                        <a:latin typeface="Cambria Math" charset="0"/>
                      </a:rPr>
                      <m:t>C</m:t>
                    </m:r>
                    <m:r>
                      <m:rPr>
                        <m:nor/>
                      </m:rPr>
                      <a:rPr lang="it-IT" baseline="-25000" dirty="0"/>
                      <m:t>new</m:t>
                    </m:r>
                    <m:r>
                      <m:rPr>
                        <m:nor/>
                      </m:rPr>
                      <a:rPr lang="it-IT" dirty="0"/>
                      <m:t>(</m:t>
                    </m:r>
                    <m:r>
                      <m:rPr>
                        <m:nor/>
                      </m:rPr>
                      <a:rPr lang="it-IT" dirty="0"/>
                      <m:t>Y</m:t>
                    </m:r>
                    <m:r>
                      <m:rPr>
                        <m:nor/>
                      </m:rPr>
                      <a:rPr lang="it-IT" dirty="0"/>
                      <m:t>) =</m:t>
                    </m:r>
                    <m:r>
                      <m:rPr>
                        <m:nor/>
                      </m:rPr>
                      <a:rPr lang="it-IT" b="0" i="0" dirty="0" smtClean="0"/>
                      <m:t>C</m:t>
                    </m:r>
                    <m:r>
                      <m:rPr>
                        <m:nor/>
                      </m:rPr>
                      <a:rPr lang="it-IT" dirty="0"/>
                      <m:t>(</m:t>
                    </m:r>
                    <m:r>
                      <m:rPr>
                        <m:nor/>
                      </m:rPr>
                      <a:rPr lang="it-IT" dirty="0"/>
                      <m:t>Y</m:t>
                    </m:r>
                    <m:r>
                      <m:rPr>
                        <m:nor/>
                      </m:rPr>
                      <a:rPr lang="it-IT" dirty="0"/>
                      <m:t>)−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r>
                      <a:rPr lang="it-IT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max</m:t>
                    </m:r>
                    <m:r>
                      <a:rPr lang="it-IT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⁡(0,</m:t>
                    </m:r>
                    <m:r>
                      <a:rPr lang="it-IT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d>
                      <m:dPr>
                        <m:ctrlP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it-IT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it-IT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𝑊𝑚𝑎𝑥</m:t>
                    </m:r>
                    <m:r>
                      <a:rPr lang="it-IT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it-IT" dirty="0"/>
                  <a:t>	Tabù </a:t>
                </a:r>
                <a:r>
                  <a:rPr lang="it-IT" dirty="0" err="1"/>
                  <a:t>search</a:t>
                </a:r>
                <a:r>
                  <a:rPr lang="it-IT" dirty="0"/>
                  <a:t>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endParaRPr lang="it-IT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it-IT" i="1">
                            <a:latin typeface="Cambria Math" charset="0"/>
                          </a:rPr>
                          <m:t>(</m:t>
                        </m:r>
                        <m:r>
                          <a:rPr lang="it-IT" i="1">
                            <a:latin typeface="Cambria Math" charset="0"/>
                          </a:rPr>
                          <m:t>𝑌</m:t>
                        </m:r>
                        <m:r>
                          <a:rPr lang="it-IT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 charset="0"/>
                          </a:rPr>
                          <m:t>𝑊</m:t>
                        </m:r>
                        <m:r>
                          <a:rPr lang="it-IT" i="1">
                            <a:latin typeface="Cambria Math" charset="0"/>
                          </a:rPr>
                          <m:t>(</m:t>
                        </m:r>
                        <m:r>
                          <a:rPr lang="it-IT" i="1">
                            <a:latin typeface="Cambria Math" charset="0"/>
                          </a:rPr>
                          <m:t>𝑌</m:t>
                        </m:r>
                        <m:r>
                          <a:rPr lang="it-IT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				</a:t>
                </a:r>
                <a:r>
                  <a:rPr lang="it-IT" dirty="0" smtClean="0"/>
                  <a:t>			</a:t>
                </a:r>
                <a:r>
                  <a:rPr lang="it-IT" dirty="0" err="1" smtClean="0"/>
                  <a:t>Commonly</a:t>
                </a:r>
                <a:r>
                  <a:rPr lang="it-IT" dirty="0" smtClean="0"/>
                  <a:t> </a:t>
                </a:r>
                <a:r>
                  <a:rPr lang="it-IT" dirty="0" err="1"/>
                  <a:t>assigned</a:t>
                </a:r>
                <a:r>
                  <a:rPr lang="it-IT" dirty="0"/>
                  <a:t> </a:t>
                </a:r>
                <a:r>
                  <a:rPr lang="it-IT" dirty="0" err="1"/>
                  <a:t>penality</a:t>
                </a:r>
                <a:r>
                  <a:rPr lang="it-IT" dirty="0"/>
                  <a:t> </a:t>
                </a:r>
                <a:r>
                  <a:rPr lang="it-IT" dirty="0" err="1"/>
                  <a:t>factor</a:t>
                </a:r>
                <a:endParaRPr lang="it-IT" dirty="0"/>
              </a:p>
              <a:p>
                <a:pPr lvl="1"/>
                <a:r>
                  <a:rPr lang="it-IT" dirty="0"/>
                  <a:t>With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/>
                  <a:t> 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dirty="0">
                        <a:latin typeface="Cambria Math" charset="0"/>
                      </a:rPr>
                      <m:t>C</m:t>
                    </m:r>
                    <m:r>
                      <m:rPr>
                        <m:nor/>
                      </m:rPr>
                      <a:rPr lang="it-IT" baseline="-25000" dirty="0"/>
                      <m:t>new</m:t>
                    </m:r>
                    <m:r>
                      <m:rPr>
                        <m:nor/>
                      </m:rPr>
                      <a:rPr lang="it-IT" dirty="0"/>
                      <m:t>(</m:t>
                    </m:r>
                    <m:r>
                      <m:rPr>
                        <m:nor/>
                      </m:rPr>
                      <a:rPr lang="it-IT" dirty="0"/>
                      <m:t>Y</m:t>
                    </m:r>
                    <m:r>
                      <m:rPr>
                        <m:nor/>
                      </m:rPr>
                      <a:rPr lang="it-IT" dirty="0"/>
                      <m:t>)</m:t>
                    </m:r>
                    <m:r>
                      <a:rPr lang="it-IT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dirty="0">
                        <a:latin typeface="Cambria Math" charset="0"/>
                      </a:rPr>
                      <m:t>C</m:t>
                    </m:r>
                    <m:r>
                      <m:rPr>
                        <m:nor/>
                      </m:rPr>
                      <a:rPr lang="it-IT" dirty="0"/>
                      <m:t>(</m:t>
                    </m:r>
                    <m:r>
                      <m:rPr>
                        <m:nor/>
                      </m:rPr>
                      <a:rPr lang="it-IT" dirty="0"/>
                      <m:t>Y</m:t>
                    </m:r>
                    <m:r>
                      <m:rPr>
                        <m:nor/>
                      </m:rPr>
                      <a:rPr lang="it-IT" dirty="0"/>
                      <m:t>)  </m:t>
                    </m:r>
                  </m:oMath>
                </a14:m>
                <a:r>
                  <a:rPr lang="it-IT" dirty="0"/>
                  <a:t>  			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Wmax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dirty="0">
                        <a:latin typeface="Cambria Math" charset="0"/>
                      </a:rPr>
                      <m:t>C</m:t>
                    </m:r>
                    <m:r>
                      <m:rPr>
                        <m:nor/>
                      </m:rPr>
                      <a:rPr lang="it-IT" baseline="-25000" dirty="0"/>
                      <m:t>new</m:t>
                    </m:r>
                    <m:r>
                      <m:rPr>
                        <m:nor/>
                      </m:rPr>
                      <a:rPr lang="it-IT" dirty="0"/>
                      <m:t>(</m:t>
                    </m:r>
                    <m:r>
                      <m:rPr>
                        <m:nor/>
                      </m:rPr>
                      <a:rPr lang="it-IT" dirty="0"/>
                      <m:t>Y</m:t>
                    </m:r>
                    <m:r>
                      <m:rPr>
                        <m:nor/>
                      </m:rPr>
                      <a:rPr lang="it-IT" dirty="0"/>
                      <m:t>)</m:t>
                    </m:r>
                    <m:r>
                      <a:rPr lang="it-IT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charset="0"/>
                      </a:rPr>
                      <m:t>C</m:t>
                    </m:r>
                    <m:d>
                      <m:dPr>
                        <m:ctrlPr>
                          <a:rPr lang="it-IT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dirty="0">
                            <a:latin typeface="Cambria Math" charset="0"/>
                          </a:rPr>
                          <m:t>Y</m:t>
                        </m:r>
                      </m:e>
                    </m:d>
                    <m:r>
                      <a:rPr lang="it-IT" i="1" dirty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bg-BG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charset="0"/>
                          </a:rPr>
                          <m:t>𝑊𝑚𝑎𝑥</m:t>
                        </m:r>
                      </m:num>
                      <m:den>
                        <m:r>
                          <a:rPr lang="it-IT" b="0" i="1" dirty="0" smtClean="0">
                            <a:latin typeface="Cambria Math" charset="0"/>
                          </a:rPr>
                          <m:t>𝑊</m:t>
                        </m:r>
                        <m:r>
                          <a:rPr lang="it-IT" i="1" dirty="0">
                            <a:latin typeface="Cambria Math" charset="0"/>
                          </a:rPr>
                          <m:t>(</m:t>
                        </m:r>
                        <m:r>
                          <a:rPr lang="it-IT" i="1" dirty="0">
                            <a:latin typeface="Cambria Math" charset="0"/>
                          </a:rPr>
                          <m:t>𝑌</m:t>
                        </m:r>
                        <m:r>
                          <a:rPr lang="it-IT" i="1" dirty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it-IT" dirty="0"/>
                      <m:t> </m:t>
                    </m:r>
                  </m:oMath>
                </a14:m>
                <a:r>
                  <a:rPr lang="it-IT" dirty="0"/>
                  <a:t>  		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Wmax</m:t>
                    </m:r>
                    <m:r>
                      <a:rPr lang="it-IT" i="1">
                        <a:latin typeface="Cambria Math" charset="0"/>
                      </a:rPr>
                      <m:t>&lt;</m:t>
                    </m:r>
                    <m:r>
                      <a:rPr lang="it-IT" b="0" i="1" smtClean="0">
                        <a:latin typeface="Cambria Math" charset="0"/>
                      </a:rPr>
                      <m:t>𝑊</m:t>
                    </m:r>
                    <m:d>
                      <m:dPr>
                        <m:ctrlP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/>
                  <a:t/>
                </a:r>
                <a:br>
                  <a:rPr lang="it-IT" dirty="0"/>
                </a:br>
                <a:endParaRPr lang="it-IT" dirty="0" smtClean="0"/>
              </a:p>
              <a:p>
                <a:pPr lvl="1"/>
                <a:r>
                  <a:rPr lang="it-IT" dirty="0" smtClean="0"/>
                  <a:t>With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> policy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greater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/>
                  <a:t>W</a:t>
                </a:r>
                <a:r>
                  <a:rPr lang="it-IT" dirty="0" smtClean="0"/>
                  <a:t>(Y) 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more the </a:t>
                </a:r>
                <a:r>
                  <a:rPr lang="it-IT" dirty="0" err="1" smtClean="0"/>
                  <a:t>objective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reduced</a:t>
                </a:r>
                <a:r>
                  <a:rPr lang="it-IT" dirty="0" smtClean="0"/>
                  <a:t/>
                </a:r>
                <a:br>
                  <a:rPr lang="it-IT" dirty="0" smtClean="0"/>
                </a:br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377440"/>
                <a:ext cx="12021312" cy="4480560"/>
              </a:xfrm>
              <a:blipFill rotWithShape="0">
                <a:blip r:embed="rId2"/>
                <a:stretch>
                  <a:fillRect l="-51" t="-816" b="-14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937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Tabù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340864"/>
            <a:ext cx="12045696" cy="4517136"/>
          </a:xfrm>
        </p:spPr>
        <p:txBody>
          <a:bodyPr/>
          <a:lstStyle/>
          <a:p>
            <a:r>
              <a:rPr lang="it-IT" dirty="0"/>
              <a:t>N</a:t>
            </a:r>
            <a:r>
              <a:rPr lang="it-IT" baseline="-25000" dirty="0"/>
              <a:t>i</a:t>
            </a:r>
            <a:r>
              <a:rPr lang="it-IT" dirty="0"/>
              <a:t> </a:t>
            </a:r>
            <a:r>
              <a:rPr lang="it-IT" dirty="0" smtClean="0"/>
              <a:t> :  maximum </a:t>
            </a:r>
            <a:r>
              <a:rPr lang="it-IT" dirty="0"/>
              <a:t>consecutive </a:t>
            </a:r>
            <a:r>
              <a:rPr lang="it-IT" dirty="0" err="1"/>
              <a:t>infeasable</a:t>
            </a:r>
            <a:r>
              <a:rPr lang="it-IT" dirty="0"/>
              <a:t> </a:t>
            </a:r>
            <a:r>
              <a:rPr lang="it-IT" dirty="0" err="1" smtClean="0"/>
              <a:t>iterations</a:t>
            </a:r>
            <a:r>
              <a:rPr lang="it-IT" dirty="0"/>
              <a:t/>
            </a:r>
            <a:br>
              <a:rPr lang="it-IT" dirty="0"/>
            </a:br>
            <a:endParaRPr lang="it-IT" dirty="0" smtClean="0"/>
          </a:p>
          <a:p>
            <a:pPr lvl="1"/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=|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/>
              <a:t>Solution| </a:t>
            </a:r>
            <a:r>
              <a:rPr lang="it-IT" dirty="0" smtClean="0"/>
              <a:t>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the </a:t>
            </a:r>
            <a:r>
              <a:rPr lang="it-IT" dirty="0" err="1" smtClean="0"/>
              <a:t>entire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neighborhood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infeasable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	</a:t>
            </a:r>
            <a:endParaRPr lang="it-IT" dirty="0"/>
          </a:p>
          <a:p>
            <a:r>
              <a:rPr lang="it-IT" dirty="0" smtClean="0"/>
              <a:t>N</a:t>
            </a:r>
            <a:r>
              <a:rPr lang="it-IT" baseline="-25000" dirty="0" smtClean="0"/>
              <a:t>t </a:t>
            </a:r>
            <a:r>
              <a:rPr lang="it-IT" dirty="0" smtClean="0"/>
              <a:t>  : maximum consecutive </a:t>
            </a:r>
            <a:r>
              <a:rPr lang="it-IT" dirty="0" err="1" smtClean="0"/>
              <a:t>iterations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best </a:t>
            </a:r>
            <a:r>
              <a:rPr lang="it-IT" dirty="0" err="1" smtClean="0"/>
              <a:t>feasable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update</a:t>
            </a:r>
            <a:br>
              <a:rPr lang="it-IT" dirty="0" smtClean="0"/>
            </a:br>
            <a:endParaRPr lang="it-IT" dirty="0" smtClean="0"/>
          </a:p>
          <a:p>
            <a:pPr lvl="1"/>
            <a:r>
              <a:rPr lang="it-IT" dirty="0" err="1" smtClean="0"/>
              <a:t>Used</a:t>
            </a:r>
            <a:r>
              <a:rPr lang="it-IT" dirty="0" smtClean="0"/>
              <a:t> Value= 4* |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/>
              <a:t>Solution</a:t>
            </a:r>
            <a:r>
              <a:rPr lang="it-IT" dirty="0" smtClean="0"/>
              <a:t>|, </a:t>
            </a:r>
            <a:r>
              <a:rPr lang="it-IT" dirty="0" err="1" smtClean="0"/>
              <a:t>higher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dirty="0" err="1" smtClean="0"/>
              <a:t>good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time ratio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3327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Tabù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dirty="0"/>
          </a:p>
        </p:txBody>
      </p:sp>
      <p:graphicFrame>
        <p:nvGraphicFramePr>
          <p:cNvPr id="7" name="Segnaposto contenut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387311"/>
              </p:ext>
            </p:extLst>
          </p:nvPr>
        </p:nvGraphicFramePr>
        <p:xfrm>
          <a:off x="499872" y="2603500"/>
          <a:ext cx="10765536" cy="288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384"/>
                <a:gridCol w="2691384"/>
                <a:gridCol w="2691384"/>
                <a:gridCol w="2691384"/>
              </a:tblGrid>
              <a:tr h="411843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Instance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NUM </a:t>
                      </a:r>
                      <a:r>
                        <a:rPr lang="it-IT" baseline="0" dirty="0" smtClean="0"/>
                        <a:t>SUBSET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Num</a:t>
                      </a:r>
                      <a:r>
                        <a:rPr lang="it-IT" baseline="0" smtClean="0"/>
                        <a:t> Objects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MAX BUDGET</a:t>
                      </a:r>
                      <a:endParaRPr lang="it-IT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it-IT" dirty="0" smtClean="0"/>
                        <a:t>bcm_1100_1000_3000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3000</a:t>
                      </a:r>
                      <a:endParaRPr lang="it-IT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it-IT" dirty="0" smtClean="0"/>
                        <a:t>bcm_1100_1000_2000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it-IT" dirty="0" smtClean="0"/>
                        <a:t>bcm_1400_1500_3000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1500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3000</a:t>
                      </a:r>
                      <a:endParaRPr lang="it-IT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it-IT" dirty="0" smtClean="0"/>
                        <a:t>bcm_1400_1500_2000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1500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it-IT" dirty="0" smtClean="0"/>
                        <a:t>bcm_1500_1600_3000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1500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3000</a:t>
                      </a:r>
                      <a:endParaRPr lang="it-IT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it-IT" dirty="0" smtClean="0"/>
                        <a:t>bcm_1500_1600_2000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1500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0" y="6039937"/>
            <a:ext cx="991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Test Machine</a:t>
            </a:r>
            <a:r>
              <a:rPr lang="it-IT" dirty="0"/>
              <a:t>: </a:t>
            </a:r>
            <a:r>
              <a:rPr lang="it-IT" dirty="0" err="1"/>
              <a:t>MacBook</a:t>
            </a:r>
            <a:r>
              <a:rPr lang="it-IT" dirty="0"/>
              <a:t> Pro (13-inch, </a:t>
            </a:r>
            <a:r>
              <a:rPr lang="it-IT" dirty="0" smtClean="0"/>
              <a:t>2018)(8 </a:t>
            </a:r>
            <a:r>
              <a:rPr lang="it-IT" dirty="0" err="1" smtClean="0"/>
              <a:t>gb</a:t>
            </a:r>
            <a:r>
              <a:rPr lang="it-IT" dirty="0" smtClean="0"/>
              <a:t> </a:t>
            </a:r>
            <a:r>
              <a:rPr lang="it-IT" dirty="0" err="1" smtClean="0"/>
              <a:t>ram</a:t>
            </a:r>
            <a:r>
              <a:rPr lang="it-IT" dirty="0" smtClean="0"/>
              <a:t>, i5 </a:t>
            </a:r>
            <a:r>
              <a:rPr lang="it-IT" dirty="0" err="1" smtClean="0"/>
              <a:t>quad</a:t>
            </a:r>
            <a:r>
              <a:rPr lang="it-IT" dirty="0" smtClean="0"/>
              <a:t> core),Catalina 10.15.7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24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79" y="487680"/>
            <a:ext cx="9603275" cy="57359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Model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81355" y="2591777"/>
                <a:ext cx="8850922" cy="341630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Z = </a:t>
                </a:r>
                <a:r>
                  <a:rPr lang="it-IT" dirty="0" err="1" smtClean="0"/>
                  <a:t>max</a:t>
                </a:r>
                <a:r>
                  <a:rPr lang="it-IT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dirty="0" smtClean="0"/>
                  <a:t> -&gt; </a:t>
                </a:r>
                <a:r>
                  <a:rPr lang="it-IT" dirty="0" err="1" smtClean="0"/>
                  <a:t>Maximize</a:t>
                </a:r>
                <a:r>
                  <a:rPr lang="it-IT" dirty="0"/>
                  <a:t> </a:t>
                </a:r>
                <a:r>
                  <a:rPr lang="it-IT" dirty="0" smtClean="0"/>
                  <a:t>the </a:t>
                </a:r>
                <a:r>
                  <a:rPr lang="it-IT" dirty="0" err="1" smtClean="0"/>
                  <a:t>coverage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objects</a:t>
                </a:r>
                <a:endParaRPr lang="it-IT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charset="0"/>
                      </a:rPr>
                      <m:t>≤</m:t>
                    </m:r>
                    <m:r>
                      <a:rPr lang="it-IT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it-IT" dirty="0" smtClean="0"/>
                  <a:t> -&gt; Select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most</a:t>
                </a:r>
                <a:r>
                  <a:rPr lang="it-IT" dirty="0" smtClean="0"/>
                  <a:t> k </a:t>
                </a:r>
                <a:r>
                  <a:rPr lang="it-IT" dirty="0" err="1" smtClean="0"/>
                  <a:t>subsets</a:t>
                </a:r>
                <a:endParaRPr lang="it-IT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charset="0"/>
                          </a:rPr>
                          <m:t>&gt;=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∀ </m:t>
                        </m:r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1,</m:t>
                            </m:r>
                            <m:r>
                              <a:rPr lang="it-IT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r>
                      <a:rPr lang="it-IT" b="0" i="1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it-IT" dirty="0" smtClean="0"/>
                  <a:t>-&gt;An </a:t>
                </a:r>
                <a:r>
                  <a:rPr lang="it-IT" dirty="0" err="1" smtClean="0"/>
                  <a:t>object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covered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least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one</a:t>
                </a:r>
                <a:r>
                  <a:rPr lang="it-IT" dirty="0" smtClean="0"/>
                  <a:t> subset 								   </a:t>
                </a:r>
                <a:r>
                  <a:rPr lang="it-IT" dirty="0" err="1" smtClean="0"/>
                  <a:t>containing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selected</a:t>
                </a:r>
                <a:endParaRPr lang="it-IT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/>
                  <a:t> [0,1]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>[0,1]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-&gt; </a:t>
                </a:r>
                <a:r>
                  <a:rPr lang="it-IT" dirty="0"/>
                  <a:t>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 1 </a:t>
                </a:r>
                <a:r>
                  <a:rPr lang="it-IT" dirty="0" err="1" smtClean="0"/>
                  <a:t>if</a:t>
                </a:r>
                <a:r>
                  <a:rPr lang="it-IT" dirty="0" smtClean="0"/>
                  <a:t> the subset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selected</a:t>
                </a:r>
                <a:endParaRPr lang="it-IT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-&gt;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1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smtClean="0"/>
                  <a:t>the </a:t>
                </a:r>
                <a:r>
                  <a:rPr lang="it-IT" dirty="0" err="1" smtClean="0"/>
                  <a:t>object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covered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5" y="2591777"/>
                <a:ext cx="8850922" cy="3416300"/>
              </a:xfrm>
              <a:blipFill rotWithShape="0">
                <a:blip r:embed="rId2"/>
                <a:stretch>
                  <a:fillRect l="-138" t="-12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251366"/>
              </p:ext>
            </p:extLst>
          </p:nvPr>
        </p:nvGraphicFramePr>
        <p:xfrm>
          <a:off x="-1" y="2377438"/>
          <a:ext cx="12192000" cy="4520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897"/>
                <a:gridCol w="1865376"/>
                <a:gridCol w="3169920"/>
                <a:gridCol w="2121408"/>
                <a:gridCol w="2438399"/>
              </a:tblGrid>
              <a:tr h="394083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Instance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Greedy</a:t>
                      </a:r>
                      <a:r>
                        <a:rPr lang="it-IT" dirty="0" smtClean="0"/>
                        <a:t> Score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Greedy</a:t>
                      </a:r>
                      <a:r>
                        <a:rPr lang="it-IT" baseline="0" dirty="0" smtClean="0"/>
                        <a:t> Time (</a:t>
                      </a:r>
                      <a:r>
                        <a:rPr lang="it-IT" baseline="0" dirty="0" err="1" smtClean="0"/>
                        <a:t>seconds</a:t>
                      </a:r>
                      <a:r>
                        <a:rPr lang="it-IT" baseline="0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Tabù </a:t>
                      </a:r>
                      <a:r>
                        <a:rPr lang="it-IT" dirty="0" err="1" smtClean="0"/>
                        <a:t>Search</a:t>
                      </a:r>
                      <a:r>
                        <a:rPr lang="it-IT" dirty="0" smtClean="0"/>
                        <a:t> Score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Tabù </a:t>
                      </a:r>
                      <a:r>
                        <a:rPr lang="it-IT" dirty="0" err="1" smtClean="0"/>
                        <a:t>Search</a:t>
                      </a:r>
                      <a:r>
                        <a:rPr lang="it-IT" dirty="0" smtClean="0"/>
                        <a:t> Time</a:t>
                      </a:r>
                    </a:p>
                    <a:p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seconds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680198">
                <a:tc>
                  <a:txBody>
                    <a:bodyPr/>
                    <a:lstStyle/>
                    <a:p>
                      <a:r>
                        <a:rPr lang="it-IT" dirty="0" smtClean="0"/>
                        <a:t>bcm_1100_1000_3000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136702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0.11843609809875488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142588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33.630189180374146</a:t>
                      </a:r>
                      <a:endParaRPr lang="it-IT" dirty="0"/>
                    </a:p>
                  </a:txBody>
                  <a:tcPr/>
                </a:tc>
              </a:tr>
              <a:tr h="3940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bcm_1100_1000_2000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120386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0.16067290306091309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125456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57.141313791275024</a:t>
                      </a:r>
                      <a:endParaRPr lang="it-IT" dirty="0"/>
                    </a:p>
                  </a:txBody>
                  <a:tcPr/>
                </a:tc>
              </a:tr>
              <a:tr h="3940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bcm_1400_1500_3000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200025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0.13712453842163086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205753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77.35387396812439</a:t>
                      </a:r>
                      <a:endParaRPr lang="it-IT" dirty="0"/>
                    </a:p>
                  </a:txBody>
                  <a:tcPr/>
                </a:tc>
              </a:tr>
              <a:tr h="394083">
                <a:tc>
                  <a:txBody>
                    <a:bodyPr/>
                    <a:lstStyle/>
                    <a:p>
                      <a:r>
                        <a:rPr lang="it-IT" dirty="0" smtClean="0"/>
                        <a:t>bcm_1400_1500_2000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179457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0.33812618255615234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184034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126.20470404624939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3940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bcm_1500_1600_3000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216631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0.25161004066467285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222913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103.30870199203491</a:t>
                      </a:r>
                      <a:endParaRPr lang="it-IT" dirty="0"/>
                    </a:p>
                  </a:txBody>
                  <a:tcPr/>
                </a:tc>
              </a:tr>
              <a:tr h="3940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bcm_1500_1600_2000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191521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0.40669894218444824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195067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131.63687205314636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3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Gurobi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224" y="2365248"/>
            <a:ext cx="9712389" cy="36545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err="1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27153"/>
              </p:ext>
            </p:extLst>
          </p:nvPr>
        </p:nvGraphicFramePr>
        <p:xfrm>
          <a:off x="462989" y="3185160"/>
          <a:ext cx="88258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70"/>
                <a:gridCol w="2990212"/>
                <a:gridCol w="2941941"/>
              </a:tblGrid>
              <a:tr h="549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Instance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Name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Gurobi</a:t>
                      </a:r>
                      <a:r>
                        <a:rPr lang="it-IT" dirty="0" smtClean="0"/>
                        <a:t> Score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Gurobi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Time</a:t>
                      </a:r>
                    </a:p>
                    <a:p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seconds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184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bcm_1100_1000_3000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143105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33.630189180374146</a:t>
                      </a:r>
                      <a:endParaRPr lang="it-IT" dirty="0"/>
                    </a:p>
                  </a:txBody>
                  <a:tcPr/>
                </a:tc>
              </a:tr>
              <a:tr h="318489">
                <a:tc>
                  <a:txBody>
                    <a:bodyPr/>
                    <a:lstStyle/>
                    <a:p>
                      <a:r>
                        <a:rPr lang="it-IT" dirty="0" smtClean="0"/>
                        <a:t>bcm_1100_1000_2000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125315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57.141313791275024</a:t>
                      </a:r>
                      <a:endParaRPr lang="it-IT" dirty="0" smtClean="0"/>
                    </a:p>
                  </a:txBody>
                  <a:tcPr/>
                </a:tc>
              </a:tr>
              <a:tr h="318489">
                <a:tc>
                  <a:txBody>
                    <a:bodyPr/>
                    <a:lstStyle/>
                    <a:p>
                      <a:r>
                        <a:rPr lang="it-IT" dirty="0" smtClean="0"/>
                        <a:t>bcm_1400_1500_3000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211088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77.35387396812439</a:t>
                      </a:r>
                      <a:endParaRPr lang="it-IT" dirty="0" smtClean="0"/>
                    </a:p>
                  </a:txBody>
                  <a:tcPr/>
                </a:tc>
              </a:tr>
              <a:tr h="318489">
                <a:tc>
                  <a:txBody>
                    <a:bodyPr/>
                    <a:lstStyle/>
                    <a:p>
                      <a:r>
                        <a:rPr lang="it-IT" dirty="0" smtClean="0"/>
                        <a:t>bcm_1400_1500_2000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182515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126.20470404624939</a:t>
                      </a:r>
                      <a:endParaRPr lang="it-IT" dirty="0"/>
                    </a:p>
                  </a:txBody>
                  <a:tcPr/>
                </a:tc>
              </a:tr>
              <a:tr h="318489">
                <a:tc>
                  <a:txBody>
                    <a:bodyPr/>
                    <a:lstStyle/>
                    <a:p>
                      <a:r>
                        <a:rPr lang="it-IT" dirty="0" smtClean="0"/>
                        <a:t>bcm_1500_1600_3000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219982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103.30870199203491</a:t>
                      </a:r>
                      <a:endParaRPr lang="it-IT" dirty="0"/>
                    </a:p>
                  </a:txBody>
                  <a:tcPr/>
                </a:tc>
              </a:tr>
              <a:tr h="318489">
                <a:tc>
                  <a:txBody>
                    <a:bodyPr/>
                    <a:lstStyle/>
                    <a:p>
                      <a:r>
                        <a:rPr lang="it-IT" dirty="0" smtClean="0"/>
                        <a:t>bcm_1500_1600_2000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192141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131.63687205314636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268224" y="2365248"/>
            <a:ext cx="1005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solve the </a:t>
            </a:r>
            <a:r>
              <a:rPr lang="it-IT" dirty="0" err="1" smtClean="0"/>
              <a:t>problem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Gurobi</a:t>
            </a:r>
            <a:r>
              <a:rPr lang="it-IT" dirty="0" smtClean="0"/>
              <a:t>,  </a:t>
            </a:r>
            <a:r>
              <a:rPr lang="it-IT" dirty="0" err="1" smtClean="0"/>
              <a:t>giving</a:t>
            </a:r>
            <a:r>
              <a:rPr lang="it-IT" dirty="0" smtClean="0"/>
              <a:t> the Tabù </a:t>
            </a:r>
            <a:r>
              <a:rPr lang="it-IT" dirty="0" err="1" smtClean="0"/>
              <a:t>Search</a:t>
            </a:r>
            <a:r>
              <a:rPr lang="it-IT" dirty="0" smtClean="0"/>
              <a:t> time </a:t>
            </a:r>
            <a:r>
              <a:rPr lang="it-IT" dirty="0" err="1" smtClean="0"/>
              <a:t>as</a:t>
            </a:r>
            <a:r>
              <a:rPr lang="it-IT" dirty="0" smtClean="0"/>
              <a:t> Time Limit?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81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8344" y="2546430"/>
            <a:ext cx="10799180" cy="3473370"/>
          </a:xfrm>
        </p:spPr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Gurobi</a:t>
            </a:r>
            <a:r>
              <a:rPr lang="it-IT" dirty="0" smtClean="0"/>
              <a:t> </a:t>
            </a:r>
            <a:r>
              <a:rPr lang="it-IT" dirty="0" err="1" smtClean="0"/>
              <a:t>performs</a:t>
            </a:r>
            <a:r>
              <a:rPr lang="it-IT" dirty="0" smtClean="0"/>
              <a:t> so </a:t>
            </a:r>
            <a:r>
              <a:rPr lang="it-IT" dirty="0" err="1" smtClean="0"/>
              <a:t>well</a:t>
            </a:r>
            <a:r>
              <a:rPr lang="it-IT" dirty="0" smtClean="0"/>
              <a:t> in relation to the Tabù </a:t>
            </a:r>
            <a:r>
              <a:rPr lang="it-IT" dirty="0" err="1" smtClean="0"/>
              <a:t>Search</a:t>
            </a:r>
            <a:r>
              <a:rPr lang="it-IT" dirty="0" smtClean="0"/>
              <a:t>?</a:t>
            </a:r>
          </a:p>
          <a:p>
            <a:pPr lvl="1"/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Gurobi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multithread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the </a:t>
            </a:r>
            <a:r>
              <a:rPr lang="it-IT" dirty="0" err="1"/>
              <a:t>implementation</a:t>
            </a:r>
            <a:r>
              <a:rPr lang="it-IT" dirty="0"/>
              <a:t> of the tabù </a:t>
            </a:r>
            <a:r>
              <a:rPr lang="it-IT" dirty="0" err="1"/>
              <a:t>search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are “ the </a:t>
            </a:r>
            <a:r>
              <a:rPr lang="it-IT" dirty="0" err="1"/>
              <a:t>simplest</a:t>
            </a:r>
            <a:r>
              <a:rPr lang="it-IT" dirty="0"/>
              <a:t>”</a:t>
            </a:r>
          </a:p>
          <a:p>
            <a:pPr lvl="1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confrontation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evident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future </a:t>
            </a:r>
            <a:r>
              <a:rPr lang="it-IT" dirty="0" err="1"/>
              <a:t>improvement</a:t>
            </a:r>
            <a:r>
              <a:rPr lang="it-IT" dirty="0"/>
              <a:t> of the </a:t>
            </a:r>
            <a:r>
              <a:rPr lang="it-IT" dirty="0" err="1"/>
              <a:t>heuristic</a:t>
            </a:r>
            <a:r>
              <a:rPr lang="it-IT" dirty="0"/>
              <a:t> solver must be a </a:t>
            </a:r>
            <a:r>
              <a:rPr lang="it-IT" dirty="0" err="1"/>
              <a:t>multithread</a:t>
            </a:r>
            <a:r>
              <a:rPr lang="it-IT" dirty="0"/>
              <a:t> </a:t>
            </a:r>
            <a:r>
              <a:rPr lang="it-IT" dirty="0" err="1"/>
              <a:t>inspection</a:t>
            </a:r>
            <a:r>
              <a:rPr lang="it-IT" dirty="0"/>
              <a:t> of the </a:t>
            </a:r>
            <a:r>
              <a:rPr lang="it-IT" dirty="0" err="1"/>
              <a:t>neighborhood</a:t>
            </a:r>
            <a:r>
              <a:rPr lang="it-IT" dirty="0"/>
              <a:t>.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gives</a:t>
            </a:r>
            <a:r>
              <a:rPr lang="it-IT" dirty="0" smtClean="0"/>
              <a:t> </a:t>
            </a:r>
            <a:r>
              <a:rPr lang="it-IT" dirty="0" err="1" smtClean="0"/>
              <a:t>however</a:t>
            </a:r>
            <a:r>
              <a:rPr lang="it-IT" dirty="0" smtClean="0"/>
              <a:t> the best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over time ratio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562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Bibliography</a:t>
            </a:r>
            <a:r>
              <a:rPr lang="it-IT" dirty="0" smtClean="0"/>
              <a:t> and source code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4109816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Bibliography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hlinkClick r:id="rId2"/>
              </a:rPr>
              <a:t>https://en.wikipedia.org/wiki/Maximum_coverage_problem#:~:text=The%20maximum%20coverage%20problem%20is,widely%20taught%20in%20approximation%20algorithms.&amp;</a:t>
            </a:r>
            <a:r>
              <a:rPr lang="it-IT" dirty="0" smtClean="0">
                <a:hlinkClick r:id="rId2"/>
              </a:rPr>
              <a:t>text=of%20these%20sets%20such%20that,selected%20sets%20has%20maximal%20size</a:t>
            </a:r>
            <a:endParaRPr lang="it-IT" dirty="0"/>
          </a:p>
          <a:p>
            <a:r>
              <a:rPr lang="it-IT" dirty="0"/>
              <a:t>The Maximum </a:t>
            </a:r>
            <a:r>
              <a:rPr lang="it-IT" dirty="0" err="1"/>
              <a:t>Coverage</a:t>
            </a:r>
            <a:r>
              <a:rPr lang="it-IT" dirty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Investigating</a:t>
            </a:r>
            <a:r>
              <a:rPr lang="it-IT" dirty="0" smtClean="0"/>
              <a:t> </a:t>
            </a:r>
            <a:r>
              <a:rPr lang="it-IT" dirty="0" err="1"/>
              <a:t>Approximation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for </a:t>
            </a:r>
            <a:r>
              <a:rPr lang="it-IT" dirty="0" err="1"/>
              <a:t>Variants</a:t>
            </a:r>
            <a:r>
              <a:rPr lang="it-IT" dirty="0"/>
              <a:t> of </a:t>
            </a:r>
            <a:r>
              <a:rPr lang="it-IT" dirty="0" smtClean="0"/>
              <a:t>the Maximum </a:t>
            </a:r>
            <a:r>
              <a:rPr lang="it-IT" dirty="0" err="1"/>
              <a:t>Coverage</a:t>
            </a:r>
            <a:r>
              <a:rPr lang="it-IT" dirty="0"/>
              <a:t> </a:t>
            </a:r>
            <a:r>
              <a:rPr lang="it-IT" dirty="0" err="1" smtClean="0"/>
              <a:t>Problem</a:t>
            </a:r>
            <a:endParaRPr lang="it-IT" dirty="0"/>
          </a:p>
          <a:p>
            <a:pPr lvl="1"/>
            <a:r>
              <a:rPr lang="it-IT" dirty="0" smtClean="0"/>
              <a:t> Author: </a:t>
            </a:r>
            <a:r>
              <a:rPr lang="it-IT" dirty="0" err="1" smtClean="0"/>
              <a:t>Ymro</a:t>
            </a:r>
            <a:r>
              <a:rPr lang="it-IT" dirty="0" smtClean="0"/>
              <a:t> </a:t>
            </a:r>
            <a:r>
              <a:rPr lang="it-IT" dirty="0"/>
              <a:t>Nils </a:t>
            </a:r>
            <a:r>
              <a:rPr lang="it-IT" dirty="0" err="1" smtClean="0"/>
              <a:t>Hoogendoorn</a:t>
            </a:r>
            <a:endParaRPr lang="it-IT" dirty="0" smtClean="0"/>
          </a:p>
          <a:p>
            <a:pPr lvl="1"/>
            <a:r>
              <a:rPr lang="it-IT" dirty="0" smtClean="0"/>
              <a:t>Supervisor</a:t>
            </a:r>
            <a:r>
              <a:rPr lang="it-IT" dirty="0"/>
              <a:t>: </a:t>
            </a:r>
            <a:r>
              <a:rPr lang="it-IT" dirty="0" err="1"/>
              <a:t>ir</a:t>
            </a:r>
            <a:r>
              <a:rPr lang="it-IT" dirty="0"/>
              <a:t>. </a:t>
            </a:r>
            <a:r>
              <a:rPr lang="it-IT" dirty="0" err="1"/>
              <a:t>drs</a:t>
            </a:r>
            <a:r>
              <a:rPr lang="it-IT" dirty="0"/>
              <a:t>.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 smtClean="0"/>
              <a:t>Kerkkamp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/>
              <a:t>Assessor: dr. </a:t>
            </a:r>
            <a:r>
              <a:rPr lang="it-IT" dirty="0" err="1"/>
              <a:t>W</a:t>
            </a:r>
            <a:r>
              <a:rPr lang="it-IT" dirty="0"/>
              <a:t>. van </a:t>
            </a:r>
            <a:r>
              <a:rPr lang="it-IT" dirty="0" err="1"/>
              <a:t>den</a:t>
            </a:r>
            <a:r>
              <a:rPr lang="it-IT" dirty="0"/>
              <a:t> </a:t>
            </a:r>
            <a:r>
              <a:rPr lang="it-IT" dirty="0" err="1"/>
              <a:t>Heuvel</a:t>
            </a:r>
            <a:endParaRPr lang="it-IT" dirty="0"/>
          </a:p>
          <a:p>
            <a:r>
              <a:rPr lang="it-IT" dirty="0" smtClean="0"/>
              <a:t>Source code:</a:t>
            </a:r>
            <a:endParaRPr lang="it-IT" dirty="0"/>
          </a:p>
          <a:p>
            <a:pPr lvl="1"/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github.com/AntonioEmmanuele/HashCode-2020-Qualification</a:t>
            </a:r>
            <a:endParaRPr lang="it-IT" dirty="0" smtClean="0"/>
          </a:p>
          <a:p>
            <a:pPr lvl="1"/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github.com/AntonioEmmanuele/MCPBC-Solver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39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Generalizing</a:t>
            </a:r>
            <a:r>
              <a:rPr lang="it-IT" dirty="0" smtClean="0"/>
              <a:t> the </a:t>
            </a:r>
            <a:r>
              <a:rPr lang="it-IT" dirty="0" err="1" smtClean="0"/>
              <a:t>problem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77952" y="2454644"/>
                <a:ext cx="10380277" cy="3450613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A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/score can be </a:t>
                </a:r>
                <a:r>
                  <a:rPr lang="it-IT" dirty="0" err="1" smtClean="0"/>
                  <a:t>assigned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object</a:t>
                </a:r>
                <a:r>
                  <a:rPr lang="it-IT" dirty="0" smtClean="0"/>
                  <a:t> :</a:t>
                </a:r>
                <a:br>
                  <a:rPr lang="it-IT" dirty="0" smtClean="0"/>
                </a:br>
                <a:r>
                  <a:rPr lang="it-IT" dirty="0" smtClean="0"/>
                  <a:t>	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={v</a:t>
                </a:r>
                <a:r>
                  <a:rPr lang="it-IT" baseline="-25000" dirty="0" smtClean="0"/>
                  <a:t>1</a:t>
                </a:r>
                <a:r>
                  <a:rPr lang="it-IT" dirty="0" smtClean="0"/>
                  <a:t>,v</a:t>
                </a:r>
                <a:r>
                  <a:rPr lang="it-IT" baseline="-25000" dirty="0" smtClean="0"/>
                  <a:t>2</a:t>
                </a:r>
                <a:r>
                  <a:rPr lang="it-IT" dirty="0"/>
                  <a:t>, </a:t>
                </a:r>
                <a:r>
                  <a:rPr lang="it-IT" dirty="0" smtClean="0"/>
                  <a:t>v</a:t>
                </a:r>
                <a:r>
                  <a:rPr lang="it-IT" baseline="-25000" dirty="0" smtClean="0"/>
                  <a:t>3</a:t>
                </a:r>
                <a:r>
                  <a:rPr lang="it-IT" dirty="0"/>
                  <a:t>, </a:t>
                </a:r>
                <a:r>
                  <a:rPr lang="mr-IN" dirty="0"/>
                  <a:t>…</a:t>
                </a:r>
                <a:r>
                  <a:rPr lang="it-IT" dirty="0"/>
                  <a:t>..  </a:t>
                </a:r>
                <a:r>
                  <a:rPr lang="it-IT" dirty="0" smtClean="0"/>
                  <a:t>,</a:t>
                </a:r>
                <a:r>
                  <a:rPr lang="it-IT" dirty="0" err="1" smtClean="0"/>
                  <a:t>v</a:t>
                </a:r>
                <a:r>
                  <a:rPr lang="it-IT" baseline="-25000" dirty="0" err="1" smtClean="0"/>
                  <a:t>n</a:t>
                </a:r>
                <a:r>
                  <a:rPr lang="it-IT" dirty="0"/>
                  <a:t>} </a:t>
                </a:r>
                <a:endParaRPr lang="it-IT" dirty="0" smtClean="0"/>
              </a:p>
              <a:p>
                <a:r>
                  <a:rPr lang="it-IT" dirty="0" smtClean="0"/>
                  <a:t>The goal in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case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maximize</a:t>
                </a:r>
                <a:r>
                  <a:rPr lang="it-IT" dirty="0" smtClean="0"/>
                  <a:t> the score of the </a:t>
                </a:r>
                <a:r>
                  <a:rPr lang="it-IT" dirty="0" err="1" smtClean="0"/>
                  <a:t>covered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objects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their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objective</a:t>
                </a:r>
                <a:r>
                  <a:rPr lang="it-IT" dirty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becomes</a:t>
                </a: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		</a:t>
                </a:r>
                <a:r>
                  <a:rPr lang="it-IT" dirty="0" err="1" smtClean="0"/>
                  <a:t>Z</a:t>
                </a:r>
                <a:r>
                  <a:rPr lang="it-IT" dirty="0" smtClean="0"/>
                  <a:t> </a:t>
                </a:r>
                <a:r>
                  <a:rPr lang="it-IT" dirty="0"/>
                  <a:t>= </a:t>
                </a:r>
                <a:r>
                  <a:rPr lang="it-IT" dirty="0" err="1"/>
                  <a:t>max</a:t>
                </a:r>
                <a:r>
                  <a:rPr lang="it-IT" dirty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charset="0"/>
                          </a:rPr>
                          <m:t>𝑗</m:t>
                        </m:r>
                        <m:r>
                          <a:rPr lang="it-IT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dirty="0"/>
                  <a:t> -&gt;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 smtClean="0"/>
                  <a:t>total</a:t>
                </a:r>
                <a:r>
                  <a:rPr lang="it-IT" dirty="0" smtClean="0"/>
                  <a:t> score of the </a:t>
                </a:r>
                <a:r>
                  <a:rPr lang="it-IT" dirty="0" err="1" smtClean="0"/>
                  <a:t>covered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objects</a:t>
                </a:r>
                <a:r>
                  <a:rPr lang="it-IT" dirty="0"/>
                  <a:t/>
                </a:r>
                <a:br>
                  <a:rPr lang="it-IT" dirty="0"/>
                </a:b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952" y="2454644"/>
                <a:ext cx="10380277" cy="3450613"/>
              </a:xfrm>
              <a:blipFill rotWithShape="0">
                <a:blip r:embed="rId2"/>
                <a:stretch>
                  <a:fillRect l="-117" t="-10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Generalizing</a:t>
            </a:r>
            <a:r>
              <a:rPr lang="it-IT" dirty="0"/>
              <a:t> the </a:t>
            </a:r>
            <a:r>
              <a:rPr lang="it-IT" dirty="0" err="1"/>
              <a:t>problem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16992" y="2340864"/>
                <a:ext cx="9663621" cy="420624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A 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 can be </a:t>
                </a:r>
                <a:r>
                  <a:rPr lang="it-IT" dirty="0" err="1" smtClean="0"/>
                  <a:t>assigned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subset:</a:t>
                </a:r>
                <a:br>
                  <a:rPr lang="it-IT" dirty="0" smtClean="0"/>
                </a:b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dirty="0" smtClean="0"/>
                  <a:t>			</a:t>
                </a:r>
                <a:r>
                  <a:rPr lang="it-IT" dirty="0" err="1" smtClean="0"/>
                  <a:t>Weights</a:t>
                </a:r>
                <a:r>
                  <a:rPr lang="it-IT" dirty="0" smtClean="0"/>
                  <a:t>={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charset="0"/>
                      </a:rPr>
                      <m:t>𝑤</m:t>
                    </m:r>
                    <m:r>
                      <a:rPr lang="it-IT" i="1" baseline="-25000" dirty="0" smtClean="0">
                        <a:latin typeface="Cambria Math" charset="0"/>
                      </a:rPr>
                      <m:t>1</m:t>
                    </m:r>
                    <m:r>
                      <a:rPr lang="it-IT" i="1" dirty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it-IT" dirty="0" smtClean="0"/>
                  <a:t>w</a:t>
                </a:r>
                <a:r>
                  <a:rPr lang="it-IT" baseline="-25000" dirty="0" smtClean="0"/>
                  <a:t>2</a:t>
                </a:r>
                <a:r>
                  <a:rPr lang="it-IT" dirty="0"/>
                  <a:t>, </a:t>
                </a:r>
                <a:r>
                  <a:rPr lang="it-IT" dirty="0" smtClean="0"/>
                  <a:t>w</a:t>
                </a:r>
                <a:r>
                  <a:rPr lang="it-IT" baseline="-25000" dirty="0" smtClean="0"/>
                  <a:t>3</a:t>
                </a:r>
                <a:r>
                  <a:rPr lang="it-IT" dirty="0"/>
                  <a:t>, </a:t>
                </a:r>
                <a:r>
                  <a:rPr lang="mr-IN" dirty="0"/>
                  <a:t>…</a:t>
                </a:r>
                <a:r>
                  <a:rPr lang="it-IT" dirty="0"/>
                  <a:t>..  </a:t>
                </a:r>
                <a:r>
                  <a:rPr lang="it-IT" dirty="0" smtClean="0"/>
                  <a:t>,</a:t>
                </a:r>
                <a:r>
                  <a:rPr lang="it-IT" dirty="0" err="1" smtClean="0"/>
                  <a:t>w</a:t>
                </a:r>
                <a:r>
                  <a:rPr lang="it-IT" baseline="-25000" dirty="0" err="1"/>
                  <a:t>n</a:t>
                </a:r>
                <a:r>
                  <a:rPr lang="it-IT" dirty="0" smtClean="0"/>
                  <a:t>} </a:t>
                </a:r>
                <a:br>
                  <a:rPr lang="it-IT" dirty="0" smtClean="0"/>
                </a:br>
                <a:endParaRPr lang="it-IT" dirty="0" smtClean="0"/>
              </a:p>
              <a:p>
                <a:r>
                  <a:rPr lang="it-IT" dirty="0" err="1" smtClean="0"/>
                  <a:t>Now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constraint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subsets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no more “ </a:t>
                </a:r>
                <a:r>
                  <a:rPr lang="it-IT" dirty="0" err="1" smtClean="0"/>
                  <a:t>select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most</a:t>
                </a:r>
                <a:r>
                  <a:rPr lang="it-IT" dirty="0" smtClean="0"/>
                  <a:t> k </a:t>
                </a:r>
                <a:r>
                  <a:rPr lang="it-IT" dirty="0" err="1" smtClean="0"/>
                  <a:t>subsets</a:t>
                </a:r>
                <a:r>
                  <a:rPr lang="it-IT" dirty="0" smtClean="0"/>
                  <a:t> “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“ The sum of the </a:t>
                </a:r>
                <a:r>
                  <a:rPr lang="it-IT" dirty="0" err="1" smtClean="0"/>
                  <a:t>weights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selected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subsets</a:t>
                </a:r>
                <a:r>
                  <a:rPr lang="it-IT" dirty="0" smtClean="0"/>
                  <a:t> must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exceed</a:t>
                </a:r>
                <a:r>
                  <a:rPr lang="it-IT" dirty="0" smtClean="0"/>
                  <a:t> the maximum 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”</a:t>
                </a:r>
                <a:br>
                  <a:rPr lang="it-IT" dirty="0" smtClean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charset="0"/>
                          </a:rPr>
                          <m:t>𝑖</m:t>
                        </m:r>
                        <m:r>
                          <a:rPr lang="it-IT" i="1">
                            <a:latin typeface="Cambria Math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i="1">
                        <a:latin typeface="Cambria Math" charset="0"/>
                      </a:rPr>
                      <m:t>≤</m:t>
                    </m:r>
                    <m:r>
                      <a:rPr lang="it-IT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endParaRPr lang="it-IT" dirty="0"/>
              </a:p>
              <a:p>
                <a:r>
                  <a:rPr lang="it-IT" dirty="0" smtClean="0"/>
                  <a:t>In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case the </a:t>
                </a:r>
                <a:r>
                  <a:rPr lang="it-IT" dirty="0" err="1" smtClean="0"/>
                  <a:t>problem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said</a:t>
                </a:r>
                <a:r>
                  <a:rPr lang="it-IT" dirty="0" smtClean="0"/>
                  <a:t>  to be ” with budget </a:t>
                </a:r>
                <a:r>
                  <a:rPr lang="it-IT" dirty="0" err="1" smtClean="0"/>
                  <a:t>constraints</a:t>
                </a:r>
                <a:r>
                  <a:rPr lang="it-IT" dirty="0" smtClean="0"/>
                  <a:t> ”, MCPBC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992" y="2340864"/>
                <a:ext cx="9663621" cy="4206240"/>
              </a:xfrm>
              <a:blipFill rotWithShape="0">
                <a:blip r:embed="rId2"/>
                <a:stretch>
                  <a:fillRect l="-126" t="-7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5644896" y="297484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8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MCPBC-Model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19456" y="2401824"/>
                <a:ext cx="11021568" cy="4047744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Z = </a:t>
                </a:r>
                <a:r>
                  <a:rPr lang="it-IT" dirty="0" err="1"/>
                  <a:t>max</a:t>
                </a:r>
                <a:r>
                  <a:rPr lang="it-IT" dirty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charset="0"/>
                          </a:rPr>
                          <m:t>𝑗</m:t>
                        </m:r>
                        <m:r>
                          <a:rPr lang="it-IT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dirty="0"/>
                  <a:t> -&gt;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total</a:t>
                </a:r>
                <a:r>
                  <a:rPr lang="it-IT" dirty="0"/>
                  <a:t> score of the </a:t>
                </a:r>
                <a:r>
                  <a:rPr lang="it-IT" dirty="0" err="1"/>
                  <a:t>covered</a:t>
                </a:r>
                <a:r>
                  <a:rPr lang="it-IT" dirty="0"/>
                  <a:t> </a:t>
                </a:r>
                <a:r>
                  <a:rPr lang="it-IT" dirty="0" err="1"/>
                  <a:t>objects</a:t>
                </a:r>
                <a:r>
                  <a:rPr lang="it-IT" dirty="0"/>
                  <a:t> </a:t>
                </a:r>
                <a:r>
                  <a:rPr lang="it-IT" dirty="0" smtClean="0"/>
                  <a:t/>
                </a:r>
                <a:br>
                  <a:rPr lang="it-IT" dirty="0" smtClean="0"/>
                </a:br>
                <a:endParaRPr lang="it-IT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charset="0"/>
                          </a:rPr>
                          <m:t>𝑖</m:t>
                        </m:r>
                        <m:r>
                          <a:rPr lang="it-IT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i="1">
                        <a:latin typeface="Cambria Math" charset="0"/>
                      </a:rPr>
                      <m:t>≤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dirty="0"/>
                  <a:t>-&gt; </a:t>
                </a:r>
                <a:r>
                  <a:rPr lang="it-IT" dirty="0" smtClean="0"/>
                  <a:t>The </a:t>
                </a:r>
                <a:r>
                  <a:rPr lang="it-IT" dirty="0" err="1" smtClean="0"/>
                  <a:t>total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selected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subsets</a:t>
                </a:r>
                <a:r>
                  <a:rPr lang="it-IT" dirty="0" smtClean="0"/>
                  <a:t> must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exceed</a:t>
                </a:r>
                <a:r>
                  <a:rPr lang="it-IT" dirty="0" smtClean="0"/>
                  <a:t> the maximum 						  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.</a:t>
                </a:r>
                <a:br>
                  <a:rPr lang="it-IT" dirty="0" smtClean="0"/>
                </a:br>
                <a:endParaRPr lang="it-IT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i="1">
                            <a:latin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i="1">
                            <a:latin typeface="Cambria Math" charset="0"/>
                          </a:rPr>
                          <m:t> 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&gt;=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  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∀ 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1,</m:t>
                            </m:r>
                            <m:r>
                              <a:rPr lang="it-IT" i="1">
                                <a:latin typeface="Cambria Math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r>
                      <a:rPr lang="it-IT" i="1">
                        <a:latin typeface="Cambria Math" charset="0"/>
                      </a:rPr>
                      <m:t>  </m:t>
                    </m:r>
                  </m:oMath>
                </a14:m>
                <a:r>
                  <a:rPr lang="it-IT" dirty="0"/>
                  <a:t>-&gt; An </a:t>
                </a:r>
                <a:r>
                  <a:rPr lang="it-IT" dirty="0" err="1"/>
                  <a:t>object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included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least</a:t>
                </a:r>
                <a:r>
                  <a:rPr lang="it-IT" dirty="0"/>
                  <a:t> </a:t>
                </a:r>
                <a:r>
                  <a:rPr lang="it-IT" dirty="0" err="1"/>
                  <a:t>one</a:t>
                </a:r>
                <a:r>
                  <a:rPr lang="it-IT" dirty="0"/>
                  <a:t> subset </a:t>
                </a:r>
                <a:r>
                  <a:rPr lang="it-IT" dirty="0" err="1"/>
                  <a:t>containing</a:t>
                </a:r>
                <a:r>
                  <a:rPr lang="it-IT" dirty="0"/>
                  <a:t> 				</a:t>
                </a:r>
                <a:r>
                  <a:rPr lang="it-IT" dirty="0" smtClean="0"/>
                  <a:t>						    the </a:t>
                </a:r>
                <a:r>
                  <a:rPr lang="it-IT" dirty="0" err="1"/>
                  <a:t>object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 smtClean="0"/>
                  <a:t>selected</a:t>
                </a:r>
                <a:r>
                  <a:rPr lang="it-IT" dirty="0" smtClean="0"/>
                  <a:t>.</a:t>
                </a:r>
                <a:br>
                  <a:rPr lang="it-IT" dirty="0" smtClean="0"/>
                </a:b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[0,1]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/>
                  <a:t>[0,1]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-&gt;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1 </a:t>
                </a:r>
                <a:r>
                  <a:rPr lang="it-IT" dirty="0" err="1"/>
                  <a:t>if</a:t>
                </a:r>
                <a:r>
                  <a:rPr lang="it-IT" dirty="0"/>
                  <a:t> the subset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selected</a:t>
                </a: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-&gt;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1 </a:t>
                </a:r>
                <a:r>
                  <a:rPr lang="it-IT" dirty="0" err="1"/>
                  <a:t>if</a:t>
                </a:r>
                <a:r>
                  <a:rPr lang="it-IT" dirty="0"/>
                  <a:t> the </a:t>
                </a:r>
                <a:r>
                  <a:rPr lang="it-IT" dirty="0" err="1"/>
                  <a:t>object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covered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456" y="2401824"/>
                <a:ext cx="11021568" cy="4047744"/>
              </a:xfrm>
              <a:blipFill rotWithShape="0">
                <a:blip r:embed="rId2"/>
                <a:stretch>
                  <a:fillRect l="-111" t="-10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6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Solution </a:t>
            </a:r>
            <a:r>
              <a:rPr lang="it-IT" dirty="0" err="1" smtClean="0"/>
              <a:t>approaches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6720" y="2414016"/>
            <a:ext cx="11045952" cy="4072128"/>
          </a:xfrm>
        </p:spPr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an NP-HARD </a:t>
            </a:r>
            <a:r>
              <a:rPr lang="it-IT" dirty="0" err="1" smtClean="0"/>
              <a:t>problem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In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solving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are </a:t>
            </a:r>
            <a:r>
              <a:rPr lang="it-IT" dirty="0" err="1" smtClean="0"/>
              <a:t>exposed</a:t>
            </a:r>
            <a:r>
              <a:rPr lang="it-IT" dirty="0" smtClean="0"/>
              <a:t> :</a:t>
            </a:r>
            <a:br>
              <a:rPr lang="it-IT" dirty="0" smtClean="0"/>
            </a:br>
            <a:r>
              <a:rPr lang="it-IT" dirty="0" smtClean="0"/>
              <a:t>1- </a:t>
            </a:r>
            <a:r>
              <a:rPr lang="it-IT" dirty="0" err="1" smtClean="0"/>
              <a:t>Gurobi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2-  </a:t>
            </a:r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3-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with a Tabu </a:t>
            </a:r>
            <a:r>
              <a:rPr lang="it-IT" dirty="0" err="1" smtClean="0"/>
              <a:t>Search</a:t>
            </a:r>
            <a:r>
              <a:rPr lang="it-IT" dirty="0"/>
              <a:t/>
            </a:r>
            <a:br>
              <a:rPr lang="it-IT" dirty="0"/>
            </a:b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6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8378" y="888324"/>
            <a:ext cx="8761413" cy="706964"/>
          </a:xfrm>
        </p:spPr>
        <p:txBody>
          <a:bodyPr/>
          <a:lstStyle/>
          <a:p>
            <a:r>
              <a:rPr lang="it-IT" dirty="0" err="1" smtClean="0"/>
              <a:t>Greedy-algorithm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0416" y="2558542"/>
            <a:ext cx="10020305" cy="4132518"/>
          </a:xfrm>
        </p:spPr>
        <p:txBody>
          <a:bodyPr>
            <a:normAutofit/>
          </a:bodyPr>
          <a:lstStyle/>
          <a:p>
            <a:r>
              <a:rPr lang="it-IT" dirty="0" smtClean="0"/>
              <a:t>A first </a:t>
            </a:r>
            <a:r>
              <a:rPr lang="it-IT" dirty="0" err="1" smtClean="0"/>
              <a:t>approach</a:t>
            </a:r>
            <a:r>
              <a:rPr lang="it-IT" dirty="0" smtClean="0"/>
              <a:t> can be: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Until</a:t>
            </a:r>
            <a:r>
              <a:rPr lang="it-IT" dirty="0" smtClean="0"/>
              <a:t> a subset </a:t>
            </a:r>
            <a:r>
              <a:rPr lang="it-IT" dirty="0" err="1" smtClean="0"/>
              <a:t>fills</a:t>
            </a:r>
            <a:r>
              <a:rPr lang="it-IT" dirty="0" smtClean="0"/>
              <a:t> in the </a:t>
            </a:r>
            <a:r>
              <a:rPr lang="it-IT" dirty="0" err="1" smtClean="0"/>
              <a:t>remaining</a:t>
            </a:r>
            <a:r>
              <a:rPr lang="it-IT" dirty="0" smtClean="0"/>
              <a:t> </a:t>
            </a:r>
            <a:r>
              <a:rPr lang="it-IT" dirty="0" err="1" smtClean="0"/>
              <a:t>capacity</a:t>
            </a:r>
            <a:r>
              <a:rPr lang="it-IT" dirty="0" smtClean="0"/>
              <a:t> :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	Select the subset with the </a:t>
            </a:r>
            <a:r>
              <a:rPr lang="it-IT" dirty="0" err="1" smtClean="0"/>
              <a:t>highest</a:t>
            </a:r>
            <a:r>
              <a:rPr lang="it-IT" dirty="0" smtClean="0"/>
              <a:t> score </a:t>
            </a:r>
            <a:r>
              <a:rPr lang="it-IT" dirty="0" smtClean="0"/>
              <a:t> </a:t>
            </a:r>
            <a:r>
              <a:rPr lang="it-IT" dirty="0" err="1" smtClean="0"/>
              <a:t>among</a:t>
            </a:r>
            <a:r>
              <a:rPr lang="it-IT" dirty="0" smtClean="0"/>
              <a:t> the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choices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		</a:t>
            </a:r>
            <a:r>
              <a:rPr lang="it-IT" dirty="0" err="1" smtClean="0"/>
              <a:t>Add</a:t>
            </a:r>
            <a:r>
              <a:rPr lang="it-IT" dirty="0" smtClean="0"/>
              <a:t> the subset to the </a:t>
            </a:r>
            <a:r>
              <a:rPr lang="it-IT" dirty="0" err="1" smtClean="0"/>
              <a:t>solution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	Update the score and the </a:t>
            </a:r>
            <a:r>
              <a:rPr lang="it-IT" dirty="0" err="1" smtClean="0"/>
              <a:t>remaining</a:t>
            </a:r>
            <a:r>
              <a:rPr lang="it-IT" dirty="0" smtClean="0"/>
              <a:t> </a:t>
            </a:r>
            <a:r>
              <a:rPr lang="it-IT" dirty="0" err="1" smtClean="0"/>
              <a:t>capacity</a:t>
            </a:r>
            <a:r>
              <a:rPr lang="it-IT" dirty="0"/>
              <a:t/>
            </a:r>
            <a:br>
              <a:rPr lang="it-IT" dirty="0"/>
            </a:b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431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Greedy</a:t>
            </a:r>
            <a:r>
              <a:rPr lang="it-IT" dirty="0" smtClean="0"/>
              <a:t> – A first </a:t>
            </a:r>
            <a:r>
              <a:rPr lang="it-IT" dirty="0" err="1" smtClean="0"/>
              <a:t>improvement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426208"/>
                <a:ext cx="10887456" cy="3998976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It’s </a:t>
                </a:r>
                <a:r>
                  <a:rPr lang="it-IT" dirty="0" err="1"/>
                  <a:t>implied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score of a subset </a:t>
                </a:r>
                <a:r>
                  <a:rPr lang="it-IT" dirty="0" err="1"/>
                  <a:t>is</a:t>
                </a:r>
                <a:r>
                  <a:rPr lang="it-IT" dirty="0"/>
                  <a:t> the sum of the </a:t>
                </a:r>
                <a:r>
                  <a:rPr lang="it-IT" dirty="0" err="1"/>
                  <a:t>scores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objects</a:t>
                </a:r>
                <a:r>
                  <a:rPr lang="it-IT" dirty="0" smtClean="0"/>
                  <a:t>.</a:t>
                </a:r>
                <a:br>
                  <a:rPr lang="it-IT" dirty="0" smtClean="0"/>
                </a:br>
                <a:endParaRPr lang="it-IT" dirty="0"/>
              </a:p>
              <a:p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can be </a:t>
                </a:r>
                <a:r>
                  <a:rPr lang="it-IT" dirty="0" err="1"/>
                  <a:t>improved</a:t>
                </a:r>
                <a:r>
                  <a:rPr lang="it-IT" dirty="0"/>
                  <a:t> </a:t>
                </a:r>
                <a:r>
                  <a:rPr lang="it-IT" dirty="0" err="1"/>
                  <a:t>considering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an </a:t>
                </a:r>
                <a:r>
                  <a:rPr lang="it-IT" dirty="0" err="1"/>
                  <a:t>object</a:t>
                </a:r>
                <a:r>
                  <a:rPr lang="it-IT" dirty="0"/>
                  <a:t> </a:t>
                </a:r>
                <a:r>
                  <a:rPr lang="it-IT" dirty="0" err="1"/>
                  <a:t>needs</a:t>
                </a:r>
                <a:r>
                  <a:rPr lang="it-IT" dirty="0"/>
                  <a:t> to be </a:t>
                </a:r>
                <a:r>
                  <a:rPr lang="it-IT" dirty="0" err="1"/>
                  <a:t>present</a:t>
                </a:r>
                <a:r>
                  <a:rPr lang="it-IT" dirty="0"/>
                  <a:t> just in </a:t>
                </a:r>
                <a:r>
                  <a:rPr lang="it-IT" dirty="0" err="1"/>
                  <a:t>one</a:t>
                </a:r>
                <a:r>
                  <a:rPr lang="it-IT" dirty="0"/>
                  <a:t> of the </a:t>
                </a:r>
                <a:r>
                  <a:rPr lang="it-IT" dirty="0" err="1"/>
                  <a:t>selected</a:t>
                </a:r>
                <a:r>
                  <a:rPr lang="it-IT" dirty="0"/>
                  <a:t> </a:t>
                </a:r>
                <a:r>
                  <a:rPr lang="it-IT" dirty="0" err="1"/>
                  <a:t>subsets</a:t>
                </a:r>
                <a:r>
                  <a:rPr lang="it-IT" dirty="0"/>
                  <a:t>;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present</a:t>
                </a:r>
                <a:r>
                  <a:rPr lang="it-IT" dirty="0"/>
                  <a:t> in more </a:t>
                </a:r>
                <a:r>
                  <a:rPr lang="it-IT" dirty="0" err="1"/>
                  <a:t>subsets</a:t>
                </a:r>
                <a:r>
                  <a:rPr lang="it-IT" dirty="0"/>
                  <a:t> the score </a:t>
                </a:r>
                <a:r>
                  <a:rPr lang="it-IT" dirty="0" err="1"/>
                  <a:t>won’t</a:t>
                </a:r>
                <a:r>
                  <a:rPr lang="it-IT" dirty="0"/>
                  <a:t> </a:t>
                </a:r>
                <a:r>
                  <a:rPr lang="it-IT" dirty="0" err="1"/>
                  <a:t>improve</a:t>
                </a:r>
                <a:r>
                  <a:rPr lang="it-IT" dirty="0" smtClean="0"/>
                  <a:t>.</a:t>
                </a:r>
                <a:br>
                  <a:rPr lang="it-IT" dirty="0" smtClean="0"/>
                </a:br>
                <a:endParaRPr lang="it-IT" dirty="0"/>
              </a:p>
              <a:p>
                <a:r>
                  <a:rPr lang="it-IT" dirty="0"/>
                  <a:t>The score of a subset can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</a:t>
                </a:r>
                <a:r>
                  <a:rPr lang="it-IT" dirty="0" err="1"/>
                  <a:t>as</a:t>
                </a:r>
                <a:r>
                  <a:rPr lang="it-IT" dirty="0" smtClean="0"/>
                  <a:t>:</a:t>
                </a:r>
                <a:br>
                  <a:rPr lang="it-IT" dirty="0" smtClean="0"/>
                </a:br>
                <a:r>
                  <a:rPr lang="it-IT" dirty="0" smtClean="0"/>
                  <a:t/>
                </a:r>
                <a:br>
                  <a:rPr lang="it-IT" dirty="0" smtClean="0"/>
                </a:b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𝑆𝑐𝑜𝑟𝑒</m:t>
                    </m:r>
                    <m:d>
                      <m:dPr>
                        <m:ctrlPr>
                          <a:rPr lang="it-IT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i="1">
                            <a:latin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it-IT" i="1">
                            <a:latin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-&gt; </a:t>
                </a:r>
                <a:r>
                  <a:rPr lang="it-IT" dirty="0" err="1"/>
                  <a:t>Subtract</a:t>
                </a:r>
                <a:r>
                  <a:rPr lang="it-IT" dirty="0"/>
                  <a:t> to the </a:t>
                </a:r>
                <a:r>
                  <a:rPr lang="it-IT" dirty="0" smtClean="0"/>
                  <a:t>score of the subset  the </a:t>
                </a:r>
                <a:r>
                  <a:rPr lang="it-IT" dirty="0" err="1"/>
                  <a:t>scores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 </a:t>
                </a:r>
                <a:r>
                  <a:rPr lang="it-IT" dirty="0" err="1" smtClean="0"/>
                  <a:t>objects</a:t>
                </a:r>
                <a:r>
                  <a:rPr lang="it-IT" dirty="0" smtClean="0"/>
                  <a:t> 									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/>
                  <a:t>are </a:t>
                </a:r>
                <a:r>
                  <a:rPr lang="it-IT" dirty="0" err="1"/>
                  <a:t>present</a:t>
                </a:r>
                <a:r>
                  <a:rPr lang="it-IT" dirty="0"/>
                  <a:t> </a:t>
                </a:r>
                <a:r>
                  <a:rPr lang="it-IT" dirty="0" err="1"/>
                  <a:t>also</a:t>
                </a:r>
                <a:r>
                  <a:rPr lang="it-IT" dirty="0"/>
                  <a:t>  in the list of </a:t>
                </a:r>
                <a:r>
                  <a:rPr lang="it-IT" dirty="0" err="1"/>
                  <a:t>covered</a:t>
                </a:r>
                <a:r>
                  <a:rPr lang="it-IT" dirty="0"/>
                  <a:t> </a:t>
                </a:r>
                <a:r>
                  <a:rPr lang="it-IT" dirty="0" err="1" smtClean="0"/>
                  <a:t>objects</a:t>
                </a:r>
                <a:r>
                  <a:rPr lang="it-IT" dirty="0" smtClean="0"/>
                  <a:t>.</a:t>
                </a:r>
                <a:br>
                  <a:rPr lang="it-IT" dirty="0" smtClean="0"/>
                </a:br>
                <a:endParaRPr lang="it-IT" dirty="0"/>
              </a:p>
              <a:p>
                <a:r>
                  <a:rPr lang="it-IT" dirty="0" err="1"/>
                  <a:t>L</a:t>
                </a:r>
                <a:r>
                  <a:rPr lang="it-IT" baseline="-25000" dirty="0" err="1"/>
                  <a:t>k</a:t>
                </a:r>
                <a:r>
                  <a:rPr lang="it-IT" dirty="0"/>
                  <a:t>-&gt; List of the </a:t>
                </a:r>
                <a:r>
                  <a:rPr lang="it-IT" dirty="0" err="1"/>
                  <a:t>already</a:t>
                </a:r>
                <a:r>
                  <a:rPr lang="it-IT" dirty="0"/>
                  <a:t> </a:t>
                </a:r>
                <a:r>
                  <a:rPr lang="it-IT" dirty="0" err="1"/>
                  <a:t>covered</a:t>
                </a:r>
                <a:r>
                  <a:rPr lang="it-IT" dirty="0"/>
                  <a:t> </a:t>
                </a:r>
                <a:r>
                  <a:rPr lang="it-IT" dirty="0" err="1" smtClean="0"/>
                  <a:t>objects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means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they’re</a:t>
                </a:r>
                <a:r>
                  <a:rPr lang="it-IT" dirty="0"/>
                  <a:t> </a:t>
                </a:r>
                <a:r>
                  <a:rPr lang="it-IT" dirty="0" err="1" smtClean="0"/>
                  <a:t>present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least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one</a:t>
                </a:r>
                <a:r>
                  <a:rPr lang="it-IT" dirty="0" smtClean="0"/>
                  <a:t> subset 		     </a:t>
                </a:r>
                <a:r>
                  <a:rPr lang="it-IT" dirty="0" err="1" smtClean="0"/>
                  <a:t>already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chosen</a:t>
                </a:r>
                <a:r>
                  <a:rPr lang="it-IT" dirty="0" smtClean="0"/>
                  <a:t>)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426208"/>
                <a:ext cx="10887456" cy="3998976"/>
              </a:xfrm>
              <a:blipFill rotWithShape="0">
                <a:blip r:embed="rId2"/>
                <a:stretch>
                  <a:fillRect l="-112" t="-762" r="-7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8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Sala 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916</TotalTime>
  <Words>888</Words>
  <Application>Microsoft Macintosh PowerPoint</Application>
  <PresentationFormat>Widescreen</PresentationFormat>
  <Paragraphs>348</Paragraphs>
  <Slides>33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0" baseType="lpstr">
      <vt:lpstr>Calibri</vt:lpstr>
      <vt:lpstr>Cambria Math</vt:lpstr>
      <vt:lpstr>Century Gothic</vt:lpstr>
      <vt:lpstr>Mangal</vt:lpstr>
      <vt:lpstr>Wingdings 3</vt:lpstr>
      <vt:lpstr>Arial</vt:lpstr>
      <vt:lpstr>Sala riunioni ione</vt:lpstr>
      <vt:lpstr>MCPBC</vt:lpstr>
      <vt:lpstr>MCPBC</vt:lpstr>
      <vt:lpstr>Model</vt:lpstr>
      <vt:lpstr>Generalizing the problem</vt:lpstr>
      <vt:lpstr>Generalizing the problem</vt:lpstr>
      <vt:lpstr>MCPBC-Model</vt:lpstr>
      <vt:lpstr>Solution approaches</vt:lpstr>
      <vt:lpstr>Greedy-algorithm</vt:lpstr>
      <vt:lpstr>Greedy – A first improvement</vt:lpstr>
      <vt:lpstr>Greedy – A Second improvement</vt:lpstr>
      <vt:lpstr>Algorithm</vt:lpstr>
      <vt:lpstr>Calc Value function</vt:lpstr>
      <vt:lpstr>A greedy example: HASHCODE 2020</vt:lpstr>
      <vt:lpstr>A greedy example: HASHCODE 2020</vt:lpstr>
      <vt:lpstr>HASHCODE 2020 vs MCPBC</vt:lpstr>
      <vt:lpstr>HASHCODE 2020 vs MCPBC</vt:lpstr>
      <vt:lpstr>Hashcode 2020:The Greedy modification</vt:lpstr>
      <vt:lpstr>Calc Value HASHCODE</vt:lpstr>
      <vt:lpstr>Greedy HASHCODE </vt:lpstr>
      <vt:lpstr>Results</vt:lpstr>
      <vt:lpstr>MCPBC Tabu Search</vt:lpstr>
      <vt:lpstr>MCPBC Tabu Search</vt:lpstr>
      <vt:lpstr>Infeasable to feasable</vt:lpstr>
      <vt:lpstr>Infeasability  penality</vt:lpstr>
      <vt:lpstr>Tabu Search</vt:lpstr>
      <vt:lpstr>Tabù Search Algorithm</vt:lpstr>
      <vt:lpstr>Tabù Search Parameters</vt:lpstr>
      <vt:lpstr>Tabù Search Parameters</vt:lpstr>
      <vt:lpstr>Tabù Search Parameters</vt:lpstr>
      <vt:lpstr>Results</vt:lpstr>
      <vt:lpstr>Gurobi Results</vt:lpstr>
      <vt:lpstr>Conclusions</vt:lpstr>
      <vt:lpstr>Bibliography and source code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Mcpbc</dc:title>
  <dc:creator>Utente di Microsoft Office</dc:creator>
  <cp:lastModifiedBy>Utente di Microsoft Office</cp:lastModifiedBy>
  <cp:revision>271</cp:revision>
  <dcterms:created xsi:type="dcterms:W3CDTF">2022-09-21T03:04:49Z</dcterms:created>
  <dcterms:modified xsi:type="dcterms:W3CDTF">2022-10-28T13:47:36Z</dcterms:modified>
</cp:coreProperties>
</file>