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16"/>
  </p:notesMasterIdLst>
  <p:handoutMasterIdLst>
    <p:handoutMasterId r:id="rId17"/>
  </p:handoutMasterIdLst>
  <p:sldIdLst>
    <p:sldId id="360" r:id="rId5"/>
    <p:sldId id="265" r:id="rId6"/>
    <p:sldId id="326" r:id="rId7"/>
    <p:sldId id="361" r:id="rId8"/>
    <p:sldId id="261" r:id="rId9"/>
    <p:sldId id="276" r:id="rId10"/>
    <p:sldId id="362" r:id="rId11"/>
    <p:sldId id="356" r:id="rId12"/>
    <p:sldId id="353" r:id="rId13"/>
    <p:sldId id="351" r:id="rId14"/>
    <p:sldId id="321"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097" autoAdjust="0"/>
  </p:normalViewPr>
  <p:slideViewPr>
    <p:cSldViewPr snapToGrid="0" showGuides="1">
      <p:cViewPr>
        <p:scale>
          <a:sx n="40" d="100"/>
          <a:sy n="40" d="100"/>
        </p:scale>
        <p:origin x="1896" y="306"/>
      </p:cViewPr>
      <p:guideLst/>
    </p:cSldViewPr>
  </p:slideViewPr>
  <p:outlineViewPr>
    <p:cViewPr>
      <p:scale>
        <a:sx n="33" d="100"/>
        <a:sy n="33" d="100"/>
      </p:scale>
      <p:origin x="0" y="-1635"/>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13FAA5B-03B7-4724-BBA4-86AB37DD8B19}" type="datetime1">
              <a:rPr lang="en-GB" smtClean="0"/>
              <a:t>02/04/2024</a:t>
            </a:fld>
            <a:endParaRPr lang="en-GB" dirty="0"/>
          </a:p>
        </p:txBody>
      </p:sp>
      <p:sp>
        <p:nvSpPr>
          <p:cNvPr id="4" name="Footer Placeholder 3">
            <a:extLst>
              <a:ext uri="{FF2B5EF4-FFF2-40B4-BE49-F238E27FC236}">
                <a16:creationId xmlns:a16="http://schemas.microsoft.com/office/drawing/2014/main"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03308A-A8B4-43FF-8C57-7C15CEEAA8C3}" type="slidenum">
              <a:rPr lang="en-GB" smtClean="0"/>
              <a:t>‹#›</a:t>
            </a:fld>
            <a:endParaRPr lang="en-GB" dirty="0"/>
          </a:p>
        </p:txBody>
      </p:sp>
    </p:spTree>
    <p:extLst>
      <p:ext uri="{BB962C8B-B14F-4D97-AF65-F5344CB8AC3E}">
        <p14:creationId xmlns:p14="http://schemas.microsoft.com/office/powerpoint/2010/main" val="156332728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0CEB934-2E0E-4BC3-801C-A4BDAA2D065B}" type="datetime1">
              <a:rPr lang="en-GB" smtClean="0"/>
              <a:t>02/04/2024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62F9892-4FA8-4E47-8751-DA9332AF5A19}" type="slidenum">
              <a:rPr lang="en-GB" smtClean="0"/>
              <a:t>‹#›</a:t>
            </a:fld>
            <a:endParaRPr lang="en-GB" dirty="0"/>
          </a:p>
        </p:txBody>
      </p:sp>
    </p:spTree>
    <p:extLst>
      <p:ext uri="{BB962C8B-B14F-4D97-AF65-F5344CB8AC3E}">
        <p14:creationId xmlns:p14="http://schemas.microsoft.com/office/powerpoint/2010/main" val="426759658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Definition of Idle Time:</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Agricultural idle time refers to periods when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labor</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demand for agricultural activities is low, freeing up individuals to engage in other pursuits, including political conflicts.</a:t>
            </a:r>
          </a:p>
          <a:p>
            <a:endParaRPr lang="en-GB" dirty="0"/>
          </a:p>
        </p:txBody>
      </p:sp>
      <p:sp>
        <p:nvSpPr>
          <p:cNvPr id="4" name="Date Placeholder 3"/>
          <p:cNvSpPr>
            <a:spLocks noGrp="1"/>
          </p:cNvSpPr>
          <p:nvPr>
            <p:ph type="dt" idx="1"/>
          </p:nvPr>
        </p:nvSpPr>
        <p:spPr/>
        <p:txBody>
          <a:bodyPr/>
          <a:lstStyle/>
          <a:p>
            <a:pPr rtl="0"/>
            <a:fld id="{80CEB934-2E0E-4BC3-801C-A4BDAA2D065B}" type="datetime1">
              <a:rPr lang="en-GB" smtClean="0"/>
              <a:t>02/04/2024</a:t>
            </a:fld>
            <a:endParaRPr lang="en-GB" dirty="0"/>
          </a:p>
        </p:txBody>
      </p:sp>
      <p:sp>
        <p:nvSpPr>
          <p:cNvPr id="5" name="Slide Number Placeholder 4"/>
          <p:cNvSpPr>
            <a:spLocks noGrp="1"/>
          </p:cNvSpPr>
          <p:nvPr>
            <p:ph type="sldNum" sz="quarter" idx="5"/>
          </p:nvPr>
        </p:nvSpPr>
        <p:spPr/>
        <p:txBody>
          <a:bodyPr/>
          <a:lstStyle/>
          <a:p>
            <a:pPr rtl="0"/>
            <a:fld id="{B62F9892-4FA8-4E47-8751-DA9332AF5A19}" type="slidenum">
              <a:rPr lang="en-GB" smtClean="0"/>
              <a:t>1</a:t>
            </a:fld>
            <a:endParaRPr lang="en-GB" dirty="0"/>
          </a:p>
        </p:txBody>
      </p:sp>
    </p:spTree>
    <p:extLst>
      <p:ext uri="{BB962C8B-B14F-4D97-AF65-F5344CB8AC3E}">
        <p14:creationId xmlns:p14="http://schemas.microsoft.com/office/powerpoint/2010/main" val="101263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6524D99E-06C2-4ACA-84FC-8F6740F111CE}" type="slidenum">
              <a:rPr lang="en-GB" smtClean="0"/>
              <a:t>11</a:t>
            </a:fld>
            <a:endParaRPr lang="en-GB" dirty="0"/>
          </a:p>
        </p:txBody>
      </p:sp>
      <p:sp>
        <p:nvSpPr>
          <p:cNvPr id="5" name="Date Placeholder 4">
            <a:extLst>
              <a:ext uri="{FF2B5EF4-FFF2-40B4-BE49-F238E27FC236}">
                <a16:creationId xmlns:a16="http://schemas.microsoft.com/office/drawing/2014/main" id="{749860BC-5F86-450D-B01A-2F6359B0A901}"/>
              </a:ext>
            </a:extLst>
          </p:cNvPr>
          <p:cNvSpPr>
            <a:spLocks noGrp="1"/>
          </p:cNvSpPr>
          <p:nvPr>
            <p:ph type="dt" idx="1"/>
          </p:nvPr>
        </p:nvSpPr>
        <p:spPr/>
        <p:txBody>
          <a:bodyPr/>
          <a:lstStyle/>
          <a:p>
            <a:pPr rtl="0"/>
            <a:fld id="{78832F18-E736-4076-8BA7-179690033D1F}" type="datetime1">
              <a:rPr lang="en-GB" smtClean="0"/>
              <a:t>02/04/2024</a:t>
            </a:fld>
            <a:endParaRPr lang="en-GB" dirty="0"/>
          </a:p>
        </p:txBody>
      </p:sp>
    </p:spTree>
    <p:extLst>
      <p:ext uri="{BB962C8B-B14F-4D97-AF65-F5344CB8AC3E}">
        <p14:creationId xmlns:p14="http://schemas.microsoft.com/office/powerpoint/2010/main" val="286511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study is grounded in the concept of opportunity costs, which suggests that individuals with low pay-offs for productive work are more likely to engage in predatory behaviour, such as rebellion or conflict. The central hypothesis is that agricultural idle time, representing periods when labour demand for agriculture is low, reduces the opportunity costs for individuals to participate in political conflict. Therefore, the study hypothesizes that higher levels of agricultural idle time will be positively associated with the likelihood of observing armed conflict events.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Overall, the study seeks to contribute to the understanding of the economic drivers of political conflict by examining the role of agricultural labour dynamics, particularly idle time, as a potential determinant of conflict onset.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en-GB" dirty="0"/>
          </a:p>
        </p:txBody>
      </p:sp>
      <p:sp>
        <p:nvSpPr>
          <p:cNvPr id="4" name="Slide Number Placeholder 3"/>
          <p:cNvSpPr>
            <a:spLocks noGrp="1"/>
          </p:cNvSpPr>
          <p:nvPr>
            <p:ph type="sldNum" sz="quarter" idx="5"/>
          </p:nvPr>
        </p:nvSpPr>
        <p:spPr/>
        <p:txBody>
          <a:bodyPr rtlCol="0"/>
          <a:lstStyle/>
          <a:p>
            <a:pPr rtl="0"/>
            <a:fld id="{6524D99E-06C2-4ACA-84FC-8F6740F111CE}" type="slidenum">
              <a:rPr lang="en-GB" smtClean="0"/>
              <a:t>2</a:t>
            </a:fld>
            <a:endParaRPr lang="en-GB" dirty="0"/>
          </a:p>
        </p:txBody>
      </p:sp>
      <p:sp>
        <p:nvSpPr>
          <p:cNvPr id="5" name="Date Placeholder 4">
            <a:extLst>
              <a:ext uri="{FF2B5EF4-FFF2-40B4-BE49-F238E27FC236}">
                <a16:creationId xmlns:a16="http://schemas.microsoft.com/office/drawing/2014/main" id="{1B21773C-41DF-4300-A00D-D8929B09D7CB}"/>
              </a:ext>
            </a:extLst>
          </p:cNvPr>
          <p:cNvSpPr>
            <a:spLocks noGrp="1"/>
          </p:cNvSpPr>
          <p:nvPr>
            <p:ph type="dt" idx="1"/>
          </p:nvPr>
        </p:nvSpPr>
        <p:spPr/>
        <p:txBody>
          <a:bodyPr/>
          <a:lstStyle/>
          <a:p>
            <a:pPr rtl="0"/>
            <a:fld id="{4E0F89D8-1B99-400A-A06A-45C497522093}" type="datetime1">
              <a:rPr lang="en-GB" smtClean="0"/>
              <a:t>02/04/2024</a:t>
            </a:fld>
            <a:endParaRPr lang="en-GB" dirty="0"/>
          </a:p>
        </p:txBody>
      </p:sp>
    </p:spTree>
    <p:extLst>
      <p:ext uri="{BB962C8B-B14F-4D97-AF65-F5344CB8AC3E}">
        <p14:creationId xmlns:p14="http://schemas.microsoft.com/office/powerpoint/2010/main" val="1970145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Opportunity Costs vs. Grievances:</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Scholars debate whether individuals are more likely to engage in rebellion or predatory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due to low opportunity costs or because of grievances.</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Opportunity costs refer to the benefits that could have been gained from choosing an alternative course of action, such as engaging in productive work.</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Grievances encompass feelings of injustice, dissatisfaction, or perceived inequality within society.</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Central Claim:</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central claim of examining opportunity costs is that individuals with low pay-offs for productive work are more likely to engage in predatory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like rebellion, compared to those with higher pay-offs.</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 essence, individuals with limited opportunities or low abilities may resort to rebellion as a means of addressing their economic hardships.</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Challenges in Finding Evidence:</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Despite the straightforward idea, finding solid evidence to support the role of low opportunity costs in motivating political conflict has been challenging.</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Studies have produced mixed results: some find evidence supporting the opportunity mechanism, while others find no effect or even an opposite effect.</a:t>
            </a:r>
          </a:p>
          <a:p>
            <a:pPr rtl="0"/>
            <a:endParaRPr lang="en-GB" dirty="0"/>
          </a:p>
        </p:txBody>
      </p:sp>
      <p:sp>
        <p:nvSpPr>
          <p:cNvPr id="4" name="Slide Number Placeholder 3"/>
          <p:cNvSpPr>
            <a:spLocks noGrp="1"/>
          </p:cNvSpPr>
          <p:nvPr>
            <p:ph type="sldNum" sz="quarter" idx="5"/>
          </p:nvPr>
        </p:nvSpPr>
        <p:spPr/>
        <p:txBody>
          <a:bodyPr rtlCol="0"/>
          <a:lstStyle/>
          <a:p>
            <a:pPr rtl="0"/>
            <a:fld id="{6524D99E-06C2-4ACA-84FC-8F6740F111CE}" type="slidenum">
              <a:rPr lang="en-GB" smtClean="0"/>
              <a:t>3</a:t>
            </a:fld>
            <a:endParaRPr lang="en-GB" dirty="0"/>
          </a:p>
        </p:txBody>
      </p:sp>
      <p:sp>
        <p:nvSpPr>
          <p:cNvPr id="5" name="Date Placeholder 4">
            <a:extLst>
              <a:ext uri="{FF2B5EF4-FFF2-40B4-BE49-F238E27FC236}">
                <a16:creationId xmlns:a16="http://schemas.microsoft.com/office/drawing/2014/main" id="{1C170975-B808-4B17-9655-587EDF400ED4}"/>
              </a:ext>
            </a:extLst>
          </p:cNvPr>
          <p:cNvSpPr>
            <a:spLocks noGrp="1"/>
          </p:cNvSpPr>
          <p:nvPr>
            <p:ph type="dt" idx="1"/>
          </p:nvPr>
        </p:nvSpPr>
        <p:spPr/>
        <p:txBody>
          <a:bodyPr/>
          <a:lstStyle/>
          <a:p>
            <a:pPr rtl="0"/>
            <a:fld id="{C121ECB1-402F-4FC8-9C7A-8604D8912305}" type="datetime1">
              <a:rPr lang="en-GB" smtClean="0"/>
              <a:t>02/04/2024</a:t>
            </a:fld>
            <a:endParaRPr lang="en-GB" dirty="0"/>
          </a:p>
        </p:txBody>
      </p:sp>
    </p:spTree>
    <p:extLst>
      <p:ext uri="{BB962C8B-B14F-4D97-AF65-F5344CB8AC3E}">
        <p14:creationId xmlns:p14="http://schemas.microsoft.com/office/powerpoint/2010/main" val="344705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algn="just">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Social Conflict Analysis Database (SCAD):</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Records monthly violent events initiated by non-state groups against governmental authorities or oppositional groups.</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to create a binary variable indicating the onset of violent political conflict.</a:t>
            </a:r>
          </a:p>
          <a:p>
            <a:pPr algn="just">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Armed Conflict Location Event Dataset (ACLED):</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Covers various political dissident events beyond battles, including remote violence.</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Provides data on the onset of conflict events.</a:t>
            </a:r>
          </a:p>
          <a:p>
            <a:pPr algn="just">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Uppsala Conflict Data Program-Georeferenced Event Dataset (UCDP-GED):</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Defines conflict events as incidents involving armed force by organized actors against other organized actors or civilians, resulting in at least one direct death.</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Records state-based and non-state conflict events.</a:t>
            </a:r>
          </a:p>
          <a:p>
            <a:pPr algn="just">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Crop Location Data:</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Collected around the year 2000.</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Obtained from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EarthStat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dataset, which combines national, state, and county-level census statistics to estimate crop coverage globally.</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to identify locally grown crops and their coverage share in each administrative unit-month.</a:t>
            </a:r>
          </a:p>
          <a:p>
            <a:pPr algn="just">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Crop Calendar Charts: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Obtained from the United States Department of Agriculture’s International Production Assessment Division.</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Provide information on planting, growing, maintaining, and harvesting seasons for various crops in different countries.</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to determine months when each crop requires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labor</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rtl="0"/>
            <a:endParaRPr lang="en-GB" dirty="0"/>
          </a:p>
        </p:txBody>
      </p:sp>
      <p:sp>
        <p:nvSpPr>
          <p:cNvPr id="4" name="Slide Number Placeholder 3"/>
          <p:cNvSpPr>
            <a:spLocks noGrp="1"/>
          </p:cNvSpPr>
          <p:nvPr>
            <p:ph type="sldNum" sz="quarter" idx="5"/>
          </p:nvPr>
        </p:nvSpPr>
        <p:spPr/>
        <p:txBody>
          <a:bodyPr rtlCol="0"/>
          <a:lstStyle/>
          <a:p>
            <a:pPr rtl="0"/>
            <a:fld id="{6524D99E-06C2-4ACA-84FC-8F6740F111CE}" type="slidenum">
              <a:rPr lang="en-GB" smtClean="0"/>
              <a:t>4</a:t>
            </a:fld>
            <a:endParaRPr lang="en-GB" dirty="0"/>
          </a:p>
        </p:txBody>
      </p:sp>
      <p:sp>
        <p:nvSpPr>
          <p:cNvPr id="5" name="Date Placeholder 4">
            <a:extLst>
              <a:ext uri="{FF2B5EF4-FFF2-40B4-BE49-F238E27FC236}">
                <a16:creationId xmlns:a16="http://schemas.microsoft.com/office/drawing/2014/main" id="{1C170975-B808-4B17-9655-587EDF400ED4}"/>
              </a:ext>
            </a:extLst>
          </p:cNvPr>
          <p:cNvSpPr>
            <a:spLocks noGrp="1"/>
          </p:cNvSpPr>
          <p:nvPr>
            <p:ph type="dt" idx="1"/>
          </p:nvPr>
        </p:nvSpPr>
        <p:spPr/>
        <p:txBody>
          <a:bodyPr/>
          <a:lstStyle/>
          <a:p>
            <a:pPr rtl="0"/>
            <a:fld id="{C121ECB1-402F-4FC8-9C7A-8604D8912305}" type="datetime1">
              <a:rPr lang="en-GB" smtClean="0"/>
              <a:t>02/04/2024</a:t>
            </a:fld>
            <a:endParaRPr lang="en-GB" dirty="0"/>
          </a:p>
        </p:txBody>
      </p:sp>
    </p:spTree>
    <p:extLst>
      <p:ext uri="{BB962C8B-B14F-4D97-AF65-F5344CB8AC3E}">
        <p14:creationId xmlns:p14="http://schemas.microsoft.com/office/powerpoint/2010/main" val="221343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algn="l"/>
            <a:r>
              <a:rPr lang="en-GB" dirty="0"/>
              <a:t>“</a:t>
            </a:r>
            <a:r>
              <a:rPr lang="en-GB" sz="1800" b="0" i="0" u="none" strike="noStrike" baseline="0" dirty="0">
                <a:latin typeface="AdvOT1ef757c0"/>
              </a:rPr>
              <a:t>In our analysis, we focus on 17 crops that represent most of the agricultural production in Africa: barley, buckwheat, cereals, cotton, groundnut, maize, millet, mixed grain, oats, potato, rapeseed, rice, rye, sorghum, soybean, sunflower, and wheat. We then aggregate the coverage dataset and the crop calendar to the first administrative unit with the following index:”</a:t>
            </a:r>
            <a:endParaRPr lang="en-GB" dirty="0"/>
          </a:p>
        </p:txBody>
      </p:sp>
      <p:sp>
        <p:nvSpPr>
          <p:cNvPr id="4" name="Slide Number Placeholder 3"/>
          <p:cNvSpPr>
            <a:spLocks noGrp="1"/>
          </p:cNvSpPr>
          <p:nvPr>
            <p:ph type="sldNum" sz="quarter" idx="5"/>
          </p:nvPr>
        </p:nvSpPr>
        <p:spPr/>
        <p:txBody>
          <a:bodyPr rtlCol="0"/>
          <a:lstStyle/>
          <a:p>
            <a:pPr rtl="0"/>
            <a:fld id="{6524D99E-06C2-4ACA-84FC-8F6740F111CE}" type="slidenum">
              <a:rPr lang="en-GB" smtClean="0"/>
              <a:t>5</a:t>
            </a:fld>
            <a:endParaRPr lang="en-GB" dirty="0"/>
          </a:p>
        </p:txBody>
      </p:sp>
      <p:sp>
        <p:nvSpPr>
          <p:cNvPr id="5" name="Date Placeholder 4">
            <a:extLst>
              <a:ext uri="{FF2B5EF4-FFF2-40B4-BE49-F238E27FC236}">
                <a16:creationId xmlns:a16="http://schemas.microsoft.com/office/drawing/2014/main" id="{A385F18B-7E5F-4771-BF03-D97D8F25061C}"/>
              </a:ext>
            </a:extLst>
          </p:cNvPr>
          <p:cNvSpPr>
            <a:spLocks noGrp="1"/>
          </p:cNvSpPr>
          <p:nvPr>
            <p:ph type="dt" idx="1"/>
          </p:nvPr>
        </p:nvSpPr>
        <p:spPr/>
        <p:txBody>
          <a:bodyPr/>
          <a:lstStyle/>
          <a:p>
            <a:pPr rtl="0"/>
            <a:fld id="{115F71A1-E68D-4B6F-9EB3-6FCFAFD91FEC}" type="datetime1">
              <a:rPr lang="en-GB" smtClean="0"/>
              <a:t>02/04/2024</a:t>
            </a:fld>
            <a:endParaRPr lang="en-GB" dirty="0"/>
          </a:p>
        </p:txBody>
      </p:sp>
    </p:spTree>
    <p:extLst>
      <p:ext uri="{BB962C8B-B14F-4D97-AF65-F5344CB8AC3E}">
        <p14:creationId xmlns:p14="http://schemas.microsoft.com/office/powerpoint/2010/main" val="3857336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Figure 1 (Left panel) shows the distribution of our agricultural idle index and (right panel) the mean of the idle index for each month across Africa.</a:t>
            </a:r>
          </a:p>
          <a:p>
            <a:pPr rtl="0"/>
            <a:endParaRPr lang="en-GB" dirty="0"/>
          </a:p>
          <a:p>
            <a:pPr rtl="0"/>
            <a:r>
              <a:rPr lang="en-GB" dirty="0"/>
              <a:t>Two things are worth nothing. First, many locations such as those in desert areas do not grow any crops. These observations are excluded from the analysis via the included location fixed effects. Second the prominence of 1’s in our idle index indicates that in some months, no crops require attention in localities. As figure 1 and 2 demonstrate, however,  the idle index varies substantially across time and location. </a:t>
            </a:r>
          </a:p>
          <a:p>
            <a:pPr rtl="0"/>
            <a:endParaRPr lang="en-GB" dirty="0"/>
          </a:p>
          <a:p>
            <a:pPr rtl="0"/>
            <a:r>
              <a:rPr lang="en-GB" dirty="0"/>
              <a:t>Consequently, using a monthly indicator of seasonality without considering variation based on crop type or location would be misleading. </a:t>
            </a:r>
          </a:p>
          <a:p>
            <a:pPr rtl="0"/>
            <a:r>
              <a:rPr lang="en-GB" dirty="0"/>
              <a:t>Figure 2 is a Spatial and temporal variation of the idle index. </a:t>
            </a:r>
          </a:p>
        </p:txBody>
      </p:sp>
      <p:sp>
        <p:nvSpPr>
          <p:cNvPr id="4" name="Slide Number Placeholder 3"/>
          <p:cNvSpPr>
            <a:spLocks noGrp="1"/>
          </p:cNvSpPr>
          <p:nvPr>
            <p:ph type="sldNum" sz="quarter" idx="5"/>
          </p:nvPr>
        </p:nvSpPr>
        <p:spPr/>
        <p:txBody>
          <a:bodyPr rtlCol="0"/>
          <a:lstStyle/>
          <a:p>
            <a:pPr rtl="0"/>
            <a:fld id="{6524D99E-06C2-4ACA-84FC-8F6740F111CE}" type="slidenum">
              <a:rPr lang="en-GB" smtClean="0"/>
              <a:t>6</a:t>
            </a:fld>
            <a:endParaRPr lang="en-GB" dirty="0"/>
          </a:p>
        </p:txBody>
      </p:sp>
      <p:sp>
        <p:nvSpPr>
          <p:cNvPr id="5" name="Date Placeholder 4">
            <a:extLst>
              <a:ext uri="{FF2B5EF4-FFF2-40B4-BE49-F238E27FC236}">
                <a16:creationId xmlns:a16="http://schemas.microsoft.com/office/drawing/2014/main" id="{6C6C269E-0006-41DC-9FBC-BD7D0566B1EF}"/>
              </a:ext>
            </a:extLst>
          </p:cNvPr>
          <p:cNvSpPr>
            <a:spLocks noGrp="1"/>
          </p:cNvSpPr>
          <p:nvPr>
            <p:ph type="dt" idx="1"/>
          </p:nvPr>
        </p:nvSpPr>
        <p:spPr/>
        <p:txBody>
          <a:bodyPr/>
          <a:lstStyle/>
          <a:p>
            <a:pPr rtl="0"/>
            <a:fld id="{DC481F9B-6207-4F3E-A047-20DEC4788B5E}" type="datetime1">
              <a:rPr lang="en-GB" smtClean="0"/>
              <a:t>02/04/2024</a:t>
            </a:fld>
            <a:endParaRPr lang="en-GB" dirty="0"/>
          </a:p>
        </p:txBody>
      </p:sp>
    </p:spTree>
    <p:extLst>
      <p:ext uri="{BB962C8B-B14F-4D97-AF65-F5344CB8AC3E}">
        <p14:creationId xmlns:p14="http://schemas.microsoft.com/office/powerpoint/2010/main" val="4036286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Dependent Variables: Three different measures of conflict are used: SCAD (Social Conflict Analysis Database), ACLED (Armed Conflict Location Event Dataset), and UCDP-GED (Uppsala Conflict Data Program-Georeferenced Event Dataset). Each measure captures different aspects of political violence.</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Independent Variable: The agricultural idle index is the main independent variable of interest. The coefficients indicate the change in the probability of conflict occurrence associated with a one-unit increase in the idle index.</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Results Summary:</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coefficients for the idle index are statistically significant across all specifications and outcome variables, indicated by the p-values (p &lt; 0.01 or *p &lt; 0.001).</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magnitude of the coefficients suggests that an increase in the agricultural idle index is associated with a significant increase in the probability of conflict occurrence. For example, in the SCAD model, a one-unit increase in the idle index is associated with a 20.8% increase in the probability of conflict.</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models' explanatory power, indicated by the R-squared values, varies across specifications but generally falls within the range of 0.08 to 0.47, suggesting moderate to substantial explanatory power.</a:t>
            </a:r>
          </a:p>
          <a:p>
            <a:pPr algn="just">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Specification Parameters:</a:t>
            </a:r>
          </a:p>
          <a:p>
            <a:pPr algn="just">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2800" b="0" i="0" u="sng" dirty="0">
                <a:solidFill>
                  <a:srgbClr val="0D0D0D"/>
                </a:solidFill>
                <a:effectLst/>
                <a:latin typeface="Söhne"/>
              </a:rPr>
              <a:t>Dummy variables</a:t>
            </a:r>
            <a:r>
              <a:rPr lang="en-GB" sz="1800" u="sng"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Location fixed effects, location-year fixed effects, and calendar-month fixed effects are included in all models to control for location-specific, temporal, and seasonal variations.</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Additional control variables such as temperature and precipitation, as well as the time since the last conflict event, are also included in the analysis.</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Overall, the results consistently show that agricultural idle time is positively associated with the likelihood of conflict occurrence across different measures of conflict, providing support for the hypothesis that variations in agricultural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labor</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demand influence political conflict dynamics.</a:t>
            </a:r>
          </a:p>
          <a:p>
            <a:endParaRPr lang="en-GB" dirty="0"/>
          </a:p>
        </p:txBody>
      </p:sp>
      <p:sp>
        <p:nvSpPr>
          <p:cNvPr id="4" name="Date Placeholder 3"/>
          <p:cNvSpPr>
            <a:spLocks noGrp="1"/>
          </p:cNvSpPr>
          <p:nvPr>
            <p:ph type="dt" idx="1"/>
          </p:nvPr>
        </p:nvSpPr>
        <p:spPr/>
        <p:txBody>
          <a:bodyPr/>
          <a:lstStyle/>
          <a:p>
            <a:pPr rtl="0"/>
            <a:fld id="{80CEB934-2E0E-4BC3-801C-A4BDAA2D065B}" type="datetime1">
              <a:rPr lang="en-GB" smtClean="0"/>
              <a:t>02/04/2024</a:t>
            </a:fld>
            <a:endParaRPr lang="en-GB" dirty="0"/>
          </a:p>
        </p:txBody>
      </p:sp>
      <p:sp>
        <p:nvSpPr>
          <p:cNvPr id="5" name="Slide Number Placeholder 4"/>
          <p:cNvSpPr>
            <a:spLocks noGrp="1"/>
          </p:cNvSpPr>
          <p:nvPr>
            <p:ph type="sldNum" sz="quarter" idx="5"/>
          </p:nvPr>
        </p:nvSpPr>
        <p:spPr/>
        <p:txBody>
          <a:bodyPr/>
          <a:lstStyle/>
          <a:p>
            <a:pPr rtl="0"/>
            <a:fld id="{B62F9892-4FA8-4E47-8751-DA9332AF5A19}" type="slidenum">
              <a:rPr lang="en-GB" smtClean="0"/>
              <a:t>7</a:t>
            </a:fld>
            <a:endParaRPr lang="en-GB" dirty="0"/>
          </a:p>
        </p:txBody>
      </p:sp>
    </p:spTree>
    <p:extLst>
      <p:ext uri="{BB962C8B-B14F-4D97-AF65-F5344CB8AC3E}">
        <p14:creationId xmlns:p14="http://schemas.microsoft.com/office/powerpoint/2010/main" val="3174248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Results Summary:</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coefficients for the idle index remain statistically significant across all specifications and outcome variables, denoted by the significance levels (p &lt; 0.01 or *p &lt; 0.001).</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Consistent with the findings from Table 1, the coefficients indicate a positive association between agricultural idle time and the likelihood of conflict occurrence. For instance, in the SCAD model, a one-unit increase in the idle index is associated with a 17.8% increase in the probability of conflict.</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explanatory power of the models, as indicated by the R-squared values, remains moderate to substantial, ranging from 0.12 to 0.35.</a:t>
            </a:r>
          </a:p>
          <a:p>
            <a:pPr algn="just">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Specification Parameters:</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Similar to Table 1, location fixed effects, location-year fixed effects, and calendar-month fixed effects are included in all models to control for various sources of variation.</a:t>
            </a:r>
          </a:p>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Additional control variables such as temperature and precipitation, as well as the time since the last conflict event, are also accounted for in the analysis.</a:t>
            </a:r>
          </a:p>
          <a:p>
            <a:pPr algn="just">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Overall, the results from Table 2 reaffirm the positive association between agricultural idle time and conflict occurrence, even when focusing specifically on the post-2000 period.</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This provides further robustness to the findings and underscores the importance of considering agricultural labour dynamics in understanding political conflict dynamics.</a:t>
            </a:r>
          </a:p>
          <a:p>
            <a:endParaRPr lang="en-GB" dirty="0"/>
          </a:p>
        </p:txBody>
      </p:sp>
      <p:sp>
        <p:nvSpPr>
          <p:cNvPr id="4" name="Date Placeholder 3"/>
          <p:cNvSpPr>
            <a:spLocks noGrp="1"/>
          </p:cNvSpPr>
          <p:nvPr>
            <p:ph type="dt" idx="1"/>
          </p:nvPr>
        </p:nvSpPr>
        <p:spPr/>
        <p:txBody>
          <a:bodyPr/>
          <a:lstStyle/>
          <a:p>
            <a:pPr rtl="0"/>
            <a:fld id="{80CEB934-2E0E-4BC3-801C-A4BDAA2D065B}" type="datetime1">
              <a:rPr lang="en-GB" smtClean="0"/>
              <a:t>02/04/2024</a:t>
            </a:fld>
            <a:endParaRPr lang="en-GB" dirty="0"/>
          </a:p>
        </p:txBody>
      </p:sp>
      <p:sp>
        <p:nvSpPr>
          <p:cNvPr id="5" name="Slide Number Placeholder 4"/>
          <p:cNvSpPr>
            <a:spLocks noGrp="1"/>
          </p:cNvSpPr>
          <p:nvPr>
            <p:ph type="sldNum" sz="quarter" idx="5"/>
          </p:nvPr>
        </p:nvSpPr>
        <p:spPr/>
        <p:txBody>
          <a:bodyPr/>
          <a:lstStyle/>
          <a:p>
            <a:pPr rtl="0"/>
            <a:fld id="{B62F9892-4FA8-4E47-8751-DA9332AF5A19}" type="slidenum">
              <a:rPr lang="en-GB" smtClean="0"/>
              <a:t>8</a:t>
            </a:fld>
            <a:endParaRPr lang="en-GB" dirty="0"/>
          </a:p>
        </p:txBody>
      </p:sp>
    </p:spTree>
    <p:extLst>
      <p:ext uri="{BB962C8B-B14F-4D97-AF65-F5344CB8AC3E}">
        <p14:creationId xmlns:p14="http://schemas.microsoft.com/office/powerpoint/2010/main" val="2570155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80CEB934-2E0E-4BC3-801C-A4BDAA2D065B}" type="datetime1">
              <a:rPr lang="en-GB" smtClean="0"/>
              <a:t>02/04/2024</a:t>
            </a:fld>
            <a:endParaRPr lang="en-GB" dirty="0"/>
          </a:p>
        </p:txBody>
      </p:sp>
      <p:sp>
        <p:nvSpPr>
          <p:cNvPr id="5" name="Slide Number Placeholder 4"/>
          <p:cNvSpPr>
            <a:spLocks noGrp="1"/>
          </p:cNvSpPr>
          <p:nvPr>
            <p:ph type="sldNum" sz="quarter" idx="5"/>
          </p:nvPr>
        </p:nvSpPr>
        <p:spPr/>
        <p:txBody>
          <a:bodyPr/>
          <a:lstStyle/>
          <a:p>
            <a:pPr rtl="0"/>
            <a:fld id="{B62F9892-4FA8-4E47-8751-DA9332AF5A19}" type="slidenum">
              <a:rPr lang="en-GB" smtClean="0"/>
              <a:t>9</a:t>
            </a:fld>
            <a:endParaRPr lang="en-GB" dirty="0"/>
          </a:p>
        </p:txBody>
      </p:sp>
    </p:spTree>
    <p:extLst>
      <p:ext uri="{BB962C8B-B14F-4D97-AF65-F5344CB8AC3E}">
        <p14:creationId xmlns:p14="http://schemas.microsoft.com/office/powerpoint/2010/main" val="306621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rtlCol="0">
            <a:noAutofit/>
          </a:bodyPr>
          <a:lstStyle/>
          <a:p>
            <a:pPr rtl="0"/>
            <a:r>
              <a:rPr lang="en-US"/>
              <a:t>Click icon to add picture</a:t>
            </a:r>
            <a:endParaRPr lang="en-GB"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GB" sz="4000" b="1" spc="0" baseline="0" dirty="0">
                <a:solidFill>
                  <a:schemeClr val="tx1">
                    <a:lumMod val="75000"/>
                    <a:lumOff val="25000"/>
                  </a:schemeClr>
                </a:solidFill>
                <a:latin typeface="+mn-lt"/>
                <a:ea typeface="+mn-ea"/>
                <a:cs typeface="+mn-cs"/>
              </a:defRPr>
            </a:lvl1pPr>
          </a:lstStyle>
          <a:p>
            <a:pPr marL="0" lvl="0" algn="ctr" rtl="0"/>
            <a:r>
              <a:rPr lang="en-US" sz="4000">
                <a:solidFill>
                  <a:schemeClr val="tx1">
                    <a:lumMod val="75000"/>
                    <a:lumOff val="25000"/>
                  </a:schemeClr>
                </a:solidFill>
              </a:rPr>
              <a:t>Click to edit Master title style</a:t>
            </a:r>
            <a:endParaRPr lang="en-GB"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rtlCol="0"/>
          <a:lstStyle>
            <a:lvl1pPr algn="ctr">
              <a:defRPr sz="1800"/>
            </a:lvl1pPr>
          </a:lstStyle>
          <a:p>
            <a:pPr lvl="0" rtl="0"/>
            <a:r>
              <a:rPr lang="en-US"/>
              <a:t>Click to edit Master text styles</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rtlCol="0"/>
          <a:lstStyle/>
          <a:p>
            <a:pPr rtl="0"/>
            <a:r>
              <a:rPr lang="en-US"/>
              <a:t>Click to edit Master title style</a:t>
            </a:r>
            <a:endParaRPr lang="en-GB"/>
          </a:p>
        </p:txBody>
      </p:sp>
      <p:sp>
        <p:nvSpPr>
          <p:cNvPr id="3" name="Text Placeholder 2"/>
          <p:cNvSpPr>
            <a:spLocks noGrp="1"/>
          </p:cNvSpPr>
          <p:nvPr>
            <p:ph type="body" idx="1"/>
          </p:nvPr>
        </p:nvSpPr>
        <p:spPr>
          <a:xfrm>
            <a:off x="1124711" y="2052337"/>
            <a:ext cx="4536999" cy="823912"/>
          </a:xfrm>
        </p:spPr>
        <p:txBody>
          <a:bodyPr rtlCol="0"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rtlCol="0"/>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p:cNvSpPr>
            <a:spLocks noGrp="1"/>
          </p:cNvSpPr>
          <p:nvPr>
            <p:ph type="body" sz="quarter" idx="3"/>
          </p:nvPr>
        </p:nvSpPr>
        <p:spPr>
          <a:xfrm>
            <a:off x="6530290" y="2052337"/>
            <a:ext cx="4535424" cy="823912"/>
          </a:xfrm>
        </p:spPr>
        <p:txBody>
          <a:bodyPr rtlCol="0" anchor="b">
            <a:normAutofit/>
          </a:bodyPr>
          <a:lstStyle>
            <a:lvl1pPr marL="0" indent="0">
              <a:lnSpc>
                <a:spcPct val="99000"/>
              </a:lnSpc>
              <a:buNone/>
              <a:defRPr lang="en-GB"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rtlCol="0"/>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rtlCol="0"/>
          <a:lstStyle/>
          <a:p>
            <a:pPr rtl="0"/>
            <a:r>
              <a:rPr lang="en-GB"/>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pPr rtl="0"/>
            <a:r>
              <a:rPr lang="en-GB"/>
              <a:t>2/3/20XX</a:t>
            </a:r>
            <a:endParaRPr lang="en-GB"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412302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rtlCol="0"/>
          <a:lstStyle/>
          <a:p>
            <a:pPr rtl="0"/>
            <a:r>
              <a:rPr lang="en-US"/>
              <a:t>Click to edit Master title style</a:t>
            </a:r>
            <a:endParaRPr lang="en-GB"/>
          </a:p>
        </p:txBody>
      </p:sp>
      <p:sp>
        <p:nvSpPr>
          <p:cNvPr id="3" name="Text Placeholder 2"/>
          <p:cNvSpPr>
            <a:spLocks noGrp="1"/>
          </p:cNvSpPr>
          <p:nvPr>
            <p:ph type="body" idx="1"/>
          </p:nvPr>
        </p:nvSpPr>
        <p:spPr>
          <a:xfrm>
            <a:off x="1124712" y="2050056"/>
            <a:ext cx="3108960" cy="823912"/>
          </a:xfrm>
        </p:spPr>
        <p:txBody>
          <a:bodyPr rtlCol="0"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rtlCol="0"/>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p:cNvSpPr>
            <a:spLocks noGrp="1"/>
          </p:cNvSpPr>
          <p:nvPr>
            <p:ph type="body" sz="quarter" idx="3"/>
          </p:nvPr>
        </p:nvSpPr>
        <p:spPr>
          <a:xfrm>
            <a:off x="4536161" y="2050053"/>
            <a:ext cx="3108960" cy="823912"/>
          </a:xfrm>
        </p:spPr>
        <p:txBody>
          <a:bodyPr rtlCol="0" anchor="b">
            <a:normAutofit/>
          </a:bodyPr>
          <a:lstStyle>
            <a:lvl1pPr marL="0" indent="0">
              <a:lnSpc>
                <a:spcPct val="99000"/>
              </a:lnSpc>
              <a:buNone/>
              <a:defRPr lang="en-GB"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rtlCol="0"/>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rtlCol="0" anchor="b">
            <a:normAutofit/>
          </a:bodyPr>
          <a:lstStyle>
            <a:lvl1pPr marL="0" indent="0">
              <a:lnSpc>
                <a:spcPct val="99000"/>
              </a:lnSpc>
              <a:buNone/>
              <a:defRPr lang="en-GB"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rtlCol="0"/>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rtlCol="0"/>
          <a:lstStyle/>
          <a:p>
            <a:pPr rtl="0"/>
            <a:r>
              <a:rPr lang="en-GB"/>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pPr rtl="0"/>
            <a:r>
              <a:rPr lang="en-GB"/>
              <a:t>2/3/20XX</a:t>
            </a:r>
            <a:endParaRPr lang="en-GB"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317125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rtlCol="0" anchor="b">
            <a:normAutofit/>
          </a:bodyPr>
          <a:lstStyle/>
          <a:p>
            <a:pPr rtl="0"/>
            <a:r>
              <a:rPr lang="en-US"/>
              <a:t>Click to edit Master title style</a:t>
            </a:r>
            <a:endParaRPr lang="en-GB"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rtlCol="0" anchor="t">
            <a:normAutofit/>
          </a:bodyPr>
          <a:lstStyle/>
          <a:p>
            <a:pPr lvl="0" rt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rtlCol="0"/>
          <a:lstStyle/>
          <a:p>
            <a:pPr rtl="0"/>
            <a:r>
              <a:rPr lang="en-GB"/>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rtlCol="0"/>
          <a:lstStyle/>
          <a:p>
            <a:pPr algn="r" rtl="0"/>
            <a:r>
              <a:rPr lang="en-GB"/>
              <a:t>2/3/20XX</a:t>
            </a:r>
            <a:endParaRPr lang="en-GB"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20822548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rtlCol="0" anchor="b"/>
          <a:lstStyle/>
          <a:p>
            <a:pPr rtl="0"/>
            <a:r>
              <a:rPr lang="en-US"/>
              <a:t>Click to edit Master title style</a:t>
            </a:r>
            <a:endParaRPr lang="en-GB"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rtlCol="0" anchor="t"/>
          <a:lstStyle/>
          <a:p>
            <a:pPr rtl="0"/>
            <a:r>
              <a:rPr lang="en-US" b="0"/>
              <a:t>Click to edit Master subtitle style</a:t>
            </a:r>
            <a:endParaRPr lang="en-GB"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rtlCol="0"/>
          <a:lstStyle/>
          <a:p>
            <a:pPr rtl="0"/>
            <a:r>
              <a:rPr lang="en-GB"/>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rtlCol="0"/>
          <a:lstStyle/>
          <a:p>
            <a:pPr rtl="0"/>
            <a:r>
              <a:rPr lang="en-US"/>
              <a:t>Click icon to add picture</a:t>
            </a:r>
            <a:endParaRPr lang="en-GB"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rtlCol="0"/>
          <a:lstStyle/>
          <a:p>
            <a:pPr rtl="0"/>
            <a:r>
              <a:rPr lang="en-US"/>
              <a:t>Click icon to add picture</a:t>
            </a:r>
            <a:endParaRPr lang="en-GB"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rtlCol="0"/>
          <a:lstStyle>
            <a:lvl1pPr>
              <a:defRPr>
                <a:solidFill>
                  <a:schemeClr val="bg1"/>
                </a:solidFill>
              </a:defRPr>
            </a:lvl1pPr>
          </a:lstStyle>
          <a:p>
            <a:pPr rtl="0"/>
            <a:r>
              <a:rPr lang="en-GB"/>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rtlCol="0"/>
          <a:lstStyle>
            <a:lvl1pPr algn="ct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en-GB" smtClean="0"/>
              <a:pPr/>
              <a:t>‹#›</a:t>
            </a:fld>
            <a:endParaRPr lang="en-GB"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GB" dirty="0"/>
          </a:p>
        </p:txBody>
      </p:sp>
      <p:sp>
        <p:nvSpPr>
          <p:cNvPr id="3" name="Content Placeholder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rtlCol="0"/>
          <a:lstStyle/>
          <a:p>
            <a:pPr rtl="0"/>
            <a:r>
              <a:rPr lang="en-GB"/>
              <a:t>2/3/20XX</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rtlCol="0"/>
          <a:lstStyle/>
          <a:p>
            <a:pPr rtl="0"/>
            <a:r>
              <a:rPr lang="en-GB"/>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215771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GB" dirty="0"/>
          </a:p>
        </p:txBody>
      </p:sp>
      <p:sp>
        <p:nvSpPr>
          <p:cNvPr id="3" name="Content Placeholder 2"/>
          <p:cNvSpPr>
            <a:spLocks noGrp="1"/>
          </p:cNvSpPr>
          <p:nvPr>
            <p:ph sz="half" idx="1"/>
          </p:nvPr>
        </p:nvSpPr>
        <p:spPr>
          <a:xfrm>
            <a:off x="1920240" y="2438399"/>
            <a:ext cx="4160520" cy="3657601"/>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p:cNvSpPr>
            <a:spLocks noGrp="1"/>
          </p:cNvSpPr>
          <p:nvPr>
            <p:ph sz="half" idx="2"/>
          </p:nvPr>
        </p:nvSpPr>
        <p:spPr>
          <a:xfrm>
            <a:off x="6530290" y="2438399"/>
            <a:ext cx="4160520" cy="3657601"/>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rtlCol="0"/>
          <a:lstStyle/>
          <a:p>
            <a:pPr rtl="0"/>
            <a:r>
              <a:rPr lang="en-GB"/>
              <a:t>2/3/20XX</a:t>
            </a:r>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rtlCol="0"/>
          <a:lstStyle/>
          <a:p>
            <a:pPr rtl="0"/>
            <a:r>
              <a:rPr lang="en-GB"/>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370294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GB"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rtlCol="0"/>
          <a:lstStyle/>
          <a:p>
            <a:pPr rtl="0"/>
            <a:r>
              <a:rPr lang="en-GB"/>
              <a:t>2/3/20XX</a:t>
            </a:r>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rtlCol="0"/>
          <a:lstStyle/>
          <a:p>
            <a:pPr rtl="0"/>
            <a:r>
              <a:rPr lang="en-GB"/>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41108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rtlCol="0"/>
          <a:lstStyle/>
          <a:p>
            <a:pPr rtl="0"/>
            <a:r>
              <a:rPr lang="en-GB"/>
              <a:t>2/3/20XX</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rtlCol="0"/>
          <a:lstStyle/>
          <a:p>
            <a:pPr rtl="0"/>
            <a:r>
              <a:rPr lang="en-GB"/>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rtlCol="0" anchor="b">
            <a:normAutofit/>
          </a:bodyPr>
          <a:lstStyle>
            <a:lvl1pPr>
              <a:lnSpc>
                <a:spcPct val="104000"/>
              </a:lnSpc>
              <a:defRPr sz="3400"/>
            </a:lvl1pPr>
          </a:lstStyle>
          <a:p>
            <a:pPr rtl="0"/>
            <a:r>
              <a:rPr lang="en-US"/>
              <a:t>Click to edit Master title style</a:t>
            </a:r>
            <a:endParaRPr lang="en-GB" dirty="0"/>
          </a:p>
        </p:txBody>
      </p:sp>
      <p:sp>
        <p:nvSpPr>
          <p:cNvPr id="3" name="Content Placeholder 2"/>
          <p:cNvSpPr>
            <a:spLocks noGrp="1"/>
          </p:cNvSpPr>
          <p:nvPr>
            <p:ph idx="1"/>
          </p:nvPr>
        </p:nvSpPr>
        <p:spPr>
          <a:xfrm>
            <a:off x="1280160" y="640080"/>
            <a:ext cx="6949440" cy="5455919"/>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p:cNvSpPr>
            <a:spLocks noGrp="1"/>
          </p:cNvSpPr>
          <p:nvPr>
            <p:ph type="body" sz="half" idx="2"/>
          </p:nvPr>
        </p:nvSpPr>
        <p:spPr>
          <a:xfrm>
            <a:off x="8476488" y="3223803"/>
            <a:ext cx="3227715" cy="2872197"/>
          </a:xfrm>
        </p:spPr>
        <p:txBody>
          <a:bodyPr rtlCol="0"/>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rtlCol="0"/>
          <a:lstStyle/>
          <a:p>
            <a:pPr rtl="0"/>
            <a:r>
              <a:rPr lang="en-GB"/>
              <a:t>2/3/20XX</a:t>
            </a:r>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rtlCol="0"/>
          <a:lstStyle/>
          <a:p>
            <a:pPr rtl="0"/>
            <a:r>
              <a:rPr lang="en-GB"/>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GB"/>
          </a:p>
        </p:txBody>
      </p:sp>
      <p:sp>
        <p:nvSpPr>
          <p:cNvPr id="2" name="Title 1"/>
          <p:cNvSpPr>
            <a:spLocks noGrp="1"/>
          </p:cNvSpPr>
          <p:nvPr>
            <p:ph type="title"/>
          </p:nvPr>
        </p:nvSpPr>
        <p:spPr>
          <a:xfrm>
            <a:off x="8476488" y="1503910"/>
            <a:ext cx="3230625" cy="1687924"/>
          </a:xfrm>
        </p:spPr>
        <p:txBody>
          <a:bodyPr rtlCol="0" anchor="b">
            <a:noAutofit/>
          </a:bodyPr>
          <a:lstStyle>
            <a:lvl1pPr>
              <a:lnSpc>
                <a:spcPct val="104000"/>
              </a:lnSpc>
              <a:defRPr sz="3400"/>
            </a:lvl1pPr>
          </a:lstStyle>
          <a:p>
            <a:pPr rtl="0"/>
            <a:r>
              <a:rPr lang="en-US"/>
              <a:t>Click to edit Master title style</a:t>
            </a:r>
            <a:endParaRPr lang="en-GB" dirty="0"/>
          </a:p>
        </p:txBody>
      </p:sp>
      <p:sp>
        <p:nvSpPr>
          <p:cNvPr id="4" name="Text Placeholder 3"/>
          <p:cNvSpPr>
            <a:spLocks noGrp="1"/>
          </p:cNvSpPr>
          <p:nvPr>
            <p:ph type="body" sz="half" idx="2"/>
          </p:nvPr>
        </p:nvSpPr>
        <p:spPr>
          <a:xfrm>
            <a:off x="8476488" y="3223806"/>
            <a:ext cx="3227832" cy="2872194"/>
          </a:xfrm>
        </p:spPr>
        <p:txBody>
          <a:bodyPr rtlCol="0"/>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rtlCol="0"/>
          <a:lstStyle/>
          <a:p>
            <a:pPr rtl="0"/>
            <a:r>
              <a:rPr lang="en-GB"/>
              <a:t>2/3/20XX</a:t>
            </a:r>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rtlCol="0"/>
          <a:lstStyle>
            <a:lvl1pPr>
              <a:defRPr b="1">
                <a:solidFill>
                  <a:srgbClr val="FFFFFF"/>
                </a:solidFill>
                <a:effectLst>
                  <a:outerShdw blurRad="50800" dist="38100" dir="2700000" algn="tl" rotWithShape="0">
                    <a:prstClr val="black">
                      <a:alpha val="43000"/>
                    </a:prstClr>
                  </a:outerShdw>
                </a:effectLst>
              </a:defRPr>
            </a:lvl1pPr>
          </a:lstStyle>
          <a:p>
            <a:pPr rtl="0"/>
            <a:r>
              <a:rPr lang="en-GB"/>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32149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rtlCol="0" anchor="b"/>
          <a:lstStyle/>
          <a:p>
            <a:pPr rtl="0"/>
            <a:r>
              <a:rPr lang="en-US"/>
              <a:t>Click to edit Master title style</a:t>
            </a:r>
            <a:endParaRPr lang="en-GB"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rtlCol="0">
            <a:normAutofit/>
          </a:bodyPr>
          <a:lstStyle/>
          <a:p>
            <a:pPr lvl="0" rtl="0"/>
            <a:r>
              <a:rPr lang="en-US"/>
              <a:t>Click to edit Master text styles</a:t>
            </a:r>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rtlCol="0"/>
          <a:lstStyle/>
          <a:p>
            <a:pPr rtl="0"/>
            <a:r>
              <a:rPr lang="en-GB"/>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rtlCol="0"/>
          <a:lstStyle>
            <a:lvl1pPr>
              <a:defRPr>
                <a:solidFill>
                  <a:schemeClr val="bg1"/>
                </a:solidFill>
              </a:defRPr>
            </a:lvl1pPr>
          </a:lstStyle>
          <a:p>
            <a:pPr rtl="0"/>
            <a:r>
              <a:rPr lang="en-GB"/>
              <a:t>2/3/20XX</a:t>
            </a:r>
            <a:endParaRPr lang="en-GB"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rtlCol="0"/>
          <a:lstStyle>
            <a:lvl1pPr algn="ct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en-GB" smtClean="0"/>
              <a:pPr/>
              <a:t>‹#›</a:t>
            </a:fld>
            <a:endParaRPr lang="en-GB" dirty="0"/>
          </a:p>
        </p:txBody>
      </p:sp>
    </p:spTree>
    <p:extLst>
      <p:ext uri="{BB962C8B-B14F-4D97-AF65-F5344CB8AC3E}">
        <p14:creationId xmlns:p14="http://schemas.microsoft.com/office/powerpoint/2010/main" val="5142707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rtlCol="0" anchor="b"/>
          <a:lstStyle/>
          <a:p>
            <a:pPr rtl="0"/>
            <a:r>
              <a:rPr lang="en-US"/>
              <a:t>Click to edit Master title style</a:t>
            </a:r>
            <a:endParaRPr lang="en-GB"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rtlCol="0">
            <a:noAutofit/>
          </a:bodyPr>
          <a:lstStyle/>
          <a:p>
            <a:pPr rtl="0"/>
            <a:r>
              <a:rPr lang="en-US"/>
              <a:t>Click icon to add picture</a:t>
            </a:r>
            <a:endParaRPr lang="en-GB"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rtlCol="0">
            <a:noAutofit/>
          </a:bodyPr>
          <a:lstStyle>
            <a:lvl1pPr algn="ctr">
              <a:defRPr/>
            </a:lvl1pPr>
          </a:lstStyle>
          <a:p>
            <a:pPr rtl="0"/>
            <a:r>
              <a:rPr lang="en-US"/>
              <a:t>Click icon to add picture</a:t>
            </a:r>
            <a:endParaRPr lang="en-GB"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rtlCol="0">
            <a:normAutofit/>
          </a:bodyPr>
          <a:lstStyle>
            <a:lvl1pPr>
              <a:defRPr spc="0"/>
            </a:lvl1pPr>
          </a:lstStyle>
          <a:p>
            <a:pPr lvl="0" rt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rtlCol="0"/>
          <a:lstStyle/>
          <a:p>
            <a:pPr rtl="0"/>
            <a:r>
              <a:rPr lang="en-GB"/>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rtlCol="0"/>
          <a:lstStyle>
            <a:lvl1pPr algn="r">
              <a:defRPr/>
            </a:lvl1pPr>
          </a:lstStyle>
          <a:p>
            <a:pPr rtl="0"/>
            <a:r>
              <a:rPr lang="en-GB"/>
              <a:t>2/3/20XX</a:t>
            </a:r>
            <a:endParaRPr lang="en-GB"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rtlCol="0" anchor="b"/>
          <a:lstStyle>
            <a:lvl1pPr>
              <a:defRPr sz="6000" spc="0"/>
            </a:lvl1pPr>
          </a:lstStyle>
          <a:p>
            <a:pPr rtl="0"/>
            <a:r>
              <a:rPr lang="en-US" sz="6000"/>
              <a:t>Click to edit Master title style</a:t>
            </a:r>
            <a:endParaRPr lang="en-GB"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rtlCol="0" anchor="t"/>
          <a:lstStyle>
            <a:lvl1pPr>
              <a:defRPr strike="noStrike"/>
            </a:lvl1pPr>
          </a:lstStyle>
          <a:p>
            <a:pPr rtl="0"/>
            <a:r>
              <a:rPr lang="en-US" b="0"/>
              <a:t>Click to edit Master subtitle style</a:t>
            </a:r>
            <a:endParaRPr lang="en-GB"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rtl="0"/>
            <a:endParaRPr lang="en-GB"/>
          </a:p>
        </p:txBody>
      </p:sp>
    </p:spTree>
    <p:extLst>
      <p:ext uri="{BB962C8B-B14F-4D97-AF65-F5344CB8AC3E}">
        <p14:creationId xmlns:p14="http://schemas.microsoft.com/office/powerpoint/2010/main" val="275310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rtlCol="0" anchor="b"/>
          <a:lstStyle>
            <a:lvl1pPr>
              <a:defRPr spc="0">
                <a:solidFill>
                  <a:schemeClr val="tx1">
                    <a:lumMod val="75000"/>
                    <a:lumOff val="25000"/>
                  </a:schemeClr>
                </a:solidFill>
              </a:defRPr>
            </a:lvl1pPr>
          </a:lstStyle>
          <a:p>
            <a:pPr rtl="0"/>
            <a:r>
              <a:rPr lang="en-US"/>
              <a:t>Click to edit Master title style</a:t>
            </a:r>
            <a:endParaRPr lang="en-GB"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rtlCol="0">
            <a:normAutofit/>
          </a:bodyPr>
          <a:lstStyle/>
          <a:p>
            <a:pPr lvl="0" rtl="0"/>
            <a:r>
              <a:rPr lang="en-US"/>
              <a:t>Click to edit Master text styles</a:t>
            </a:r>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rtlCol="0">
            <a:noAutofit/>
          </a:bodyPr>
          <a:lstStyle/>
          <a:p>
            <a:pPr rtl="0"/>
            <a:r>
              <a:rPr lang="en-US"/>
              <a:t>Click icon to add picture</a:t>
            </a:r>
            <a:endParaRPr lang="en-GB"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rtlCol="0"/>
          <a:lstStyle>
            <a:lvl1pPr>
              <a:defRPr>
                <a:solidFill>
                  <a:schemeClr val="bg1"/>
                </a:solidFill>
                <a:effectLst>
                  <a:outerShdw blurRad="38100" dist="38100" dir="2700000" algn="tl" rotWithShape="0">
                    <a:srgbClr val="000000">
                      <a:alpha val="43137"/>
                    </a:srgbClr>
                  </a:outerShdw>
                </a:effectLst>
              </a:defRPr>
            </a:lvl1pPr>
          </a:lstStyle>
          <a:p>
            <a:pPr rtl="0"/>
            <a:r>
              <a:rPr lang="en-GB"/>
              <a:t>2/3/20XX</a:t>
            </a:r>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rtlCol="0"/>
          <a:lstStyle>
            <a:lvl1pPr algn="ct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en-GB" smtClean="0"/>
              <a:pPr/>
              <a:t>‹#›</a:t>
            </a:fld>
            <a:endParaRPr lang="en-GB"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rtlCol="0" anchor="b"/>
          <a:lstStyle/>
          <a:p>
            <a:pPr rtl="0"/>
            <a:r>
              <a:rPr lang="en-US"/>
              <a:t>Click to edit Master title style</a:t>
            </a:r>
            <a:endParaRPr lang="en-GB"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rtlCol="0">
            <a:noAutofit/>
          </a:bodyPr>
          <a:lstStyle/>
          <a:p>
            <a:pPr rtl="0"/>
            <a:r>
              <a:rPr lang="en-US"/>
              <a:t>Click icon to add picture</a:t>
            </a:r>
            <a:endParaRPr lang="en-GB"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rtlCol="0"/>
          <a:lstStyle/>
          <a:p>
            <a:pPr lvl="0" rtl="0"/>
            <a:r>
              <a:rPr lang="en-US"/>
              <a:t>Click to edit Master text styles</a:t>
            </a:r>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rtlCol="0"/>
          <a:lstStyle>
            <a:lvl1pPr>
              <a:defRPr>
                <a:solidFill>
                  <a:schemeClr val="tx1"/>
                </a:solidFill>
                <a:effectLst/>
              </a:defRPr>
            </a:lvl1pPr>
          </a:lstStyle>
          <a:p>
            <a:pPr rtl="0"/>
            <a:r>
              <a:rPr lang="en-GB"/>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rtlCol="0"/>
          <a:lstStyle>
            <a:lvl1pPr>
              <a:defRPr>
                <a:solidFill>
                  <a:schemeClr val="tx1"/>
                </a:solidFill>
                <a:effectLst/>
              </a:defRPr>
            </a:lvl1pPr>
          </a:lstStyle>
          <a:p>
            <a:pPr rtl="0"/>
            <a:r>
              <a:rPr lang="en-GB"/>
              <a:t>2/3/20XX</a:t>
            </a:r>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rtlCol="0">
            <a:noAutofit/>
          </a:bodyPr>
          <a:lstStyle/>
          <a:p>
            <a:pPr rtl="0"/>
            <a:r>
              <a:rPr lang="en-US"/>
              <a:t>Click icon to add picture</a:t>
            </a:r>
            <a:endParaRPr lang="en-GB"/>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rtlCol="0">
            <a:noAutofit/>
          </a:bodyPr>
          <a:lstStyle>
            <a:lvl1pPr>
              <a:lnSpc>
                <a:spcPct val="110000"/>
              </a:lnSpc>
              <a:defRPr sz="2400" spc="0" baseline="0"/>
            </a:lvl1pPr>
          </a:lstStyle>
          <a:p>
            <a:pPr rtl="0"/>
            <a:r>
              <a:rPr lang="en-US"/>
              <a:t>Click to edit Master title style</a:t>
            </a:r>
            <a:endParaRPr lang="en-GB"/>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rtlCol="0" anchor="t">
            <a:normAutofit/>
          </a:bodyPr>
          <a:lstStyle>
            <a:lvl1pPr marL="0" indent="0">
              <a:defRPr/>
            </a:lvl1pPr>
          </a:lstStyle>
          <a:p>
            <a:pPr rtl="0"/>
            <a:r>
              <a:rPr lang="en-GB" sz="180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rtlCol="0"/>
          <a:lstStyle/>
          <a:p>
            <a:pPr rtl="0"/>
            <a:r>
              <a:rPr lang="en-GB">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rtlCol="0"/>
          <a:lstStyle/>
          <a:p>
            <a:pPr algn="r" rtl="0"/>
            <a:r>
              <a:rPr lang="en-GB"/>
              <a:t>2/3/20XX</a:t>
            </a:r>
            <a:endParaRPr lang="en-GB"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275666281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rtlCol="0"/>
          <a:lstStyle/>
          <a:p>
            <a:pPr rtl="0"/>
            <a:r>
              <a:rPr lang="en-US"/>
              <a:t>Click to edit Master title style</a:t>
            </a:r>
            <a:endParaRPr lang="en-GB"/>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rtlCol="0"/>
          <a:lstStyle>
            <a:lvl1pPr algn="ctr">
              <a:lnSpc>
                <a:spcPct val="100000"/>
              </a:lnSpc>
              <a:defRPr sz="1200" b="1"/>
            </a:lvl1pPr>
          </a:lstStyle>
          <a:p>
            <a:pPr lvl="0" rtl="0"/>
            <a:r>
              <a:rPr lang="en-GB"/>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rtlCol="0"/>
          <a:lstStyle>
            <a:lvl1pPr algn="ctr">
              <a:lnSpc>
                <a:spcPct val="100000"/>
              </a:lnSpc>
              <a:defRPr sz="1000"/>
            </a:lvl1pPr>
          </a:lstStyle>
          <a:p>
            <a:pPr lvl="0" rtl="0"/>
            <a:r>
              <a:rPr lang="en-GB"/>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rtlCol="0"/>
          <a:lstStyle>
            <a:lvl1pPr algn="ctr">
              <a:lnSpc>
                <a:spcPct val="100000"/>
              </a:lnSpc>
              <a:defRPr sz="1200" b="1"/>
            </a:lvl1pPr>
          </a:lstStyle>
          <a:p>
            <a:pPr lvl="0" rtl="0"/>
            <a:r>
              <a:rPr lang="en-GB"/>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rtlCol="0"/>
          <a:lstStyle>
            <a:lvl1pPr algn="ctr">
              <a:lnSpc>
                <a:spcPct val="100000"/>
              </a:lnSpc>
              <a:defRPr sz="1000"/>
            </a:lvl1pPr>
          </a:lstStyle>
          <a:p>
            <a:pPr lvl="0" rtl="0"/>
            <a:r>
              <a:rPr lang="en-GB"/>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rtlCol="0"/>
          <a:lstStyle>
            <a:lvl1pPr algn="ctr">
              <a:lnSpc>
                <a:spcPct val="100000"/>
              </a:lnSpc>
              <a:defRPr sz="1200" b="1"/>
            </a:lvl1pPr>
          </a:lstStyle>
          <a:p>
            <a:pPr lvl="0" rtl="0"/>
            <a:r>
              <a:rPr lang="en-GB"/>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rtlCol="0"/>
          <a:lstStyle>
            <a:lvl1pPr algn="ctr">
              <a:lnSpc>
                <a:spcPct val="100000"/>
              </a:lnSpc>
              <a:defRPr sz="1000"/>
            </a:lvl1pPr>
          </a:lstStyle>
          <a:p>
            <a:pPr lvl="0" rtl="0"/>
            <a:r>
              <a:rPr lang="en-GB"/>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rtlCol="0"/>
          <a:lstStyle>
            <a:lvl1pPr algn="ctr">
              <a:lnSpc>
                <a:spcPct val="100000"/>
              </a:lnSpc>
              <a:defRPr sz="1200" b="1"/>
            </a:lvl1pPr>
          </a:lstStyle>
          <a:p>
            <a:pPr lvl="0" rtl="0"/>
            <a:r>
              <a:rPr lang="en-GB"/>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rtlCol="0"/>
          <a:lstStyle>
            <a:lvl1pPr algn="ctr">
              <a:lnSpc>
                <a:spcPct val="100000"/>
              </a:lnSpc>
              <a:defRPr sz="1000"/>
            </a:lvl1pPr>
          </a:lstStyle>
          <a:p>
            <a:pPr lvl="0" rtl="0"/>
            <a:r>
              <a:rPr lang="en-GB"/>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rtlCol="0"/>
          <a:lstStyle/>
          <a:p>
            <a:pPr rtl="0"/>
            <a:r>
              <a:rPr lang="en-GB"/>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rtlCol="0"/>
          <a:lstStyle/>
          <a:p>
            <a:pPr rtl="0"/>
            <a:r>
              <a:rPr lang="en-GB"/>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rtlCol="0"/>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rtlCol="0">
            <a:noAutofit/>
          </a:bodyPr>
          <a:lstStyle/>
          <a:p>
            <a:pPr rtl="0"/>
            <a:r>
              <a:rPr lang="en-US"/>
              <a:t>Click icon to add picture</a:t>
            </a:r>
            <a:endParaRPr lang="en-GB" dirty="0"/>
          </a:p>
        </p:txBody>
      </p:sp>
      <p:sp>
        <p:nvSpPr>
          <p:cNvPr id="3" name="Content Placeholder 2"/>
          <p:cNvSpPr>
            <a:spLocks noGrp="1"/>
          </p:cNvSpPr>
          <p:nvPr>
            <p:ph idx="1"/>
          </p:nvPr>
        </p:nvSpPr>
        <p:spPr>
          <a:xfrm>
            <a:off x="1320655" y="2312276"/>
            <a:ext cx="9566098" cy="3651504"/>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rtlCol="0"/>
          <a:lstStyle/>
          <a:p>
            <a:pPr rtl="0"/>
            <a:r>
              <a:rPr lang="en-GB"/>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rtlCol="0"/>
          <a:lstStyle/>
          <a:p>
            <a:pPr rtl="0"/>
            <a:r>
              <a:rPr lang="en-GB"/>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pPr rtl="0"/>
            <a:r>
              <a:rPr lang="en-US"/>
              <a:t>Click to edit Master title style</a:t>
            </a:r>
            <a:endParaRPr lang="en-GB"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pPr rtl="0"/>
            <a:r>
              <a:rPr lang="en-GB"/>
              <a:t>2/3/20XX</a:t>
            </a:r>
            <a:endParaRPr lang="en-GB"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pPr rtl="0"/>
            <a:r>
              <a:rPr lang="en-GB"/>
              <a:t>Sample Footer Text</a:t>
            </a:r>
            <a:endParaRPr lang="en-GB"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rtl="0"/>
            <a:fld id="{FAEF9944-A4F6-4C59-AEBD-678D6480B8EA}" type="slidenum">
              <a:rPr lang="en-GB" smtClean="0"/>
              <a:pPr algn="l"/>
              <a:t>‹#›</a:t>
            </a:fld>
            <a:endParaRPr lang="en-GB"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64" r:id="rId5"/>
    <p:sldLayoutId id="2147483768" r:id="rId6"/>
    <p:sldLayoutId id="2147483775" r:id="rId7"/>
    <p:sldLayoutId id="2147483679" r:id="rId8"/>
    <p:sldLayoutId id="2147483710" r:id="rId9"/>
    <p:sldLayoutId id="2147483776" r:id="rId10"/>
    <p:sldLayoutId id="2147483777" r:id="rId11"/>
    <p:sldLayoutId id="2147483778" r:id="rId12"/>
    <p:sldLayoutId id="2147483761" r:id="rId13"/>
    <p:sldLayoutId id="2147483674" r:id="rId14"/>
    <p:sldLayoutId id="2147483676" r:id="rId15"/>
    <p:sldLayoutId id="2147483678" r:id="rId16"/>
    <p:sldLayoutId id="2147483691" r:id="rId17"/>
    <p:sldLayoutId id="2147483680" r:id="rId18"/>
    <p:sldLayoutId id="2147483681" r:id="rId19"/>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8" descr="Tractor spraying crops">
            <a:extLst>
              <a:ext uri="{FF2B5EF4-FFF2-40B4-BE49-F238E27FC236}">
                <a16:creationId xmlns:a16="http://schemas.microsoft.com/office/drawing/2014/main" id="{7B103EA2-F14D-4D47-8BE8-D1C3EDA583F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3" r="13"/>
          <a:stretch/>
        </p:blipFill>
        <p:spPr>
          <a:xfrm>
            <a:off x="1524" y="0"/>
            <a:ext cx="12188952" cy="6858000"/>
          </a:xfrm>
        </p:spPr>
      </p:pic>
      <p:sp>
        <p:nvSpPr>
          <p:cNvPr id="2" name="Title 1">
            <a:extLst>
              <a:ext uri="{FF2B5EF4-FFF2-40B4-BE49-F238E27FC236}">
                <a16:creationId xmlns:a16="http://schemas.microsoft.com/office/drawing/2014/main" id="{34086996-3F9C-48D9-9B0A-0A2614B992C5}"/>
              </a:ext>
            </a:extLst>
          </p:cNvPr>
          <p:cNvSpPr>
            <a:spLocks noGrp="1"/>
          </p:cNvSpPr>
          <p:nvPr>
            <p:ph type="ctrTitle"/>
          </p:nvPr>
        </p:nvSpPr>
        <p:spPr>
          <a:xfrm>
            <a:off x="5396459" y="1695450"/>
            <a:ext cx="5968454" cy="4631124"/>
          </a:xfrm>
        </p:spPr>
        <p:txBody>
          <a:bodyPr rtlCol="0"/>
          <a:lstStyle/>
          <a:p>
            <a:pPr rtl="0"/>
            <a:r>
              <a:rPr lang="en-GB" dirty="0"/>
              <a:t>Agricultural idle time and armed conflict</a:t>
            </a:r>
          </a:p>
        </p:txBody>
      </p:sp>
      <p:sp>
        <p:nvSpPr>
          <p:cNvPr id="16" name="Subtitle 15">
            <a:extLst>
              <a:ext uri="{FF2B5EF4-FFF2-40B4-BE49-F238E27FC236}">
                <a16:creationId xmlns:a16="http://schemas.microsoft.com/office/drawing/2014/main" id="{97E438EC-C32B-4BA7-B7BF-D7C47B983F2F}"/>
              </a:ext>
            </a:extLst>
          </p:cNvPr>
          <p:cNvSpPr>
            <a:spLocks noGrp="1"/>
          </p:cNvSpPr>
          <p:nvPr>
            <p:ph type="body" sz="quarter" idx="14"/>
          </p:nvPr>
        </p:nvSpPr>
        <p:spPr>
          <a:xfrm>
            <a:off x="6565150" y="4721700"/>
            <a:ext cx="3836419" cy="1079215"/>
          </a:xfrm>
        </p:spPr>
        <p:txBody>
          <a:bodyPr rtlCol="0">
            <a:normAutofit/>
          </a:bodyPr>
          <a:lstStyle/>
          <a:p>
            <a:pPr rtl="0"/>
            <a:r>
              <a:rPr lang="en-GB" dirty="0"/>
              <a:t>Matthew DiGiuseppe, </a:t>
            </a:r>
            <a:r>
              <a:rPr lang="en-GB" dirty="0" err="1"/>
              <a:t>Roos</a:t>
            </a:r>
            <a:r>
              <a:rPr lang="en-GB" dirty="0"/>
              <a:t> </a:t>
            </a:r>
            <a:r>
              <a:rPr lang="en-GB" dirty="0" err="1"/>
              <a:t>Haer</a:t>
            </a:r>
            <a:r>
              <a:rPr lang="en-GB" dirty="0"/>
              <a:t> and Babak </a:t>
            </a:r>
            <a:r>
              <a:rPr lang="en-GB" dirty="0" err="1"/>
              <a:t>RezaeeDaryakenari</a:t>
            </a:r>
            <a:endParaRPr lang="en-GB" dirty="0"/>
          </a:p>
        </p:txBody>
      </p:sp>
      <p:sp>
        <p:nvSpPr>
          <p:cNvPr id="4" name="TextBox 3">
            <a:extLst>
              <a:ext uri="{FF2B5EF4-FFF2-40B4-BE49-F238E27FC236}">
                <a16:creationId xmlns:a16="http://schemas.microsoft.com/office/drawing/2014/main" id="{2D524609-EB56-539C-4770-706B031E4D8D}"/>
              </a:ext>
            </a:extLst>
          </p:cNvPr>
          <p:cNvSpPr txBox="1"/>
          <p:nvPr/>
        </p:nvSpPr>
        <p:spPr>
          <a:xfrm>
            <a:off x="265923" y="5800915"/>
            <a:ext cx="5668346" cy="646331"/>
          </a:xfrm>
          <a:prstGeom prst="rect">
            <a:avLst/>
          </a:prstGeom>
          <a:noFill/>
        </p:spPr>
        <p:txBody>
          <a:bodyPr wrap="square">
            <a:spAutoFit/>
          </a:bodyPr>
          <a:lstStyle/>
          <a:p>
            <a:r>
              <a:rPr lang="en-GB" b="1" dirty="0">
                <a:solidFill>
                  <a:schemeClr val="bg1"/>
                </a:solidFill>
              </a:rPr>
              <a:t>https://dataverse.harvard.edu/dataset.xhtml?persistentId=doi:10.7910/DVN/8XOFBS</a:t>
            </a:r>
          </a:p>
        </p:txBody>
      </p:sp>
    </p:spTree>
    <p:extLst>
      <p:ext uri="{BB962C8B-B14F-4D97-AF65-F5344CB8AC3E}">
        <p14:creationId xmlns:p14="http://schemas.microsoft.com/office/powerpoint/2010/main" val="46656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49FE-C0A3-47FC-8C77-C41D0C04489D}"/>
              </a:ext>
            </a:extLst>
          </p:cNvPr>
          <p:cNvSpPr>
            <a:spLocks noGrp="1"/>
          </p:cNvSpPr>
          <p:nvPr>
            <p:ph type="title"/>
          </p:nvPr>
        </p:nvSpPr>
        <p:spPr>
          <a:xfrm>
            <a:off x="6556248" y="787548"/>
            <a:ext cx="4871711" cy="1416441"/>
          </a:xfrm>
        </p:spPr>
        <p:txBody>
          <a:bodyPr rtlCol="0"/>
          <a:lstStyle/>
          <a:p>
            <a:pPr rtl="0"/>
            <a:r>
              <a:rPr lang="en-GB" dirty="0"/>
              <a:t>Conclusion</a:t>
            </a:r>
          </a:p>
        </p:txBody>
      </p:sp>
      <p:pic>
        <p:nvPicPr>
          <p:cNvPr id="10" name="Picture Placeholder 9" descr="A picture containing person, plant, green, vegetable">
            <a:extLst>
              <a:ext uri="{FF2B5EF4-FFF2-40B4-BE49-F238E27FC236}">
                <a16:creationId xmlns:a16="http://schemas.microsoft.com/office/drawing/2014/main" id="{EA4F8524-08FD-4770-8E76-4588EA2E164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03" b="103"/>
          <a:stretch/>
        </p:blipFill>
        <p:spPr>
          <a:xfrm>
            <a:off x="0" y="0"/>
            <a:ext cx="4871651" cy="4716849"/>
          </a:xfrm>
        </p:spPr>
      </p:pic>
      <p:pic>
        <p:nvPicPr>
          <p:cNvPr id="12" name="Picture Placeholder 11" descr="A person standing in a greenhouse">
            <a:extLst>
              <a:ext uri="{FF2B5EF4-FFF2-40B4-BE49-F238E27FC236}">
                <a16:creationId xmlns:a16="http://schemas.microsoft.com/office/drawing/2014/main" id="{F5F3B56C-4EE4-4D49-8191-08FE8C1A6FB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523" b="523"/>
          <a:stretch/>
        </p:blipFill>
        <p:spPr>
          <a:xfrm>
            <a:off x="3261367" y="4226721"/>
            <a:ext cx="2792336" cy="2631279"/>
          </a:xfrm>
        </p:spPr>
      </p:pic>
      <p:sp>
        <p:nvSpPr>
          <p:cNvPr id="3" name="Content Placeholder 2">
            <a:extLst>
              <a:ext uri="{FF2B5EF4-FFF2-40B4-BE49-F238E27FC236}">
                <a16:creationId xmlns:a16="http://schemas.microsoft.com/office/drawing/2014/main" id="{A6B1406F-7E28-44E5-BC03-EC01665A16EA}"/>
              </a:ext>
            </a:extLst>
          </p:cNvPr>
          <p:cNvSpPr>
            <a:spLocks noGrp="1"/>
          </p:cNvSpPr>
          <p:nvPr>
            <p:ph idx="1"/>
          </p:nvPr>
        </p:nvSpPr>
        <p:spPr>
          <a:xfrm>
            <a:off x="6556247" y="2425148"/>
            <a:ext cx="4744095" cy="3524306"/>
          </a:xfrm>
        </p:spPr>
        <p:txBody>
          <a:bodyPr rtlCol="0">
            <a:normAutofit/>
          </a:bodyPr>
          <a:lstStyle/>
          <a:p>
            <a:pPr algn="just" rtl="0"/>
            <a:r>
              <a:rPr lang="en-GB" sz="1600" dirty="0"/>
              <a:t>An explanation about the variables in the dataset is missing this potentially could help to improve the contribution on the study. </a:t>
            </a:r>
          </a:p>
          <a:p>
            <a:pPr algn="just" rtl="0"/>
            <a:endParaRPr lang="en-GB" sz="1600" dirty="0"/>
          </a:p>
          <a:p>
            <a:pPr algn="just" rtl="0"/>
            <a:r>
              <a:rPr lang="en-GB" sz="1600" dirty="0"/>
              <a:t>Future research endeavours should prioritize a deeper understanding of the dataset and employ advanced analytical techniques to uncover the underlying dynamics.</a:t>
            </a:r>
          </a:p>
        </p:txBody>
      </p:sp>
      <p:sp>
        <p:nvSpPr>
          <p:cNvPr id="6" name="Slide Number Placeholder 5">
            <a:extLst>
              <a:ext uri="{FF2B5EF4-FFF2-40B4-BE49-F238E27FC236}">
                <a16:creationId xmlns:a16="http://schemas.microsoft.com/office/drawing/2014/main" id="{4AA6EB0D-92FB-4F07-9F62-B73145EBAD17}"/>
              </a:ext>
            </a:extLst>
          </p:cNvPr>
          <p:cNvSpPr>
            <a:spLocks noGrp="1"/>
          </p:cNvSpPr>
          <p:nvPr>
            <p:ph type="sldNum" sz="quarter" idx="12"/>
          </p:nvPr>
        </p:nvSpPr>
        <p:spPr>
          <a:xfrm>
            <a:off x="10712410" y="6172200"/>
            <a:ext cx="775429" cy="457200"/>
          </a:xfrm>
        </p:spPr>
        <p:txBody>
          <a:bodyPr rtlCol="0"/>
          <a:lstStyle/>
          <a:p>
            <a:pPr rtl="0"/>
            <a:fld id="{FAEF9944-A4F6-4C59-AEBD-678D6480B8EA}" type="slidenum">
              <a:rPr lang="en-GB" smtClean="0"/>
              <a:pPr rtl="0"/>
              <a:t>10</a:t>
            </a:fld>
            <a:endParaRPr lang="en-GB" dirty="0"/>
          </a:p>
        </p:txBody>
      </p:sp>
    </p:spTree>
    <p:extLst>
      <p:ext uri="{BB962C8B-B14F-4D97-AF65-F5344CB8AC3E}">
        <p14:creationId xmlns:p14="http://schemas.microsoft.com/office/powerpoint/2010/main" val="314817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1124712" y="1346268"/>
            <a:ext cx="4632891" cy="3066706"/>
          </a:xfrm>
        </p:spPr>
        <p:txBody>
          <a:bodyPr rtlCol="0" anchor="b"/>
          <a:lstStyle/>
          <a:p>
            <a:pPr rtl="0"/>
            <a:r>
              <a:rPr lang="en-GB"/>
              <a:t>Thank You</a:t>
            </a:r>
          </a:p>
        </p:txBody>
      </p:sp>
      <p:sp>
        <p:nvSpPr>
          <p:cNvPr id="3" name="Subtitle 2">
            <a:extLst>
              <a:ext uri="{FF2B5EF4-FFF2-40B4-BE49-F238E27FC236}">
                <a16:creationId xmlns:a16="http://schemas.microsoft.com/office/drawing/2014/main" id="{CE24BAAE-F3C2-4167-8E55-3D4A3B8F9FD0}"/>
              </a:ext>
            </a:extLst>
          </p:cNvPr>
          <p:cNvSpPr>
            <a:spLocks noGrp="1"/>
          </p:cNvSpPr>
          <p:nvPr>
            <p:ph type="subTitle" idx="1"/>
          </p:nvPr>
        </p:nvSpPr>
        <p:spPr>
          <a:xfrm>
            <a:off x="1124712" y="4412974"/>
            <a:ext cx="4278738" cy="1576188"/>
          </a:xfrm>
        </p:spPr>
        <p:txBody>
          <a:bodyPr rtlCol="0" anchor="t">
            <a:normAutofit/>
          </a:bodyPr>
          <a:lstStyle/>
          <a:p>
            <a:pPr rtl="0"/>
            <a:r>
              <a:rPr lang="en-GB" dirty="0"/>
              <a:t>Octavio Antonio Felix </a:t>
            </a:r>
            <a:r>
              <a:rPr lang="en-GB" dirty="0" err="1"/>
              <a:t>Chaidez</a:t>
            </a:r>
            <a:endParaRPr lang="en-GB" dirty="0"/>
          </a:p>
        </p:txBody>
      </p:sp>
      <p:pic>
        <p:nvPicPr>
          <p:cNvPr id="12" name="Picture Placeholder 11" descr="A picture containing person, plant, green, vegetable">
            <a:extLst>
              <a:ext uri="{FF2B5EF4-FFF2-40B4-BE49-F238E27FC236}">
                <a16:creationId xmlns:a16="http://schemas.microsoft.com/office/drawing/2014/main" id="{913ABB5F-0386-46D2-984D-F772DEC67B05}"/>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380397" y="4570"/>
            <a:ext cx="3084612" cy="3481579"/>
          </a:xfrm>
        </p:spPr>
      </p:pic>
      <p:pic>
        <p:nvPicPr>
          <p:cNvPr id="16" name="Picture Placeholder 15" descr="A picture containing person, wheel barrow, plants, green, vegetable">
            <a:extLst>
              <a:ext uri="{FF2B5EF4-FFF2-40B4-BE49-F238E27FC236}">
                <a16:creationId xmlns:a16="http://schemas.microsoft.com/office/drawing/2014/main" id="{A691FEAE-FE9B-4F51-8E02-402437FA3BBA}"/>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512300" y="0"/>
            <a:ext cx="2679700" cy="3483864"/>
          </a:xfrm>
        </p:spPr>
      </p:pic>
      <p:pic>
        <p:nvPicPr>
          <p:cNvPr id="14" name="Picture Placeholder 13" descr="A person standing in a greenhouse">
            <a:extLst>
              <a:ext uri="{FF2B5EF4-FFF2-40B4-BE49-F238E27FC236}">
                <a16:creationId xmlns:a16="http://schemas.microsoft.com/office/drawing/2014/main" id="{8706E96D-2B8F-45D1-8BDA-C66A1827E62A}"/>
              </a:ext>
              <a:ext uri="{C183D7F6-B498-43B3-948B-1728B52AA6E4}">
                <adec:decorative xmlns:adec="http://schemas.microsoft.com/office/drawing/2017/decorative" val="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382115" y="3531870"/>
            <a:ext cx="3084612" cy="3326130"/>
          </a:xfrm>
        </p:spPr>
      </p:pic>
      <p:pic>
        <p:nvPicPr>
          <p:cNvPr id="18" name="Picture Placeholder 17" descr="A picture containing people, standing together in a greenhouse">
            <a:extLst>
              <a:ext uri="{FF2B5EF4-FFF2-40B4-BE49-F238E27FC236}">
                <a16:creationId xmlns:a16="http://schemas.microsoft.com/office/drawing/2014/main" id="{26421B3B-62C4-436B-9D85-8D6D4E337D18}"/>
              </a:ext>
              <a:ext uri="{C183D7F6-B498-43B3-948B-1728B52AA6E4}">
                <adec:decorative xmlns:adec="http://schemas.microsoft.com/office/drawing/2017/decorative" val="0"/>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534858" y="3531870"/>
            <a:ext cx="2679700" cy="3326130"/>
          </a:xfrm>
        </p:spPr>
      </p:pic>
      <p:sp>
        <p:nvSpPr>
          <p:cNvPr id="34" name="Slide Number Placeholder 33">
            <a:extLst>
              <a:ext uri="{FF2B5EF4-FFF2-40B4-BE49-F238E27FC236}">
                <a16:creationId xmlns:a16="http://schemas.microsoft.com/office/drawing/2014/main" id="{547D40C6-87B1-48BA-A5F4-713A846F503E}"/>
              </a:ext>
            </a:extLst>
          </p:cNvPr>
          <p:cNvSpPr>
            <a:spLocks noGrp="1"/>
          </p:cNvSpPr>
          <p:nvPr>
            <p:ph type="sldNum" sz="quarter" idx="12"/>
          </p:nvPr>
        </p:nvSpPr>
        <p:spPr>
          <a:xfrm>
            <a:off x="10712410" y="6172200"/>
            <a:ext cx="775429" cy="457200"/>
          </a:xfrm>
        </p:spPr>
        <p:txBody>
          <a:bodyPr rtlCol="0"/>
          <a:lstStyle/>
          <a:p>
            <a:pPr rtl="0"/>
            <a:fld id="{FAEF9944-A4F6-4C59-AEBD-678D6480B8EA}" type="slidenum">
              <a:rPr lang="en-GB" smtClean="0"/>
              <a:pPr rtl="0"/>
              <a:t>11</a:t>
            </a:fld>
            <a:endParaRPr lang="en-GB" dirty="0"/>
          </a:p>
        </p:txBody>
      </p:sp>
    </p:spTree>
    <p:extLst>
      <p:ext uri="{BB962C8B-B14F-4D97-AF65-F5344CB8AC3E}">
        <p14:creationId xmlns:p14="http://schemas.microsoft.com/office/powerpoint/2010/main" val="2382130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1122481" y="479691"/>
            <a:ext cx="7134415" cy="891915"/>
          </a:xfrm>
        </p:spPr>
        <p:txBody>
          <a:bodyPr rtlCol="0" anchor="b"/>
          <a:lstStyle/>
          <a:p>
            <a:pPr rtl="0"/>
            <a:r>
              <a:rPr lang="en-GB" dirty="0"/>
              <a:t>Research Question:</a:t>
            </a:r>
          </a:p>
        </p:txBody>
      </p:sp>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1140298" y="1663610"/>
            <a:ext cx="5485331" cy="1418423"/>
          </a:xfrm>
        </p:spPr>
        <p:txBody>
          <a:bodyPr rtlCol="0">
            <a:normAutofit/>
          </a:bodyPr>
          <a:lstStyle/>
          <a:p>
            <a:pPr algn="just" rtl="0"/>
            <a:r>
              <a:rPr lang="en-GB" dirty="0"/>
              <a:t>The study aims to investigate the relationship between agricultural idle time and armed conflict in African countries.</a:t>
            </a:r>
          </a:p>
        </p:txBody>
      </p:sp>
      <p:pic>
        <p:nvPicPr>
          <p:cNvPr id="21" name="Picture Placeholder 20" descr="Seedling soil in the sunlight">
            <a:extLst>
              <a:ext uri="{FF2B5EF4-FFF2-40B4-BE49-F238E27FC236}">
                <a16:creationId xmlns:a16="http://schemas.microsoft.com/office/drawing/2014/main" id="{3DBC1EA4-CEC0-4946-B147-DB5F70AB5C64}"/>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4" b="34"/>
          <a:stretch/>
        </p:blipFill>
        <p:spPr/>
      </p:pic>
      <p:pic>
        <p:nvPicPr>
          <p:cNvPr id="16" name="Picture Placeholder 15" descr="Seedling soil in the sunlight">
            <a:extLst>
              <a:ext uri="{FF2B5EF4-FFF2-40B4-BE49-F238E27FC236}">
                <a16:creationId xmlns:a16="http://schemas.microsoft.com/office/drawing/2014/main" id="{3CB8AD46-F0A9-4BC7-9654-CFD400CE1206}"/>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t="252" b="252"/>
          <a:stretch/>
        </p:blipFill>
        <p:spPr/>
      </p:pic>
      <p:sp>
        <p:nvSpPr>
          <p:cNvPr id="6" name="Slide Number Placeholder 5">
            <a:extLst>
              <a:ext uri="{FF2B5EF4-FFF2-40B4-BE49-F238E27FC236}">
                <a16:creationId xmlns:a16="http://schemas.microsoft.com/office/drawing/2014/main" id="{7F44664F-D996-450A-B049-CB96E8089DB5}"/>
              </a:ext>
            </a:extLst>
          </p:cNvPr>
          <p:cNvSpPr>
            <a:spLocks noGrp="1"/>
          </p:cNvSpPr>
          <p:nvPr>
            <p:ph type="sldNum" sz="quarter" idx="12"/>
          </p:nvPr>
        </p:nvSpPr>
        <p:spPr/>
        <p:txBody>
          <a:bodyPr rtlCol="0"/>
          <a:lstStyle/>
          <a:p>
            <a:pPr rtl="0"/>
            <a:fld id="{FAEF9944-A4F6-4C59-AEBD-678D6480B8EA}" type="slidenum">
              <a:rPr lang="en-GB" smtClean="0"/>
              <a:pPr/>
              <a:t>2</a:t>
            </a:fld>
            <a:endParaRPr lang="en-GB" dirty="0"/>
          </a:p>
        </p:txBody>
      </p:sp>
      <p:sp>
        <p:nvSpPr>
          <p:cNvPr id="4" name="Title 1">
            <a:extLst>
              <a:ext uri="{FF2B5EF4-FFF2-40B4-BE49-F238E27FC236}">
                <a16:creationId xmlns:a16="http://schemas.microsoft.com/office/drawing/2014/main" id="{9F974E14-77AC-C15E-3973-44F33AB6259A}"/>
              </a:ext>
            </a:extLst>
          </p:cNvPr>
          <p:cNvSpPr txBox="1">
            <a:spLocks/>
          </p:cNvSpPr>
          <p:nvPr/>
        </p:nvSpPr>
        <p:spPr>
          <a:xfrm>
            <a:off x="1140298" y="3319166"/>
            <a:ext cx="7134415" cy="891915"/>
          </a:xfrm>
          <a:prstGeom prst="rect">
            <a:avLst/>
          </a:prstGeom>
        </p:spPr>
        <p:txBody>
          <a:bodyPr vert="horz" lIns="109728" tIns="109728" rIns="109728" bIns="91440" rtlCol="0" anchor="b">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GB" dirty="0"/>
              <a:t>Theoretical Hypothesis:</a:t>
            </a:r>
          </a:p>
        </p:txBody>
      </p:sp>
      <p:sp>
        <p:nvSpPr>
          <p:cNvPr id="9" name="Content Placeholder 2">
            <a:extLst>
              <a:ext uri="{FF2B5EF4-FFF2-40B4-BE49-F238E27FC236}">
                <a16:creationId xmlns:a16="http://schemas.microsoft.com/office/drawing/2014/main" id="{68DEB850-D5F7-05AA-F180-0AA5CA2821E3}"/>
              </a:ext>
            </a:extLst>
          </p:cNvPr>
          <p:cNvSpPr txBox="1">
            <a:spLocks/>
          </p:cNvSpPr>
          <p:nvPr/>
        </p:nvSpPr>
        <p:spPr>
          <a:xfrm>
            <a:off x="1140298" y="4406806"/>
            <a:ext cx="5485331" cy="1418423"/>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r>
              <a:rPr lang="en-GB" dirty="0"/>
              <a:t>Higher levels of agricultural idle time will be positively associated with the likelihood of observing armed conflict events.</a:t>
            </a:r>
          </a:p>
        </p:txBody>
      </p:sp>
    </p:spTree>
    <p:extLst>
      <p:ext uri="{BB962C8B-B14F-4D97-AF65-F5344CB8AC3E}">
        <p14:creationId xmlns:p14="http://schemas.microsoft.com/office/powerpoint/2010/main" val="128230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6374805" y="443740"/>
            <a:ext cx="4917906" cy="816712"/>
          </a:xfrm>
        </p:spPr>
        <p:txBody>
          <a:bodyPr rtlCol="0" anchor="b"/>
          <a:lstStyle/>
          <a:p>
            <a:pPr rtl="0"/>
            <a:r>
              <a:rPr lang="en-GB" dirty="0"/>
              <a:t>Abstract (extract)</a:t>
            </a:r>
          </a:p>
        </p:txBody>
      </p:sp>
      <p:pic>
        <p:nvPicPr>
          <p:cNvPr id="12" name="Picture Placeholder 11" descr="A picture containing person, plant, green, vegetable">
            <a:extLst>
              <a:ext uri="{FF2B5EF4-FFF2-40B4-BE49-F238E27FC236}">
                <a16:creationId xmlns:a16="http://schemas.microsoft.com/office/drawing/2014/main" id="{DEF738F3-3ED1-4807-B7DF-B6B70629C4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82" r="182"/>
          <a:stretch/>
        </p:blipFill>
        <p:spPr/>
      </p:pic>
      <p:pic>
        <p:nvPicPr>
          <p:cNvPr id="18" name="Picture Placeholder 17" descr="A person standing in a greenhouse">
            <a:extLst>
              <a:ext uri="{FF2B5EF4-FFF2-40B4-BE49-F238E27FC236}">
                <a16:creationId xmlns:a16="http://schemas.microsoft.com/office/drawing/2014/main" id="{59596EF7-C31A-47EF-8885-44BE94DB196E}"/>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6" b="26"/>
          <a:stretch/>
        </p:blipFill>
        <p:spPr/>
      </p:pic>
      <p:pic>
        <p:nvPicPr>
          <p:cNvPr id="25" name="Picture Placeholder 24" descr="A picture containing person, wheel barrow, plants, green, vegetable">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568" b="568"/>
          <a:stretch/>
        </p:blipFill>
        <p:spPr/>
      </p:pic>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5952930" y="1436915"/>
            <a:ext cx="5896947" cy="4800882"/>
          </a:xfrm>
        </p:spPr>
        <p:txBody>
          <a:bodyPr rtlCol="0">
            <a:noAutofit/>
          </a:bodyPr>
          <a:lstStyle/>
          <a:p>
            <a:pPr algn="just" rtl="0"/>
            <a:r>
              <a:rPr lang="en-GB" sz="1550" dirty="0"/>
              <a:t>Policymakers and scholars have long proposed that willingness to participate in armed conflict is influenced by citizens’ income-earning opportunities. Testing this opportunity cost mechanism has led to mixed results. One reason for this might be the fact that current proxies can also serve as indicators to test grievance-based theories. In this study, we construct a more suitable measure. We use crop calendars and crop location data to build an index of agricultural idle time for first administration units on the African continent from 1990 to 2017. We test the explanatory power of this measure by examining its relationship with armed conflict. Our results show that agricultural idle time increases the probability of observing armed conflict by more than 20 percent.</a:t>
            </a:r>
          </a:p>
        </p:txBody>
      </p:sp>
      <p:sp>
        <p:nvSpPr>
          <p:cNvPr id="29" name="Slide Number Placeholder 28">
            <a:extLst>
              <a:ext uri="{FF2B5EF4-FFF2-40B4-BE49-F238E27FC236}">
                <a16:creationId xmlns:a16="http://schemas.microsoft.com/office/drawing/2014/main" id="{EB7FA994-B153-45E4-B5FD-FF6CABD2DBFF}"/>
              </a:ext>
            </a:extLst>
          </p:cNvPr>
          <p:cNvSpPr>
            <a:spLocks noGrp="1"/>
          </p:cNvSpPr>
          <p:nvPr>
            <p:ph type="sldNum" sz="quarter" idx="12"/>
          </p:nvPr>
        </p:nvSpPr>
        <p:spPr/>
        <p:txBody>
          <a:bodyPr rtlCol="0"/>
          <a:lstStyle/>
          <a:p>
            <a:pPr rtl="0"/>
            <a:fld id="{FAEF9944-A4F6-4C59-AEBD-678D6480B8EA}" type="slidenum">
              <a:rPr lang="en-GB" smtClean="0"/>
              <a:pPr/>
              <a:t>3</a:t>
            </a:fld>
            <a:endParaRPr lang="en-GB" dirty="0"/>
          </a:p>
        </p:txBody>
      </p:sp>
    </p:spTree>
    <p:extLst>
      <p:ext uri="{BB962C8B-B14F-4D97-AF65-F5344CB8AC3E}">
        <p14:creationId xmlns:p14="http://schemas.microsoft.com/office/powerpoint/2010/main" val="377787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6096000" y="443739"/>
            <a:ext cx="5753877" cy="1366399"/>
          </a:xfrm>
        </p:spPr>
        <p:txBody>
          <a:bodyPr rtlCol="0" anchor="b">
            <a:normAutofit fontScale="90000"/>
          </a:bodyPr>
          <a:lstStyle/>
          <a:p>
            <a:pPr rtl="0"/>
            <a:r>
              <a:rPr lang="en-GB" dirty="0"/>
              <a:t>Summary of Datasets Used:</a:t>
            </a:r>
          </a:p>
        </p:txBody>
      </p:sp>
      <p:pic>
        <p:nvPicPr>
          <p:cNvPr id="12" name="Picture Placeholder 11" descr="A picture containing person, plant, green, vegetable">
            <a:extLst>
              <a:ext uri="{FF2B5EF4-FFF2-40B4-BE49-F238E27FC236}">
                <a16:creationId xmlns:a16="http://schemas.microsoft.com/office/drawing/2014/main" id="{DEF738F3-3ED1-4807-B7DF-B6B70629C4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82" r="182"/>
          <a:stretch/>
        </p:blipFill>
        <p:spPr/>
      </p:pic>
      <p:pic>
        <p:nvPicPr>
          <p:cNvPr id="18" name="Picture Placeholder 17" descr="A person standing in a greenhouse">
            <a:extLst>
              <a:ext uri="{FF2B5EF4-FFF2-40B4-BE49-F238E27FC236}">
                <a16:creationId xmlns:a16="http://schemas.microsoft.com/office/drawing/2014/main" id="{59596EF7-C31A-47EF-8885-44BE94DB196E}"/>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6" b="26"/>
          <a:stretch/>
        </p:blipFill>
        <p:spPr/>
      </p:pic>
      <p:pic>
        <p:nvPicPr>
          <p:cNvPr id="25" name="Picture Placeholder 24" descr="A picture containing person, wheel barrow, plants, green, vegetable">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568" b="568"/>
          <a:stretch/>
        </p:blipFill>
        <p:spPr/>
      </p:pic>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5952930" y="2267339"/>
            <a:ext cx="5896947" cy="3181740"/>
          </a:xfrm>
        </p:spPr>
        <p:txBody>
          <a:bodyPr rtlCol="0">
            <a:noAutofit/>
          </a:bodyPr>
          <a:lstStyle/>
          <a:p>
            <a:pPr marL="285750" indent="-285750" algn="just" rtl="0">
              <a:buFont typeface="Arial" panose="020B0604020202020204" pitchFamily="34" charset="0"/>
              <a:buChar char="•"/>
            </a:pPr>
            <a:r>
              <a:rPr lang="en-GB" dirty="0"/>
              <a:t>Social Conflict Analysis Database (SCAD)</a:t>
            </a:r>
          </a:p>
          <a:p>
            <a:pPr marL="285750" indent="-285750" algn="just" rtl="0">
              <a:buFont typeface="Arial" panose="020B0604020202020204" pitchFamily="34" charset="0"/>
              <a:buChar char="•"/>
            </a:pPr>
            <a:r>
              <a:rPr lang="en-GB" dirty="0"/>
              <a:t>Armed Conflict Location Event Dataset (ACLED)</a:t>
            </a:r>
          </a:p>
          <a:p>
            <a:pPr marL="285750" indent="-285750" algn="just" rtl="0">
              <a:buFont typeface="Arial" panose="020B0604020202020204" pitchFamily="34" charset="0"/>
              <a:buChar char="•"/>
            </a:pPr>
            <a:r>
              <a:rPr lang="en-GB" dirty="0"/>
              <a:t>Uppsala Conflict Data Program-Georeferenced Event Dataset (UCDP-GED)</a:t>
            </a:r>
          </a:p>
          <a:p>
            <a:pPr marL="285750" indent="-285750" algn="just" rtl="0">
              <a:buFont typeface="Arial" panose="020B0604020202020204" pitchFamily="34" charset="0"/>
              <a:buChar char="•"/>
            </a:pPr>
            <a:r>
              <a:rPr lang="en-GB" dirty="0"/>
              <a:t>Crop Location Data</a:t>
            </a:r>
          </a:p>
          <a:p>
            <a:pPr marL="285750" indent="-285750" algn="just" rtl="0">
              <a:buFont typeface="Arial" panose="020B0604020202020204" pitchFamily="34" charset="0"/>
              <a:buChar char="•"/>
            </a:pPr>
            <a:r>
              <a:rPr lang="en-GB" dirty="0"/>
              <a:t>Crop Calendar Charts</a:t>
            </a:r>
            <a:endParaRPr lang="en-GB" sz="1550" dirty="0"/>
          </a:p>
          <a:p>
            <a:pPr algn="just" rtl="0"/>
            <a:endParaRPr lang="en-GB" sz="1550" dirty="0"/>
          </a:p>
          <a:p>
            <a:pPr algn="just" rtl="0"/>
            <a:endParaRPr lang="en-GB" sz="1550" dirty="0"/>
          </a:p>
          <a:p>
            <a:pPr algn="just" rtl="0"/>
            <a:endParaRPr lang="en-GB" sz="1550" dirty="0"/>
          </a:p>
        </p:txBody>
      </p:sp>
      <p:sp>
        <p:nvSpPr>
          <p:cNvPr id="29" name="Slide Number Placeholder 28">
            <a:extLst>
              <a:ext uri="{FF2B5EF4-FFF2-40B4-BE49-F238E27FC236}">
                <a16:creationId xmlns:a16="http://schemas.microsoft.com/office/drawing/2014/main" id="{EB7FA994-B153-45E4-B5FD-FF6CABD2DBFF}"/>
              </a:ext>
            </a:extLst>
          </p:cNvPr>
          <p:cNvSpPr>
            <a:spLocks noGrp="1"/>
          </p:cNvSpPr>
          <p:nvPr>
            <p:ph type="sldNum" sz="quarter" idx="12"/>
          </p:nvPr>
        </p:nvSpPr>
        <p:spPr/>
        <p:txBody>
          <a:bodyPr rtlCol="0"/>
          <a:lstStyle/>
          <a:p>
            <a:pPr rtl="0"/>
            <a:fld id="{FAEF9944-A4F6-4C59-AEBD-678D6480B8EA}" type="slidenum">
              <a:rPr lang="en-GB" smtClean="0"/>
              <a:pPr rtl="0"/>
              <a:t>4</a:t>
            </a:fld>
            <a:endParaRPr lang="en-GB" dirty="0"/>
          </a:p>
        </p:txBody>
      </p:sp>
    </p:spTree>
    <p:extLst>
      <p:ext uri="{BB962C8B-B14F-4D97-AF65-F5344CB8AC3E}">
        <p14:creationId xmlns:p14="http://schemas.microsoft.com/office/powerpoint/2010/main" val="60276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Person planting seedlings">
            <a:extLst>
              <a:ext uri="{FF2B5EF4-FFF2-40B4-BE49-F238E27FC236}">
                <a16:creationId xmlns:a16="http://schemas.microsoft.com/office/drawing/2014/main" id="{1D72F91E-78DC-4ED2-886A-750102A08E26}"/>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 b="3"/>
          <a:stretch/>
        </p:blipFill>
        <p:spPr/>
      </p:pic>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821140" y="495788"/>
            <a:ext cx="5274860" cy="1098757"/>
          </a:xfrm>
        </p:spPr>
        <p:txBody>
          <a:bodyPr rtlCol="0" anchor="b">
            <a:normAutofit fontScale="90000"/>
          </a:bodyPr>
          <a:lstStyle/>
          <a:p>
            <a:pPr rtl="0"/>
            <a:r>
              <a:rPr lang="en-GB" dirty="0"/>
              <a:t>Model</a:t>
            </a:r>
          </a:p>
        </p:txBody>
      </p:sp>
      <p:sp>
        <p:nvSpPr>
          <p:cNvPr id="3" name="Subtitle 2">
            <a:extLst>
              <a:ext uri="{FF2B5EF4-FFF2-40B4-BE49-F238E27FC236}">
                <a16:creationId xmlns:a16="http://schemas.microsoft.com/office/drawing/2014/main" id="{CE24BAAE-F3C2-4167-8E55-3D4A3B8F9FD0}"/>
              </a:ext>
            </a:extLst>
          </p:cNvPr>
          <p:cNvSpPr>
            <a:spLocks noGrp="1"/>
          </p:cNvSpPr>
          <p:nvPr>
            <p:ph type="subTitle" idx="1"/>
          </p:nvPr>
        </p:nvSpPr>
        <p:spPr>
          <a:xfrm>
            <a:off x="896302" y="3910084"/>
            <a:ext cx="5274860" cy="2687622"/>
          </a:xfrm>
        </p:spPr>
        <p:txBody>
          <a:bodyPr rtlCol="0" anchor="t">
            <a:normAutofit fontScale="25000" lnSpcReduction="20000"/>
          </a:bodyPr>
          <a:lstStyle/>
          <a:p>
            <a:pPr algn="just" rtl="0"/>
            <a:r>
              <a:rPr lang="en-GB" sz="6400" b="1" dirty="0" err="1"/>
              <a:t>IDLEit</a:t>
            </a:r>
            <a:r>
              <a:rPr lang="en-GB" sz="6400" dirty="0"/>
              <a:t> = Index related to agricultural idle time</a:t>
            </a:r>
          </a:p>
          <a:p>
            <a:pPr algn="just" rtl="0"/>
            <a:r>
              <a:rPr lang="en-GB" sz="6400" b="1" dirty="0" err="1"/>
              <a:t>Ctk</a:t>
            </a:r>
            <a:r>
              <a:rPr lang="en-GB" sz="6400" dirty="0"/>
              <a:t> = represents the coverage share of each crop (k) (as a percentage of total crop area) in each month t</a:t>
            </a:r>
          </a:p>
          <a:p>
            <a:pPr algn="just" rtl="0"/>
            <a:r>
              <a:rPr lang="en-GB" sz="6400" b="1" dirty="0" err="1"/>
              <a:t>Lik</a:t>
            </a:r>
            <a:r>
              <a:rPr lang="en-GB" sz="6400" dirty="0"/>
              <a:t> = is a binary indicator of whether that crop (k) requires labour in a particular month within a particular administrative district </a:t>
            </a:r>
            <a:r>
              <a:rPr lang="en-GB" sz="6400" dirty="0" err="1"/>
              <a:t>i</a:t>
            </a:r>
            <a:r>
              <a:rPr lang="en-GB" sz="6400" dirty="0"/>
              <a:t>.</a:t>
            </a:r>
            <a:endParaRPr lang="en-GB" dirty="0"/>
          </a:p>
        </p:txBody>
      </p:sp>
      <p:pic>
        <p:nvPicPr>
          <p:cNvPr id="5" name="Picture 4">
            <a:extLst>
              <a:ext uri="{FF2B5EF4-FFF2-40B4-BE49-F238E27FC236}">
                <a16:creationId xmlns:a16="http://schemas.microsoft.com/office/drawing/2014/main" id="{60026ACB-EBE6-B281-C6A7-C6AA66C5B71D}"/>
              </a:ext>
            </a:extLst>
          </p:cNvPr>
          <p:cNvPicPr>
            <a:picLocks noChangeAspect="1"/>
          </p:cNvPicPr>
          <p:nvPr/>
        </p:nvPicPr>
        <p:blipFill>
          <a:blip r:embed="rId4"/>
          <a:stretch>
            <a:fillRect/>
          </a:stretch>
        </p:blipFill>
        <p:spPr>
          <a:xfrm>
            <a:off x="896302" y="1746029"/>
            <a:ext cx="5503269" cy="1761837"/>
          </a:xfrm>
          <a:prstGeom prst="rect">
            <a:avLst/>
          </a:prstGeom>
        </p:spPr>
      </p:pic>
    </p:spTree>
    <p:extLst>
      <p:ext uri="{BB962C8B-B14F-4D97-AF65-F5344CB8AC3E}">
        <p14:creationId xmlns:p14="http://schemas.microsoft.com/office/powerpoint/2010/main" val="378934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564788" y="1959428"/>
            <a:ext cx="2005264" cy="921793"/>
          </a:xfrm>
        </p:spPr>
        <p:txBody>
          <a:bodyPr rtlCol="0" anchor="b"/>
          <a:lstStyle/>
          <a:p>
            <a:pPr rtl="0"/>
            <a:r>
              <a:rPr lang="en-GB" dirty="0"/>
              <a:t>Figure 1</a:t>
            </a:r>
          </a:p>
        </p:txBody>
      </p:sp>
      <p:pic>
        <p:nvPicPr>
          <p:cNvPr id="23" name="Picture Placeholder 22" descr="Seedling soil in the sunlight">
            <a:extLst>
              <a:ext uri="{FF2B5EF4-FFF2-40B4-BE49-F238E27FC236}">
                <a16:creationId xmlns:a16="http://schemas.microsoft.com/office/drawing/2014/main" id="{2D95C522-0673-42BF-B02A-D92BB4AA3D3A}"/>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3353" y="3978381"/>
            <a:ext cx="12188647" cy="2879619"/>
          </a:xfrm>
        </p:spPr>
      </p:pic>
      <p:sp>
        <p:nvSpPr>
          <p:cNvPr id="104" name="Slide Number Placeholder 103">
            <a:extLst>
              <a:ext uri="{FF2B5EF4-FFF2-40B4-BE49-F238E27FC236}">
                <a16:creationId xmlns:a16="http://schemas.microsoft.com/office/drawing/2014/main" id="{4FCD3792-12EA-4588-8197-F47A7C9F583A}"/>
              </a:ext>
            </a:extLst>
          </p:cNvPr>
          <p:cNvSpPr>
            <a:spLocks noGrp="1"/>
          </p:cNvSpPr>
          <p:nvPr>
            <p:ph type="sldNum" sz="quarter" idx="12"/>
          </p:nvPr>
        </p:nvSpPr>
        <p:spPr>
          <a:xfrm>
            <a:off x="10712410" y="6172200"/>
            <a:ext cx="775429" cy="457200"/>
          </a:xfrm>
        </p:spPr>
        <p:txBody>
          <a:bodyPr rtlCol="0"/>
          <a:lstStyle/>
          <a:p>
            <a:pPr rtl="0"/>
            <a:fld id="{FAEF9944-A4F6-4C59-AEBD-678D6480B8EA}" type="slidenum">
              <a:rPr lang="en-GB" smtClean="0"/>
              <a:pPr rtl="0"/>
              <a:t>6</a:t>
            </a:fld>
            <a:endParaRPr lang="en-GB" dirty="0"/>
          </a:p>
        </p:txBody>
      </p:sp>
      <p:pic>
        <p:nvPicPr>
          <p:cNvPr id="8" name="Picture 7">
            <a:extLst>
              <a:ext uri="{FF2B5EF4-FFF2-40B4-BE49-F238E27FC236}">
                <a16:creationId xmlns:a16="http://schemas.microsoft.com/office/drawing/2014/main" id="{87246491-A9AF-239E-4B97-21F6093A6C06}"/>
              </a:ext>
            </a:extLst>
          </p:cNvPr>
          <p:cNvPicPr>
            <a:picLocks noChangeAspect="1"/>
          </p:cNvPicPr>
          <p:nvPr/>
        </p:nvPicPr>
        <p:blipFill>
          <a:blip r:embed="rId4"/>
          <a:stretch>
            <a:fillRect/>
          </a:stretch>
        </p:blipFill>
        <p:spPr>
          <a:xfrm>
            <a:off x="3131486" y="439450"/>
            <a:ext cx="7011378" cy="4887007"/>
          </a:xfrm>
          <a:prstGeom prst="rect">
            <a:avLst/>
          </a:prstGeom>
        </p:spPr>
      </p:pic>
    </p:spTree>
    <p:extLst>
      <p:ext uri="{BB962C8B-B14F-4D97-AF65-F5344CB8AC3E}">
        <p14:creationId xmlns:p14="http://schemas.microsoft.com/office/powerpoint/2010/main" val="173143161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person, plant, green, vegetable">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2417763" cy="6858000"/>
          </a:xfrm>
        </p:spPr>
      </p:pic>
      <p:pic>
        <p:nvPicPr>
          <p:cNvPr id="12" name="Picture Placeholder 11" descr="A picture containing person, plant, green, vegetable">
            <a:extLst>
              <a:ext uri="{FF2B5EF4-FFF2-40B4-BE49-F238E27FC236}">
                <a16:creationId xmlns:a16="http://schemas.microsoft.com/office/drawing/2014/main" id="{710A1955-F4D9-4D6A-8F17-5F7D9DC7721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0"/>
            <a:ext cx="3048000" cy="6858000"/>
          </a:xfrm>
        </p:spPr>
      </p:pic>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0712410" y="6172200"/>
            <a:ext cx="775429" cy="457200"/>
          </a:xfrm>
        </p:spPr>
        <p:txBody>
          <a:bodyPr rtlCol="0"/>
          <a:lstStyle>
            <a:lvl1pPr>
              <a:defRPr>
                <a:solidFill>
                  <a:schemeClr val="tx1">
                    <a:lumMod val="75000"/>
                    <a:lumOff val="25000"/>
                  </a:schemeClr>
                </a:solidFill>
                <a:effectLst/>
              </a:defRPr>
            </a:lvl1pPr>
          </a:lstStyle>
          <a:p>
            <a:pPr rtl="0"/>
            <a:fld id="{FAEF9944-A4F6-4C59-AEBD-678D6480B8EA}" type="slidenum">
              <a:rPr lang="en-GB" smtClean="0"/>
              <a:pPr rtl="0"/>
              <a:t>7</a:t>
            </a:fld>
            <a:endParaRPr lang="en-GB" dirty="0"/>
          </a:p>
        </p:txBody>
      </p:sp>
      <p:sp>
        <p:nvSpPr>
          <p:cNvPr id="8" name="Content Placeholder 7">
            <a:extLst>
              <a:ext uri="{FF2B5EF4-FFF2-40B4-BE49-F238E27FC236}">
                <a16:creationId xmlns:a16="http://schemas.microsoft.com/office/drawing/2014/main" id="{D95E84A1-C7FB-C961-56B1-67AEB24638A8}"/>
              </a:ext>
            </a:extLst>
          </p:cNvPr>
          <p:cNvSpPr>
            <a:spLocks noGrp="1"/>
          </p:cNvSpPr>
          <p:nvPr>
            <p:ph idx="1"/>
          </p:nvPr>
        </p:nvSpPr>
        <p:spPr/>
        <p:txBody>
          <a:bodyPr/>
          <a:lstStyle/>
          <a:p>
            <a:endParaRPr lang="en-GB"/>
          </a:p>
        </p:txBody>
      </p:sp>
      <p:pic>
        <p:nvPicPr>
          <p:cNvPr id="11" name="Picture 10">
            <a:extLst>
              <a:ext uri="{FF2B5EF4-FFF2-40B4-BE49-F238E27FC236}">
                <a16:creationId xmlns:a16="http://schemas.microsoft.com/office/drawing/2014/main" id="{96080DA2-9CE6-5E6E-5C8A-FA54EA318BF8}"/>
              </a:ext>
            </a:extLst>
          </p:cNvPr>
          <p:cNvPicPr>
            <a:picLocks noChangeAspect="1"/>
          </p:cNvPicPr>
          <p:nvPr/>
        </p:nvPicPr>
        <p:blipFill>
          <a:blip r:embed="rId5"/>
          <a:stretch>
            <a:fillRect/>
          </a:stretch>
        </p:blipFill>
        <p:spPr>
          <a:xfrm>
            <a:off x="508939" y="281041"/>
            <a:ext cx="11174122" cy="5891159"/>
          </a:xfrm>
          <a:prstGeom prst="rect">
            <a:avLst/>
          </a:prstGeom>
        </p:spPr>
      </p:pic>
    </p:spTree>
    <p:extLst>
      <p:ext uri="{BB962C8B-B14F-4D97-AF65-F5344CB8AC3E}">
        <p14:creationId xmlns:p14="http://schemas.microsoft.com/office/powerpoint/2010/main" val="106772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person, plant, green, vegetable">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2417763" cy="6858000"/>
          </a:xfrm>
        </p:spPr>
      </p:pic>
      <p:pic>
        <p:nvPicPr>
          <p:cNvPr id="12" name="Picture Placeholder 11" descr="A picture containing person, plant, green, vegetable">
            <a:extLst>
              <a:ext uri="{FF2B5EF4-FFF2-40B4-BE49-F238E27FC236}">
                <a16:creationId xmlns:a16="http://schemas.microsoft.com/office/drawing/2014/main" id="{710A1955-F4D9-4D6A-8F17-5F7D9DC7721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0"/>
            <a:ext cx="3048000" cy="6858000"/>
          </a:xfrm>
        </p:spPr>
      </p:pic>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0712410" y="6172200"/>
            <a:ext cx="775429" cy="457200"/>
          </a:xfrm>
        </p:spPr>
        <p:txBody>
          <a:bodyPr rtlCol="0"/>
          <a:lstStyle>
            <a:lvl1pPr>
              <a:defRPr>
                <a:solidFill>
                  <a:schemeClr val="tx1">
                    <a:lumMod val="75000"/>
                    <a:lumOff val="25000"/>
                  </a:schemeClr>
                </a:solidFill>
                <a:effectLst/>
              </a:defRPr>
            </a:lvl1pPr>
          </a:lstStyle>
          <a:p>
            <a:pPr rtl="0"/>
            <a:fld id="{FAEF9944-A4F6-4C59-AEBD-678D6480B8EA}" type="slidenum">
              <a:rPr lang="en-GB" smtClean="0"/>
              <a:pPr rtl="0"/>
              <a:t>8</a:t>
            </a:fld>
            <a:endParaRPr lang="en-GB" dirty="0"/>
          </a:p>
        </p:txBody>
      </p:sp>
      <p:pic>
        <p:nvPicPr>
          <p:cNvPr id="19" name="Picture 18">
            <a:extLst>
              <a:ext uri="{FF2B5EF4-FFF2-40B4-BE49-F238E27FC236}">
                <a16:creationId xmlns:a16="http://schemas.microsoft.com/office/drawing/2014/main" id="{9EE73451-5FE5-0EAA-2C39-960FCFA55505}"/>
              </a:ext>
            </a:extLst>
          </p:cNvPr>
          <p:cNvPicPr>
            <a:picLocks noChangeAspect="1"/>
          </p:cNvPicPr>
          <p:nvPr/>
        </p:nvPicPr>
        <p:blipFill>
          <a:blip r:embed="rId5"/>
          <a:stretch>
            <a:fillRect/>
          </a:stretch>
        </p:blipFill>
        <p:spPr>
          <a:xfrm>
            <a:off x="1269050" y="1650982"/>
            <a:ext cx="9398950" cy="3556036"/>
          </a:xfrm>
          <a:prstGeom prst="rect">
            <a:avLst/>
          </a:prstGeom>
        </p:spPr>
      </p:pic>
    </p:spTree>
    <p:extLst>
      <p:ext uri="{BB962C8B-B14F-4D97-AF65-F5344CB8AC3E}">
        <p14:creationId xmlns:p14="http://schemas.microsoft.com/office/powerpoint/2010/main" val="193365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person, wheel barrow, plants, green, vegetable">
            <a:extLst>
              <a:ext uri="{FF2B5EF4-FFF2-40B4-BE49-F238E27FC236}">
                <a16:creationId xmlns:a16="http://schemas.microsoft.com/office/drawing/2014/main" id="{6967CCE3-23DA-4EDA-83A3-93D05A8B38FA}"/>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49" b="149"/>
          <a:stretch/>
        </p:blipFill>
        <p:spPr/>
      </p:pic>
      <p:sp>
        <p:nvSpPr>
          <p:cNvPr id="15" name="Title 14">
            <a:extLst>
              <a:ext uri="{FF2B5EF4-FFF2-40B4-BE49-F238E27FC236}">
                <a16:creationId xmlns:a16="http://schemas.microsoft.com/office/drawing/2014/main" id="{216DE36A-8936-4960-80FB-84297E9ED7B8}"/>
              </a:ext>
            </a:extLst>
          </p:cNvPr>
          <p:cNvSpPr>
            <a:spLocks noGrp="1"/>
          </p:cNvSpPr>
          <p:nvPr>
            <p:ph type="title"/>
          </p:nvPr>
        </p:nvSpPr>
        <p:spPr>
          <a:xfrm>
            <a:off x="1124713" y="895739"/>
            <a:ext cx="4971287" cy="891750"/>
          </a:xfrm>
        </p:spPr>
        <p:txBody>
          <a:bodyPr rtlCol="0"/>
          <a:lstStyle/>
          <a:p>
            <a:pPr rtl="0"/>
            <a:r>
              <a:rPr lang="en-GB" dirty="0"/>
              <a:t>Contribution</a:t>
            </a:r>
          </a:p>
        </p:txBody>
      </p:sp>
      <p:sp>
        <p:nvSpPr>
          <p:cNvPr id="19" name="Content Placeholder 18">
            <a:extLst>
              <a:ext uri="{FF2B5EF4-FFF2-40B4-BE49-F238E27FC236}">
                <a16:creationId xmlns:a16="http://schemas.microsoft.com/office/drawing/2014/main" id="{D588ED13-EE1F-45B5-8412-D43AE2D275D2}"/>
              </a:ext>
            </a:extLst>
          </p:cNvPr>
          <p:cNvSpPr>
            <a:spLocks noGrp="1"/>
          </p:cNvSpPr>
          <p:nvPr>
            <p:ph sz="half" idx="2"/>
          </p:nvPr>
        </p:nvSpPr>
        <p:spPr>
          <a:xfrm>
            <a:off x="1124711" y="2051004"/>
            <a:ext cx="5815745" cy="4121196"/>
          </a:xfrm>
        </p:spPr>
        <p:txBody>
          <a:bodyPr rtlCol="0">
            <a:normAutofit fontScale="85000" lnSpcReduction="10000"/>
          </a:bodyPr>
          <a:lstStyle/>
          <a:p>
            <a:pPr marL="0" indent="0" algn="just" rtl="0">
              <a:buNone/>
            </a:pPr>
            <a:r>
              <a:rPr lang="en-GB" sz="2100" dirty="0"/>
              <a:t>Generation of R Studio Code for the replication of main tables and figures as the study is conducted using STATA. Having both codes can help to increase the attention into this research.</a:t>
            </a:r>
          </a:p>
          <a:p>
            <a:pPr marL="0" indent="0" algn="just" rtl="0">
              <a:buNone/>
            </a:pPr>
            <a:endParaRPr lang="en-GB" sz="2100" dirty="0"/>
          </a:p>
          <a:p>
            <a:pPr marL="0" indent="0" algn="just" rtl="0">
              <a:buNone/>
            </a:pPr>
            <a:r>
              <a:rPr lang="en-GB" sz="2100" dirty="0"/>
              <a:t>With access to a vast dataset comprising 277,872 observations and 210, the robustness of the project is evident. variables the complexity and scale of the data present challenges that necessitate further exploration</a:t>
            </a:r>
            <a:r>
              <a:rPr lang="en-GB" sz="1600" dirty="0"/>
              <a:t>.</a:t>
            </a:r>
          </a:p>
        </p:txBody>
      </p:sp>
      <p:sp>
        <p:nvSpPr>
          <p:cNvPr id="22" name="Slide Number Placeholder 21">
            <a:extLst>
              <a:ext uri="{FF2B5EF4-FFF2-40B4-BE49-F238E27FC236}">
                <a16:creationId xmlns:a16="http://schemas.microsoft.com/office/drawing/2014/main" id="{CC6BC281-8A91-43D4-BB5F-90DD203B816B}"/>
              </a:ext>
            </a:extLst>
          </p:cNvPr>
          <p:cNvSpPr>
            <a:spLocks noGrp="1"/>
          </p:cNvSpPr>
          <p:nvPr>
            <p:ph type="sldNum" sz="quarter" idx="12"/>
          </p:nvPr>
        </p:nvSpPr>
        <p:spPr/>
        <p:txBody>
          <a:bodyPr rtlCol="0"/>
          <a:lstStyle/>
          <a:p>
            <a:pPr rtl="0"/>
            <a:fld id="{FAEF9944-A4F6-4C59-AEBD-678D6480B8EA}" type="slidenum">
              <a:rPr lang="en-GB" smtClean="0"/>
              <a:pPr rtl="0"/>
              <a:t>9</a:t>
            </a:fld>
            <a:endParaRPr lang="en-GB" dirty="0"/>
          </a:p>
        </p:txBody>
      </p:sp>
    </p:spTree>
    <p:extLst>
      <p:ext uri="{BB962C8B-B14F-4D97-AF65-F5344CB8AC3E}">
        <p14:creationId xmlns:p14="http://schemas.microsoft.com/office/powerpoint/2010/main" val="2242693602"/>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248.tgt.Office_50301677_TF22750164_Win32_OJ112196140" id="{DCB5F806-EAA9-4FAD-A34C-3ADDBC12AD6D}" vid="{7DF6EAE3-79DE-4FCF-A444-4C75D8D4C7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D88FD9-F816-4DDA-AB4F-EFDCB988DB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E13122-F311-42FD-A551-F80E95967A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E8E41239-C5EC-4F83-8E98-7D7D6C2BBF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Sketchlines design</Template>
  <TotalTime>1201</TotalTime>
  <Words>1753</Words>
  <Application>Microsoft Office PowerPoint</Application>
  <PresentationFormat>Widescreen</PresentationFormat>
  <Paragraphs>125</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Meiryo</vt:lpstr>
      <vt:lpstr>AdvOT1ef757c0</vt:lpstr>
      <vt:lpstr>Arial</vt:lpstr>
      <vt:lpstr>Calibri</vt:lpstr>
      <vt:lpstr>Corbel</vt:lpstr>
      <vt:lpstr>Söhne</vt:lpstr>
      <vt:lpstr>SketchLinesVTI</vt:lpstr>
      <vt:lpstr>Agricultural idle time and armed conflict</vt:lpstr>
      <vt:lpstr>Research Question:</vt:lpstr>
      <vt:lpstr>Abstract (extract)</vt:lpstr>
      <vt:lpstr>Summary of Datasets Used:</vt:lpstr>
      <vt:lpstr>Model</vt:lpstr>
      <vt:lpstr>Figure 1</vt:lpstr>
      <vt:lpstr>PowerPoint Presentation</vt:lpstr>
      <vt:lpstr>PowerPoint Presentation</vt:lpstr>
      <vt:lpstr>Contribution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Agricultural idle time and armed conflict</dc:title>
  <dc:creator>Antonio Felix</dc:creator>
  <cp:lastModifiedBy>Antonio Felix</cp:lastModifiedBy>
  <cp:revision>15</cp:revision>
  <dcterms:created xsi:type="dcterms:W3CDTF">2024-03-30T21:01:57Z</dcterms:created>
  <dcterms:modified xsi:type="dcterms:W3CDTF">2024-04-02T12:34:22Z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