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Relationship Id="rId15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8" y="2384278"/>
            <a:ext cx="7342199" cy="7127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7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8" y="3429000"/>
            <a:ext cx="7342199" cy="47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15 – Carregamento de programas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9" y="5463358"/>
            <a:ext cx="7342199" cy="112967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Carrega registradores gravados e troca de espaço de endereçamento (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Verdana"/>
              </a:rPr>
              <a:t>context switch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 – chaveamento de contexto)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 flipV="1">
            <a:off x="3200400" y="358056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5112000" y="1512000"/>
            <a:ext cx="1511280" cy="2375280"/>
          </a:xfrm>
          <a:prstGeom prst="rect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Line 25" hidden="0"/>
          <p:cNvSpPr/>
          <p:nvPr isPhoto="0" userDrawn="0"/>
        </p:nvSpPr>
        <p:spPr bwMode="auto">
          <a:xfrm>
            <a:off x="6624000" y="2664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6" hidden="0"/>
          <p:cNvSpPr/>
          <p:nvPr isPhoto="0" userDrawn="0"/>
        </p:nvSpPr>
        <p:spPr bwMode="auto">
          <a:xfrm>
            <a:off x="7546320" y="2461680"/>
            <a:ext cx="1472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Contexto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execução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Criação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Criamos processos usando a chamada de sistema </a:t>
            </a:r>
            <a:r>
              <a:rPr lang="pt-BR" sz="1800" b="0" i="1" strike="noStrike" spc="-1">
                <a:latin typeface="Arial"/>
                <a:ea typeface="Noto Sans CJK SC Regular"/>
              </a:rPr>
              <a:t>fork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	</a:t>
            </a:r>
            <a:r>
              <a:rPr lang="pt-BR" sz="1800" b="0" strike="noStrike" spc="-1">
                <a:latin typeface="DejaVu Sans Mono"/>
                <a:ea typeface="Noto Sans CJK SC Regular"/>
              </a:rPr>
              <a:t>pid_t fork();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 fork cria um clone do processo atual e retorna duas vezes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435103E-6B03-4971-9124-3B2018E138A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TextShape 5" hidden="0"/>
          <p:cNvSpPr>
            <a:spLocks noAdjustHandles="0" noChangeArrowheads="0"/>
          </p:cNvSpPr>
          <p:nvPr isPhoto="0" userDrawn="0"/>
        </p:nvSpPr>
        <p:spPr bwMode="auto">
          <a:xfrm>
            <a:off x="403920" y="3685680"/>
            <a:ext cx="3413160" cy="164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No processo original (pai)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fork </a:t>
            </a:r>
            <a:r>
              <a:rPr lang="pt-BR" sz="1800" b="0" strike="noStrike" spc="-1">
                <a:latin typeface="Arial"/>
              </a:rPr>
              <a:t>retorna o pid do filho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pai é obtido chamando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getpid();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572000" y="3636000"/>
            <a:ext cx="4408560" cy="29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No processo filho </a:t>
            </a:r>
            <a:r>
              <a:rPr lang="pt-BR" sz="1800" b="0" strike="noStrike" spc="-1">
                <a:latin typeface="DejaVu Sans Mono"/>
              </a:rPr>
              <a:t>fork</a:t>
            </a:r>
            <a:r>
              <a:rPr lang="pt-BR" sz="1800" b="0" strike="noStrike" spc="-1">
                <a:latin typeface="Arial"/>
              </a:rPr>
              <a:t> retorna o valor 0.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filho é obtido usando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getpid();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pai pode ser obtido usando a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chamada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getppid();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>
            <a:off x="4284000" y="3600000"/>
            <a:ext cx="0" cy="30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Valor de retorno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Um processo pode esperar pelo fim de outro processo filho usando as funções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pid_t wait(int *wstatus);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pid_t waitpid(pid_t pid, int *wstatus, int options);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 primeira espera qualquer um dos filhos, enquanto a segunda espera um filho (ou grupo de filhos) específico. 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Ambas bloqueiam até que um processo filho termine e retornam o pid do processo que acabou de terminar.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O valor de retorno do processo é retornado via o ponteiro </a:t>
            </a:r>
            <a:r>
              <a:rPr lang="pt-BR" sz="1800" b="0" strike="noStrike" spc="-1">
                <a:latin typeface="DejaVu Sans Mono"/>
                <a:ea typeface="Noto Sans CJK SC Regular"/>
              </a:rPr>
              <a:t>wstatus.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79E130C-BE13-4304-BCB7-99516AD1624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9" y="2920651"/>
            <a:ext cx="8228519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8" y="85679"/>
            <a:ext cx="7228439" cy="35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9" y="6402239"/>
            <a:ext cx="640439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7AF596C-1CBF-BD72-DF7A-563936D4896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20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000" b="1" i="0" u="none" strike="noStrike" cap="none" spc="0">
                <a:latin typeface="+mn-lt"/>
                <a:ea typeface="+mn-ea"/>
                <a:cs typeface="+mn-cs"/>
              </a:rPr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Criação de processos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Identificação de término de processos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Utilização do manual para dúvidas sobre as chamadas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Parentesco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A60A9DB-64F2-4843-9688-6CFD56986B5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640" y="1728000"/>
            <a:ext cx="5738760" cy="46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Parentesco de processos – II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31894B0-8442-40F0-93FA-1C3CC025234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640" y="1728000"/>
            <a:ext cx="5738760" cy="46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Como executar novos programas?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fork só permite a criação de clones de um processo!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Família de funções </a:t>
            </a:r>
            <a:r>
              <a:rPr lang="pt-BR" sz="1800" b="0" strike="noStrike" spc="-1">
                <a:latin typeface="DejaVu Sans Mono"/>
                <a:ea typeface="Noto Sans CJK SC Regular"/>
              </a:rPr>
              <a:t>exec</a:t>
            </a:r>
            <a:r>
              <a:rPr lang="pt-BR" sz="1800" b="0" strike="noStrike" spc="-1">
                <a:latin typeface="Arial"/>
                <a:ea typeface="Noto Sans CJK SC Regular"/>
              </a:rPr>
              <a:t> permite o carregamento de um programa do disco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Funções da família </a:t>
            </a:r>
            <a:r>
              <a:rPr lang="pt-BR" sz="1800" b="0" strike="noStrike" spc="-1">
                <a:latin typeface="DejaVu Sans Mono"/>
                <a:ea typeface="Noto Sans CJK SC Regular"/>
              </a:rPr>
              <a:t>exec</a:t>
            </a:r>
            <a:r>
              <a:rPr lang="pt-BR" sz="1800" b="0" strike="noStrike" spc="-1">
                <a:latin typeface="Arial"/>
                <a:ea typeface="Noto Sans CJK SC Regular"/>
              </a:rPr>
              <a:t> nunca retornam: o programa atual é destruído durante o carregamento do novo programa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Por que isso é separado?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8497F62-754F-41D6-ADB6-19D7BECC27D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1"/>
            <a:ext cx="8228518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FB69554-133C-F0D0-3E74-48418F2E59C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Argumentos: main(int argc, char *argv[])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sz="2000" b="0"/>
              <a:t>Recepção de argumentos por programas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Conversão de strings para inteiros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 chamada </a:t>
            </a:r>
            <a:r>
              <a:rPr lang="pt-BR" sz="3200" b="0" strike="noStrike" spc="-1">
                <a:solidFill>
                  <a:srgbClr val="C00026"/>
                </a:solidFill>
                <a:latin typeface="Courier New"/>
                <a:ea typeface="Verdana"/>
              </a:rPr>
              <a:t>execvp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defRPr/>
            </a:pPr>
            <a:r>
              <a:rPr lang="pt-BR" sz="1800" b="0" strike="noStrike" spc="-1">
                <a:latin typeface="Courier New"/>
                <a:ea typeface="Noto Sans CJK SC Regular"/>
              </a:rPr>
              <a:t>int execvp(const char *file, char *const argv[]);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 chamada </a:t>
            </a:r>
            <a:r>
              <a:rPr lang="pt-BR" sz="1800" b="0" strike="noStrike" spc="-1">
                <a:latin typeface="Courier New"/>
                <a:ea typeface="Noto Sans CJK SC Regular"/>
              </a:rPr>
              <a:t>execvp </a:t>
            </a:r>
            <a:r>
              <a:rPr lang="pt-BR" sz="1800" b="0" strike="noStrike" spc="-1">
                <a:latin typeface="Arial"/>
                <a:ea typeface="Noto Sans CJK SC Regular"/>
              </a:rPr>
              <a:t>faz duas coisas: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 </a:t>
            </a:r>
            <a:r>
              <a:rPr lang="pt-BR" sz="1800" b="0" strike="noStrike" spc="-1">
                <a:latin typeface="Arial"/>
                <a:ea typeface="Noto Sans CJK SC Regular"/>
              </a:rPr>
              <a:t>Carrega um programa na memória dentro do contexto do processo atual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Inicia esse programa, preenchendo os argumentos do main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179C16C-974A-45A7-80A2-7F8C43B5019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B9C5CCC-3A6E-4DD2-B958-508A35F97C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Chamadas de sistema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E44FBF3-BEAA-46C4-8713-45D9CA7250B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3500280"/>
            <a:ext cx="1286280" cy="1093680"/>
          </a:xfrm>
          <a:prstGeom prst="rect">
            <a:avLst/>
          </a:prstGeom>
          <a:solidFill>
            <a:srgbClr val="F2DCD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84800" y="1980000"/>
            <a:ext cx="1553040" cy="3820320"/>
          </a:xfrm>
          <a:prstGeom prst="rect">
            <a:avLst/>
          </a:prstGeom>
          <a:solidFill>
            <a:srgbClr val="953735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7880" cy="2051640"/>
          </a:xfrm>
          <a:prstGeom prst="decagon">
            <a:avLst>
              <a:gd name="vf" fmla="val 105146"/>
            </a:avLst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840" y="4029840"/>
            <a:ext cx="1288800" cy="14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40000" y="4176000"/>
            <a:ext cx="1378440" cy="316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80" y="3644640"/>
            <a:ext cx="1908360" cy="4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80" y="3248280"/>
            <a:ext cx="108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759" y="4330080"/>
            <a:ext cx="18799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6000" y="4452840"/>
            <a:ext cx="172584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(“exceções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 software”)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80" y="3744000"/>
            <a:ext cx="136872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40000" y="3348000"/>
            <a:ext cx="1378440" cy="316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415BFDA-A0FB-4583-97B1-1CEC694FC24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  <p:sp>
        <p:nvSpPr>
          <p:cNvPr id="9" name="Line 5" hidden="0"/>
          <p:cNvSpPr/>
          <p:nvPr isPhoto="0" userDrawn="0"/>
        </p:nvSpPr>
        <p:spPr bwMode="auto">
          <a:xfrm flipH="1" flipV="1">
            <a:off x="3456000" y="460800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032000" y="5040000"/>
            <a:ext cx="4137120" cy="36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Essa linha só roda se o </a:t>
            </a:r>
            <a:r>
              <a:rPr lang="pt-BR" sz="1800" b="0" strike="noStrike" spc="-1">
                <a:latin typeface="Courier New"/>
              </a:rPr>
              <a:t>execvp</a:t>
            </a:r>
            <a:r>
              <a:rPr lang="pt-BR" sz="1800" b="0" strike="noStrike" spc="-1">
                <a:latin typeface="Arial"/>
              </a:rPr>
              <a:t> falhar!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B1C97FA-247B-48C9-83A7-622233BAE72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  <p:sp>
        <p:nvSpPr>
          <p:cNvPr id="9" name="Line 5" hidden="0"/>
          <p:cNvSpPr/>
          <p:nvPr isPhoto="0" userDrawn="0"/>
        </p:nvSpPr>
        <p:spPr bwMode="auto">
          <a:xfrm flipH="1" flipV="1">
            <a:off x="2880000" y="3744000"/>
            <a:ext cx="108000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032000" y="5040000"/>
            <a:ext cx="469332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Argumento </a:t>
            </a:r>
            <a:r>
              <a:rPr lang="pt-BR" sz="1800" b="0" strike="noStrike" spc="-1">
                <a:latin typeface="DejaVu Sans Mono"/>
              </a:rPr>
              <a:t>char *argv[]</a:t>
            </a:r>
            <a:r>
              <a:rPr lang="pt-BR" sz="1800" b="0" strike="noStrike" spc="-1">
                <a:latin typeface="Arial"/>
              </a:rPr>
              <a:t> do main!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Também seta </a:t>
            </a:r>
            <a:r>
              <a:rPr lang="pt-BR" sz="1800" b="0" strike="noStrike" spc="-1">
                <a:latin typeface="DejaVu Sans Mono"/>
              </a:rPr>
              <a:t>argc = 3</a:t>
            </a:r>
            <a:r>
              <a:rPr lang="pt-BR" sz="1800" b="0" strike="noStrike" spc="-1">
                <a:latin typeface="Arial"/>
              </a:rPr>
              <a:t>, pois tem 3 strings!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1"/>
            <a:ext cx="8228518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BC11611-4B0D-432D-398B-F34DA400B0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exec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sz="2000" b="0"/>
              <a:t>Carregamento de programas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Passagem de argumentos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Coleta de resultados de um programa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8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 - syscalls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216000" indent="-215280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729AFF6-E693-42FA-94D9-83A590EA98B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607500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Fluxo de controle lógico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programa parece ter uso exclusivo da CPU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Provido pelo mecanismo de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chaveamento de contexto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Espaço de endereçamento privado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programa parece ter uso exclusivo da memória principal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Provido pelo mecanismo de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memória virtual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EFF1FAA-DC06-43DF-8A1C-1D0C04556B6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391520" y="448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CPU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543800" y="494568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Registers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7394760" y="252216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Memory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7531560" y="309240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Stack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7531560" y="339732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Heap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7531560" y="397008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Code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7531560" y="368604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Data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 ilusão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7475E7A-7D82-47BB-B4D9-9AC439EEEB0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420560" y="434304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572840" y="4800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42380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56060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56060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56060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156060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3200400" y="434340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352680" y="48006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320400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334044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334044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334044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334044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928400" y="3245040"/>
            <a:ext cx="535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777280" y="434340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929560" y="48006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78088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591732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591732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591732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591732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Execução de processos intercalada</a:t>
            </a:r>
            <a:endParaRPr lang="pt-BR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Espaços de endereçamento gerenciados pelo sistema de memória virtual</a:t>
            </a:r>
            <a:endParaRPr lang="pt-BR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Valores de registradores para processos em espera são gravados em memória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1440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05264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83808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Grava registradores na memória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1440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05264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83808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1447920" y="357372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Escolhe próximo processo a ser executado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Carrega registradores gravados e troca de espaço de endereçamento (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Verdana"/>
              </a:rPr>
              <a:t>context switch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 – chaveamento de contexto)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 flipV="1">
            <a:off x="3200400" y="358056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/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1138</cp:revision>
  <dcterms:created xsi:type="dcterms:W3CDTF">2014-04-17T20:05:08Z</dcterms:created>
  <dcterms:modified xsi:type="dcterms:W3CDTF">2020-11-05T12:25:19Z</dcterms:modified>
  <cp:category/>
  <cp:contentStatus/>
  <cp:version/>
</cp:coreProperties>
</file>