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8.xml" ContentType="application/vnd.openxmlformats-officedocument.presentationml.slide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  <p:sldMasterId id="2147483654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6584" cy="685648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en.wikipedia.org/wiki/Protection_ring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8" y="2384129"/>
            <a:ext cx="7341737" cy="71275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8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8" y="3428784"/>
            <a:ext cx="7341737" cy="47480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6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14 – Processos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3" y="5463015"/>
            <a:ext cx="7341737" cy="112960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2020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Alterando o 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Mas isto não basta: como reagir a mudanças no </a:t>
            </a:r>
            <a:r>
              <a:rPr sz="2400" u="non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estado do sistema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?</a:t>
            </a:r>
            <a:br>
              <a:rPr strike="noStrike"/>
            </a:br>
            <a:endParaRPr/>
          </a:p>
          <a:p>
            <a:pPr marL="343058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Dados lidos do disco ou da rede 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 executa uma instrução ilegal ou em condições inválidas (como divisão por zero)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Usuário digita Ctrl-C no teclado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Timer de sistema notifica o programa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Precisamos de mecanismos para reagir a estes eventos “excepcionais”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Interrupções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Muito usadas em Embarcados</a:t>
            </a:r>
            <a:endParaRPr/>
          </a:p>
        </p:txBody>
      </p:sp>
      <p:pic>
        <p:nvPicPr>
          <p:cNvPr id="6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2159863" y="2375850"/>
            <a:ext cx="5110958" cy="3833038"/>
          </a:xfrm>
          <a:prstGeom prst="rect">
            <a:avLst/>
          </a:prstGeom>
          <a:ln>
            <a:noFill/>
          </a:ln>
        </p:spPr>
      </p:pic>
      <p:sp>
        <p:nvSpPr>
          <p:cNvPr id="7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Contextos de aplicação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Embarcados:</a:t>
            </a:r>
            <a:endParaRPr/>
          </a:p>
          <a:p>
            <a:pPr marL="215986" lvl="0" indent="215266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Somente um programa rodando, mas com várias tarefas concorrentes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Tarefas compartilham espaço de memória 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Desktop/Celular:</a:t>
            </a:r>
            <a:endParaRPr/>
          </a:p>
          <a:p>
            <a:pPr marL="215986" marR="0" lvl="0" indent="215266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Vários programas (não confiáveis) rodando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Programas começam e terminam a qualquer momento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Isolamento de memória e recursos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Sistemas Operacionais de uso geral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657678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Kernel: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 software do sistema que gerencia</a:t>
            </a:r>
            <a:br>
              <a:rPr strike="noStrike"/>
            </a:br>
            <a:endParaRPr/>
          </a:p>
          <a:p>
            <a:pPr marL="215986" lvl="0" indent="215266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Programas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Memória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Recursos do hardware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Roda com privilégios totais no hardware.</a:t>
            </a:r>
            <a:br>
              <a:rPr strike="noStrike"/>
            </a:b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Handlers para todas interrupções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Sistemas Operacionais de uso geral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657678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Processo de usuário: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 qualquer programa sendo executado no computador. </a:t>
            </a:r>
            <a:r>
              <a:rPr sz="2400" b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 falha de um processo não afeta os outros.</a:t>
            </a:r>
            <a:br>
              <a:rPr strike="noStrike"/>
            </a:b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Roda com privilégios limitados (ring 3 ou 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user land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). Interaje com o hardware por meio de </a:t>
            </a: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chamadas ao kernel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.</a:t>
            </a:r>
            <a:br>
              <a:rPr strike="noStrike"/>
            </a:br>
            <a:endParaRPr/>
          </a:p>
          <a:p>
            <a:pPr marL="215986" lvl="0" indent="215266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Memória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Acesso ao disco e outros periféricos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762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Comunicar com outros processos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Níveis de proteção em x86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561941" y="1866482"/>
            <a:ext cx="5650204" cy="4067743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781887" y="6212128"/>
            <a:ext cx="5210671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solidFill>
                  <a:srgbClr val="0000FF"/>
                </a:solidFill>
                <a:latin typeface="Calibri"/>
                <a:ea typeface="DejaVu Sans"/>
                <a:cs typeface="DejaVu Sans"/>
                <a:hlinkClick r:id="rId3" tooltip="https://en.wikipedia.org/wiki/Protection_ring"/>
              </a:rPr>
              <a:t>https://en.wikipedia.org/wiki/Protection_ring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6074617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Fluxo de controle lógico</a:t>
            </a: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programa parece ter uso exclusivo da CPU</a:t>
            </a: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Provido pelo mecanismo de 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chaveamento de contexto</a:t>
            </a: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Espaço de endereçamento privado</a:t>
            </a: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programa parece ter uso exclusivo da memória principal</a:t>
            </a: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Provido pelo mecanismo de 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memória virtual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391054" y="4488197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7543324" y="4945368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7394294" y="2522001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7531085" y="3092205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7531085" y="3397106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7531085" y="3969829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7531085" y="3685807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 ilusão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420470" y="434276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1572740" y="47999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423710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560501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560501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560501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1560501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3200198" y="434312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3352468" y="480029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3203798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3340229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3340229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3340229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3340229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4928089" y="3244835"/>
            <a:ext cx="535286" cy="51584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776916" y="434312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929186" y="480029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780515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5916947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5916947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5916947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8" name="CustomShape 25" hidden="0"/>
          <p:cNvSpPr>
            <a:spLocks noGrp="1"/>
          </p:cNvSpPr>
          <p:nvPr isPhoto="0" userDrawn="0"/>
        </p:nvSpPr>
        <p:spPr bwMode="auto">
          <a:xfrm flipH="0" flipV="0">
            <a:off x="5916947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129411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Execução de processos intercalada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Espaços de endereçamento gerenciados pelo sistema de memória virtual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Valores de registradores para processos em espera são gravados em memória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914342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052573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838027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Grava registradores na memória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914342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052573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838027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1447828" y="357349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6561" cy="6166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Chamadas de sistema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8959" cy="3624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85821" y="3500059"/>
            <a:ext cx="1286198" cy="1093611"/>
          </a:xfrm>
          <a:prstGeom prst="rect">
            <a:avLst/>
          </a:prstGeom>
          <a:solidFill>
            <a:srgbClr val="F2DCDB"/>
          </a:solidFill>
          <a:ln w="25558">
            <a:solidFill>
              <a:srgbClr val="3A5F8B"/>
            </a:solidFill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Processo 1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3484579" y="1979874"/>
            <a:ext cx="1625760" cy="3820078"/>
          </a:xfrm>
          <a:prstGeom prst="rect">
            <a:avLst/>
          </a:prstGeom>
          <a:solidFill>
            <a:srgbClr val="953735"/>
          </a:solidFill>
          <a:ln w="25558">
            <a:solidFill>
              <a:srgbClr val="3A5F8B"/>
            </a:solidFill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u="none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SISTEMA OPERACIONAL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6330921" y="3021289"/>
            <a:ext cx="2117746" cy="2051510"/>
          </a:xfrm>
          <a:prstGeom prst="decagon">
            <a:avLst>
              <a:gd name="vf" fmla="val 105146"/>
            </a:avLst>
          </a:prstGeom>
          <a:solidFill>
            <a:srgbClr val="632523"/>
          </a:solidFill>
          <a:ln w="25558">
            <a:solidFill>
              <a:srgbClr val="3A5F8B"/>
            </a:solidFill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Hardware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1" flipV="1">
            <a:off x="5037522" y="4029586"/>
            <a:ext cx="1288718" cy="14399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5039682" y="4175736"/>
            <a:ext cx="1378353" cy="316420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u="none">
                <a:solidFill>
                  <a:srgbClr val="FF0000"/>
                </a:solidFill>
                <a:latin typeface="Calibri"/>
                <a:ea typeface="DejaVu Sans"/>
                <a:cs typeface="DejaVu Sans"/>
              </a:rPr>
              <a:t>Interrupções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1">
            <a:off x="1574180" y="3648730"/>
            <a:ext cx="1908239" cy="4679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1806366" y="3248075"/>
            <a:ext cx="1088931" cy="36249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0000"/>
                </a:solidFill>
                <a:latin typeface="Calibri"/>
                <a:ea typeface="DejaVu Sans"/>
                <a:cs typeface="DejaVu Sans"/>
              </a:rPr>
              <a:t>Syscalls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1" flipV="1">
            <a:off x="1571660" y="4334126"/>
            <a:ext cx="1879801" cy="359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1565901" y="4452559"/>
            <a:ext cx="1725731" cy="911102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0000"/>
                </a:solidFill>
                <a:latin typeface="Calibri"/>
                <a:ea typeface="DejaVu Sans"/>
                <a:cs typeface="DejaVu Sans"/>
              </a:rPr>
              <a:t>Sinais</a:t>
            </a:r>
            <a:endParaRPr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0000"/>
                </a:solidFill>
                <a:latin typeface="Calibri"/>
                <a:ea typeface="DejaVu Sans"/>
                <a:cs typeface="DejaVu Sans"/>
              </a:rPr>
              <a:t>(“exceções </a:t>
            </a:r>
            <a:endParaRPr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0000"/>
                </a:solidFill>
                <a:latin typeface="Calibri"/>
                <a:ea typeface="DejaVu Sans"/>
                <a:cs typeface="DejaVu Sans"/>
              </a:rPr>
              <a:t>de software”)</a:t>
            </a:r>
            <a:endParaRPr/>
          </a:p>
        </p:txBody>
      </p:sp>
      <p:sp>
        <p:nvSpPr>
          <p:cNvPr id="16" name="Line 13" hidden="0"/>
          <p:cNvSpPr>
            <a:spLocks noGrp="1"/>
          </p:cNvSpPr>
          <p:nvPr isPhoto="0" userDrawn="0"/>
        </p:nvSpPr>
        <p:spPr bwMode="auto">
          <a:xfrm>
            <a:off x="5038962" y="3743764"/>
            <a:ext cx="1368633" cy="359"/>
          </a:xfrm>
          <a:prstGeom prst="line">
            <a:avLst/>
          </a:prstGeom>
          <a:ln w="1907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5039682" y="3347789"/>
            <a:ext cx="1378353" cy="316420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u="none">
                <a:solidFill>
                  <a:srgbClr val="FF0000"/>
                </a:solidFill>
                <a:latin typeface="Calibri"/>
                <a:ea typeface="DejaVu Sans"/>
                <a:cs typeface="DejaVu Sans"/>
              </a:rPr>
              <a:t>Comandos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Escolhe próximo processo a ser executado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Carrega registradores gravados e troca de espaço de endereçamento (</a:t>
            </a:r>
            <a:r>
              <a:rPr sz="1800" i="1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context switch</a:t>
            </a: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 – chaveamento de contexto)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1">
            <a:off x="3200198" y="358033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Carrega registradores gravados e troca de espaço de endereçamento (</a:t>
            </a:r>
            <a:r>
              <a:rPr sz="1800" i="1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context switch</a:t>
            </a: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 – chaveamento de contexto)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1">
            <a:off x="3200198" y="358033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5111678" y="1511903"/>
            <a:ext cx="1511184" cy="2375130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8" name="Line 25" hidden="0"/>
          <p:cNvSpPr>
            <a:spLocks noGrp="1"/>
          </p:cNvSpPr>
          <p:nvPr isPhoto="0" userDrawn="0"/>
        </p:nvSpPr>
        <p:spPr bwMode="auto">
          <a:xfrm>
            <a:off x="6623582" y="2663832"/>
            <a:ext cx="1007936" cy="35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9" name="CustomShape 26" hidden="0"/>
          <p:cNvSpPr>
            <a:spLocks noGrp="1"/>
          </p:cNvSpPr>
          <p:nvPr isPhoto="0" userDrawn="0"/>
        </p:nvSpPr>
        <p:spPr bwMode="auto">
          <a:xfrm flipH="0" flipV="0">
            <a:off x="7545844" y="2461524"/>
            <a:ext cx="1472307" cy="60152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Contexto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de execução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Arial"/>
                <a:ea typeface="Verdana"/>
                <a:cs typeface="DejaVu Sans"/>
              </a:rPr>
              <a:t>A realidade moderna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4190856" y="3957230"/>
            <a:ext cx="4722902" cy="267067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Processadores multicore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Mais de uma CPU em um mesmo chip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Compartilham memória principal e parte do cache (cache L3)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Cada core pode executar um processo separado</a:t>
            </a:r>
            <a:endParaRPr/>
          </a:p>
          <a:p>
            <a:pPr marL="1142928" marR="0" lvl="2" indent="22750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Agendamento de processos em cores feito pelo kernel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914342" y="404614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1052573" y="450331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28" name="CustomShape 25" hidden="0"/>
          <p:cNvSpPr>
            <a:spLocks noGrp="1"/>
          </p:cNvSpPr>
          <p:nvPr isPhoto="0" userDrawn="0"/>
        </p:nvSpPr>
        <p:spPr bwMode="auto">
          <a:xfrm flipH="0" flipV="0">
            <a:off x="838027" y="167641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Chaveamento de contexto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5002604"/>
            <a:ext cx="8027854" cy="146798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4258891" y="336614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2120266" y="3453982"/>
            <a:ext cx="4494316" cy="42441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2120266" y="3028489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2120266" y="3879475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2120266" y="2597236"/>
            <a:ext cx="4494316" cy="42441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2120266" y="2171743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173183" y="1550062"/>
            <a:ext cx="1434509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Process A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3908633" y="1550062"/>
            <a:ext cx="1431629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Process B</a:t>
            </a:r>
            <a:endParaRPr/>
          </a:p>
        </p:txBody>
      </p:sp>
      <p:sp>
        <p:nvSpPr>
          <p:cNvPr id="15" name="Line 12" hidden="0"/>
          <p:cNvSpPr>
            <a:spLocks noGrp="1"/>
          </p:cNvSpPr>
          <p:nvPr isPhoto="0" userDrawn="0"/>
        </p:nvSpPr>
        <p:spPr bwMode="auto">
          <a:xfrm flipH="1">
            <a:off x="2895297" y="2174623"/>
            <a:ext cx="611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6" name="Line 13" hidden="0"/>
          <p:cNvSpPr>
            <a:spLocks noGrp="1"/>
          </p:cNvSpPr>
          <p:nvPr isPhoto="0" userDrawn="0"/>
        </p:nvSpPr>
        <p:spPr bwMode="auto">
          <a:xfrm flipH="1">
            <a:off x="3720725" y="1550062"/>
            <a:ext cx="12599" cy="3123883"/>
          </a:xfrm>
          <a:prstGeom prst="line">
            <a:avLst/>
          </a:prstGeom>
          <a:ln w="25558">
            <a:solidFill>
              <a:srgbClr val="000000"/>
            </a:solidFill>
            <a:prstDash val="dash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5136156" y="2235819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5109518" y="2650153"/>
            <a:ext cx="150938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kernel code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5136156" y="3063047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091879" y="3499339"/>
            <a:ext cx="150938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kernel code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136156" y="3956510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6857568" y="2596156"/>
            <a:ext cx="75235" cy="379776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58">
            <a:solidFill>
              <a:srgbClr val="000000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7069594" y="2617395"/>
            <a:ext cx="185676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context switch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6857568" y="3465500"/>
            <a:ext cx="75235" cy="379776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58">
            <a:solidFill>
              <a:srgbClr val="000000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7141590" y="3486740"/>
            <a:ext cx="185676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context switch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41397" y="2921575"/>
            <a:ext cx="1297358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Tempo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1295198" y="2121706"/>
            <a:ext cx="456091" cy="23992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8" name="Line 25" hidden="0"/>
          <p:cNvSpPr>
            <a:spLocks noGrp="1"/>
          </p:cNvSpPr>
          <p:nvPr isPhoto="0" userDrawn="0"/>
        </p:nvSpPr>
        <p:spPr bwMode="auto">
          <a:xfrm flipH="1">
            <a:off x="2888818" y="3872276"/>
            <a:ext cx="647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9" name="Line 26" hidden="0"/>
          <p:cNvSpPr>
            <a:spLocks noGrp="1"/>
          </p:cNvSpPr>
          <p:nvPr isPhoto="0" userDrawn="0"/>
        </p:nvSpPr>
        <p:spPr bwMode="auto">
          <a:xfrm flipH="1">
            <a:off x="4488917" y="3034248"/>
            <a:ext cx="647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30" name="CustomShape 27" hidden="0"/>
          <p:cNvSpPr>
            <a:spLocks noGrp="1"/>
          </p:cNvSpPr>
          <p:nvPr isPhoto="0" userDrawn="0"/>
        </p:nvSpPr>
        <p:spPr bwMode="auto">
          <a:xfrm flipH="0" flipV="0">
            <a:off x="2895297" y="2595436"/>
            <a:ext cx="1599019" cy="437732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31" name="CustomShape 28" hidden="0"/>
          <p:cNvSpPr>
            <a:spLocks noGrp="1"/>
          </p:cNvSpPr>
          <p:nvPr isPhoto="0" userDrawn="0"/>
        </p:nvSpPr>
        <p:spPr bwMode="auto">
          <a:xfrm flipH="1" flipV="0">
            <a:off x="2894577" y="3455062"/>
            <a:ext cx="1592538" cy="416493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Ciclo de vida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4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rcRect l="457" t="24137" r="689" b="24412"/>
          <a:stretch/>
        </p:blipFill>
        <p:spPr bwMode="auto">
          <a:xfrm>
            <a:off x="1158047" y="2366850"/>
            <a:ext cx="6828049" cy="266419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158047" y="2366850"/>
            <a:ext cx="6828049" cy="2664192"/>
          </a:xfrm>
          <a:prstGeom prst="roundRect">
            <a:avLst>
              <a:gd name="adj" fmla="val 56"/>
            </a:avLst>
          </a:prstGeom>
          <a:noFill/>
          <a:ln w="6479">
            <a:solidFill>
              <a:srgbClr val="666666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5" hidden="0"/>
          <p:cNvSpPr>
            <a:spLocks noGrp="1"/>
          </p:cNvSpPr>
          <p:nvPr isPhoto="0" userDrawn="0"/>
        </p:nvSpPr>
        <p:spPr bwMode="auto">
          <a:xfrm flipH="0" flipV="0">
            <a:off x="3959750" y="2519841"/>
            <a:ext cx="1151207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Line 6" hidden="0"/>
          <p:cNvSpPr>
            <a:spLocks noGrp="1"/>
          </p:cNvSpPr>
          <p:nvPr isPhoto="0" userDrawn="0"/>
        </p:nvSpPr>
        <p:spPr bwMode="auto">
          <a:xfrm>
            <a:off x="4535714" y="2015873"/>
            <a:ext cx="359" cy="50396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7" hidden="0"/>
          <p:cNvSpPr>
            <a:spLocks noGrp="1"/>
          </p:cNvSpPr>
          <p:nvPr isPhoto="0" userDrawn="0"/>
        </p:nvSpPr>
        <p:spPr bwMode="auto">
          <a:xfrm flipH="0" flipV="0">
            <a:off x="3131802" y="1691893"/>
            <a:ext cx="2816462" cy="34557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Tempo limite de execução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Ciclo de vida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4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rcRect l="457" t="24137" r="689" b="24412"/>
          <a:stretch/>
        </p:blipFill>
        <p:spPr bwMode="auto">
          <a:xfrm>
            <a:off x="1158047" y="2366850"/>
            <a:ext cx="6828049" cy="266419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158047" y="2366850"/>
            <a:ext cx="6828049" cy="2664192"/>
          </a:xfrm>
          <a:prstGeom prst="roundRect">
            <a:avLst>
              <a:gd name="adj" fmla="val 56"/>
            </a:avLst>
          </a:prstGeom>
          <a:noFill/>
          <a:ln w="6479">
            <a:solidFill>
              <a:srgbClr val="666666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5" hidden="0"/>
          <p:cNvSpPr>
            <a:spLocks noGrp="1"/>
          </p:cNvSpPr>
          <p:nvPr isPhoto="0" userDrawn="0"/>
        </p:nvSpPr>
        <p:spPr bwMode="auto">
          <a:xfrm flipH="0" flipV="0">
            <a:off x="1367913" y="4247732"/>
            <a:ext cx="2159143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Line 6" hidden="0"/>
          <p:cNvSpPr>
            <a:spLocks noGrp="1"/>
          </p:cNvSpPr>
          <p:nvPr isPhoto="0" userDrawn="0"/>
        </p:nvSpPr>
        <p:spPr bwMode="auto">
          <a:xfrm flipV="1">
            <a:off x="2375850" y="4535714"/>
            <a:ext cx="359" cy="9359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7" hidden="0"/>
          <p:cNvSpPr>
            <a:spLocks noGrp="1"/>
          </p:cNvSpPr>
          <p:nvPr isPhoto="0" userDrawn="0"/>
        </p:nvSpPr>
        <p:spPr bwMode="auto">
          <a:xfrm flipH="0" flipV="0">
            <a:off x="935941" y="5471655"/>
            <a:ext cx="2816462" cy="857465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Interrupção ligada por algum hardware (disco, rede, usb, etc)</a:t>
            </a:r>
            <a:endParaRPr/>
          </a:p>
        </p:txBody>
      </p:sp>
      <p:sp>
        <p:nvSpPr>
          <p:cNvPr id="12" name="CustomShape 8" hidden="0"/>
          <p:cNvSpPr>
            <a:spLocks noGrp="1"/>
          </p:cNvSpPr>
          <p:nvPr isPhoto="0" userDrawn="0"/>
        </p:nvSpPr>
        <p:spPr bwMode="auto">
          <a:xfrm flipH="0" flipV="0">
            <a:off x="5435657" y="4247732"/>
            <a:ext cx="1547182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Line 9" hidden="0"/>
          <p:cNvSpPr>
            <a:spLocks noGrp="1"/>
          </p:cNvSpPr>
          <p:nvPr isPhoto="0" userDrawn="0"/>
        </p:nvSpPr>
        <p:spPr bwMode="auto">
          <a:xfrm flipV="1">
            <a:off x="6155612" y="4536074"/>
            <a:ext cx="359" cy="9359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0" hidden="0"/>
          <p:cNvSpPr>
            <a:spLocks noGrp="1"/>
          </p:cNvSpPr>
          <p:nvPr isPhoto="0" userDrawn="0"/>
        </p:nvSpPr>
        <p:spPr bwMode="auto">
          <a:xfrm flipH="0" flipV="0">
            <a:off x="4877332" y="5517372"/>
            <a:ext cx="2537480" cy="60152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Chamada de sistema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Para acessar hardware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Criação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indent="0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Criamos processos usando a chamada de sistema </a:t>
            </a:r>
            <a:r>
              <a:rPr sz="1800" i="1" u="none">
                <a:latin typeface="Liberation Sans"/>
                <a:ea typeface="Noto Sans CJK SC Regular"/>
                <a:cs typeface="DejaVu Sans"/>
              </a:rPr>
              <a:t>fork</a:t>
            </a:r>
            <a:br>
              <a:rPr strike="noStrike"/>
            </a:br>
            <a:r>
              <a:rPr sz="1800" u="none">
                <a:latin typeface="DejaVu Sans Mono"/>
                <a:ea typeface="Noto Sans CJK SC Regular"/>
                <a:cs typeface="DejaVu Sans"/>
              </a:rPr>
              <a:t>	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pid_t fork();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Liberation Sans"/>
                <a:ea typeface="Noto Sans CJK SC Regular"/>
                <a:cs typeface="DejaVu Sans"/>
              </a:rPr>
              <a:t>O fork cria um clone do processo atual e retorna duas vezes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" hidden="0"/>
          <p:cNvSpPr>
            <a:spLocks noAdjustHandles="0" noChangeArrowheads="0"/>
          </p:cNvSpPr>
          <p:nvPr isPhoto="0" userDrawn="0"/>
        </p:nvSpPr>
        <p:spPr bwMode="auto">
          <a:xfrm>
            <a:off x="403893" y="3685446"/>
            <a:ext cx="3780932" cy="192441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/>
              <a:t>No processo original (pai) </a:t>
            </a:r>
            <a:br>
              <a:rPr sz="2000"/>
            </a:br>
            <a:r>
              <a:rPr sz="2000" strike="noStrike">
                <a:latin typeface="DejaVu Sans Mono"/>
              </a:rPr>
              <a:t>fork </a:t>
            </a:r>
            <a:r>
              <a:rPr sz="2000"/>
              <a:t>retorna o pid do filho</a:t>
            </a:r>
            <a:br>
              <a:rPr sz="2000"/>
            </a:br>
            <a:br>
              <a:rPr sz="2000"/>
            </a:br>
            <a:r>
              <a:rPr sz="2000"/>
              <a:t>O pid do pai é obtido chamando</a:t>
            </a: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getpid();</a:t>
            </a:r>
            <a:endParaRPr sz="2000"/>
          </a:p>
        </p:txBody>
      </p:sp>
      <p:sp>
        <p:nvSpPr>
          <p:cNvPr id="9" name="" hidden="0"/>
          <p:cNvSpPr>
            <a:spLocks noAdjustHandles="0" noChangeArrowheads="0"/>
          </p:cNvSpPr>
          <p:nvPr isPhoto="0" userDrawn="0"/>
        </p:nvSpPr>
        <p:spPr bwMode="auto">
          <a:xfrm>
            <a:off x="4571712" y="3635769"/>
            <a:ext cx="4815404" cy="344841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/>
              <a:t>No processo filho </a:t>
            </a:r>
            <a:r>
              <a:rPr sz="2000" strike="noStrike">
                <a:latin typeface="DejaVu Sans Mono"/>
              </a:rPr>
              <a:t>fork</a:t>
            </a:r>
            <a:r>
              <a:rPr sz="2000"/>
              <a:t> retorna o valor 0. </a:t>
            </a:r>
            <a:br>
              <a:rPr sz="2000"/>
            </a:br>
            <a:r>
              <a:rPr sz="2000"/>
              <a:t>O pid do filho é obtido usando</a:t>
            </a: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getpid();</a:t>
            </a:r>
            <a:br>
              <a:rPr sz="2000"/>
            </a:br>
            <a:br>
              <a:rPr sz="2000"/>
            </a:br>
            <a:r>
              <a:rPr sz="2000"/>
              <a:t>O pid do pai pode ser obtido usando a</a:t>
            </a:r>
            <a:br>
              <a:rPr sz="2000"/>
            </a:br>
            <a:r>
              <a:rPr sz="2000"/>
              <a:t>chamada </a:t>
            </a:r>
            <a:br>
              <a:rPr sz="2000"/>
            </a:b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getppid();</a:t>
            </a:r>
            <a:br>
              <a:rPr sz="2000"/>
            </a:br>
            <a:endParaRPr sz="2000"/>
          </a:p>
        </p:txBody>
      </p:sp>
      <p:sp>
        <p:nvSpPr>
          <p:cNvPr id="10" name="" hidden="0"/>
          <p:cNvSpPr>
            <a:spLocks noGrp="1"/>
          </p:cNvSpPr>
          <p:nvPr isPhoto="0" userDrawn="0"/>
        </p:nvSpPr>
        <p:spPr bwMode="auto">
          <a:xfrm>
            <a:off x="4283730" y="3599773"/>
            <a:ext cx="0" cy="302380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wrap="none" lIns="89993" tIns="44996" rIns="89993" bIns="44996" anchor="ctr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1" y="2920468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E1C00F-FDFF-96FF-C426-1087CBCF40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3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fork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Criação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do manual para dúvidas sobre as chamadas</a:t>
            </a: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Criação de processos (exercício)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719954" y="1233282"/>
            <a:ext cx="4857174" cy="3590413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719954" y="1233282"/>
            <a:ext cx="6479591" cy="478985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7281" cy="111376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POSIX - Arquivos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134" cy="472218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283879" lvl="0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DejaVu Sans Mono"/>
                <a:ea typeface="Noto Sans CJK SC Regular"/>
                <a:cs typeface="DejaVu Sans"/>
              </a:rPr>
              <a:t>open, close, read, write</a:t>
            </a:r>
            <a:endParaRPr/>
          </a:p>
          <a:p>
            <a:pPr marL="283879" lvl="0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Todo arquivo pertence a um usuário e a grupo. </a:t>
            </a:r>
            <a:endParaRPr/>
          </a:p>
          <a:p>
            <a:pPr marL="283879" lvl="0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1800" u="sng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Permissões</a:t>
            </a: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: </a:t>
            </a:r>
            <a:r>
              <a:rPr sz="1800" b="1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dono do arquivo</a:t>
            </a: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, </a:t>
            </a:r>
            <a:r>
              <a:rPr sz="1800" b="1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membros do grupo dono</a:t>
            </a: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 e </a:t>
            </a:r>
            <a:r>
              <a:rPr sz="1800" b="1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resto</a:t>
            </a: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.</a:t>
            </a:r>
            <a:endParaRPr/>
          </a:p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sng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Codificação das permissões</a:t>
            </a: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: </a:t>
            </a:r>
            <a:endParaRPr/>
          </a:p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4 para leitura</a:t>
            </a:r>
            <a:endParaRPr/>
          </a:p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2 para escrita</a:t>
            </a:r>
            <a:endParaRPr/>
          </a:p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Noto Sans CJK SC Regular"/>
                <a:cs typeface="DejaVu Sans"/>
              </a:rPr>
              <a:t>1 para execução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264" cy="35061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9679" cy="36321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Valor de retorno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Um processo pode esperar pelo fim de outro processo filho usando as funções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DejaVu Sans Mono"/>
                <a:ea typeface="Noto Sans CJK SC Regular"/>
                <a:cs typeface="DejaVu Sans"/>
              </a:rPr>
              <a:t>pid_t wait(int *wstatus);</a:t>
            </a:r>
            <a:br>
              <a:rPr strike="noStrike"/>
            </a:br>
            <a:r>
              <a:rPr sz="1800" u="none">
                <a:latin typeface="DejaVu Sans Mono"/>
                <a:ea typeface="Noto Sans CJK SC Regular"/>
                <a:cs typeface="DejaVu Sans"/>
              </a:rPr>
              <a:t>pid_t waitpid(pid_t pid, int *wstatus, int options);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A primeira espera qualquer um dos filhos, enquanto a segunda espera um filho (ou grupo de filhos) específico. 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Ambas bloqueiam até que um processo filho termine e retornam o pid do processo que acabou de terminar.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O valor de retorno do processo é retornado via o ponteiro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wstatus. 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 se o processo filho deu ruim?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É possível checar se um processo filho terminou corretamente usando o conteúdo de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wstatus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e as seguintes macros:</a:t>
            </a:r>
            <a:endParaRPr/>
          </a:p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DejaVu Sans Mono"/>
                <a:ea typeface="Noto Sans CJK SC Regular"/>
                <a:cs typeface="DejaVu Sans"/>
              </a:rPr>
              <a:t>WIFEXITED(wstatus)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: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true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se o filho acabou sem erros</a:t>
            </a:r>
            <a:endParaRPr/>
          </a:p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DejaVu Sans Mono"/>
                <a:ea typeface="Noto Sans CJK SC Regular"/>
                <a:cs typeface="DejaVu Sans"/>
              </a:rPr>
              <a:t>WEXITSTATUS(wstatus)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: valor retornado pelo main</a:t>
            </a:r>
            <a:endParaRPr/>
          </a:p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DejaVu Sans Mono"/>
                <a:ea typeface="Noto Sans CJK SC Regular"/>
                <a:cs typeface="DejaVu Sans"/>
              </a:rPr>
              <a:t>WIFSIGNALED(wstatus)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: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true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se o filho foi terminado de maneira abrupta (tanto por um ctrl+c quanto por um erro)</a:t>
            </a:r>
            <a:endParaRPr/>
          </a:p>
          <a:p>
            <a:pPr marL="863945" marR="0" lvl="3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DejaVu Sans Mono"/>
                <a:ea typeface="Noto Sans CJK SC Regular"/>
                <a:cs typeface="DejaVu Sans"/>
              </a:rPr>
              <a:t>WTERMSIG(wstatus)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: código numérico representando a razão do encerramento do filho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0" y="2920468"/>
            <a:ext cx="8228000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8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3" y="6401835"/>
            <a:ext cx="640398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F63DDD9-E976-E4FB-E9C9-08362D4B0A8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2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wait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Criação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Identificação de término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do manual para dúvidas sobre as chamadas</a:t>
            </a: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Como executar novos programas?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fork só permite a criação de clones de um processo!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Família de funções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exec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permite o carregamento de um programa do disco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É permitido setar as variáveis de ambiente do novo programa e seus argumentos.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Funções da família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exec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nunca retornam: o programa atual é destruído durante o carregamento do novo programa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5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42344" cy="685648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3002570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31850" cy="611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7281" cy="111376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Permissões na prática: Android</a:t>
            </a:r>
            <a:endParaRPr/>
          </a:p>
        </p:txBody>
      </p:sp>
      <p:sp>
        <p:nvSpPr>
          <p:cNvPr id="5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264" cy="35061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9679" cy="36321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59977" y="1292318"/>
            <a:ext cx="8515263" cy="3747363"/>
          </a:xfrm>
          <a:prstGeom prst="rect">
            <a:avLst/>
          </a:prstGeom>
          <a:ln>
            <a:noFill/>
          </a:ln>
        </p:spPr>
      </p:pic>
      <p:sp>
        <p:nvSpPr>
          <p:cNvPr id="8" name="" hidden="0"/>
          <p:cNvSpPr>
            <a:spLocks noAdjustHandles="0" noChangeArrowheads="0"/>
          </p:cNvSpPr>
          <p:nvPr isPhoto="0" userDrawn="0"/>
        </p:nvSpPr>
        <p:spPr bwMode="auto">
          <a:xfrm>
            <a:off x="2314294" y="5471655"/>
            <a:ext cx="5101238" cy="346658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/>
          <a:lstStyle/>
          <a:p>
            <a:pPr>
              <a:defRPr/>
            </a:pPr>
            <a:r>
              <a:rPr/>
              <a:t>https://source.android.com/security/app-sandbox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Até agora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Um programa tem acesso total aos recursos da máquina:</a:t>
            </a:r>
            <a:endParaRPr/>
          </a:p>
          <a:p>
            <a:pPr marL="285821" lvl="0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Pode ocupar toda RAM (acessar todos os 2</a:t>
            </a:r>
            <a:r>
              <a:rPr sz="1050" u="none" baseline="30000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64 </a:t>
            </a: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endereços de memória)</a:t>
            </a:r>
            <a:endParaRPr/>
          </a:p>
          <a:p>
            <a:pPr marL="285821" marR="0" lvl="0" indent="284742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Tem uso exclusivo de todos os registradores</a:t>
            </a:r>
            <a:endParaRPr/>
          </a:p>
          <a:p>
            <a:pPr marL="285821" marR="0" lvl="0" indent="284742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Tem uso exclusivo do tempo da CPU</a:t>
            </a:r>
            <a:endParaRPr/>
          </a:p>
          <a:p>
            <a:pPr marL="285821" marR="0" lvl="0" indent="284742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Tem acesso instantâneo ao disco e à rede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Até agora...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Um programa tem acesso total aos recursos da máquina:</a:t>
            </a:r>
            <a:endParaRPr/>
          </a:p>
          <a:p>
            <a:pPr marL="285821" lvl="0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Pode ocupar toda RAM (acessar todos os 2</a:t>
            </a:r>
            <a:r>
              <a:rPr sz="1050" u="none" strike="sngStrike" baseline="30000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64 </a:t>
            </a: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endereços de memória)</a:t>
            </a:r>
            <a:endParaRPr/>
          </a:p>
          <a:p>
            <a:pPr marL="285821" marR="0" lvl="0" indent="284742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Tem uso exclusivo de todos os registradores</a:t>
            </a:r>
            <a:endParaRPr/>
          </a:p>
          <a:p>
            <a:pPr marL="285821" marR="0" lvl="0" indent="284742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Tem uso exclusivo do tempo da CPU</a:t>
            </a:r>
            <a:endParaRPr/>
          </a:p>
          <a:p>
            <a:pPr marL="285821" marR="0" lvl="0" indent="284742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Tem acesso instantâneo ao disco e à rede</a:t>
            </a:r>
            <a:endParaRPr/>
          </a:p>
          <a:p>
            <a:pPr marL="0" marR="0" indent="0" algn="l">
              <a:lnSpc>
                <a:spcPct val="250000"/>
              </a:lnSpc>
              <a:spcBef>
                <a:spcPts val="360"/>
              </a:spcBef>
              <a:spcAft>
                <a:spcPts val="0"/>
              </a:spcAft>
              <a:defRPr/>
            </a:pP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Como o SO faz isso?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Hoje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Definir o que é um processo e seu contexto</a:t>
            </a:r>
            <a:endParaRPr/>
          </a:p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Entender quais mecanismos de hardware são usados para alternar entre processos</a:t>
            </a:r>
            <a:endParaRPr/>
          </a:p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Analisar o ciclo de vida de um processo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177828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Desde o início até o seu desligamento, a CPU apenas lê e executa uma sequência de instruções, uma por vez</a:t>
            </a: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Esta sequência é o fluxo de controle da CPU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3685087" y="3777242"/>
            <a:ext cx="2376210" cy="2850660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&lt;startup&gt;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1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2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3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…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n</a:t>
            </a:r>
            <a:br>
              <a:rPr strike="noStrike"/>
            </a:br>
            <a:r>
              <a:rPr sz="2400" b="1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&lt;shutdown&gt;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3522738" y="3212077"/>
            <a:ext cx="3743404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Physical control flow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2240858" y="4687264"/>
            <a:ext cx="1015496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Time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3234396" y="3929872"/>
            <a:ext cx="456091" cy="236109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Alterando o 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Até o momento, temos dois mecanismos para alterar o fluxo de controle:</a:t>
            </a:r>
            <a:br>
              <a:rPr strike="noStrike"/>
            </a:br>
            <a:endParaRPr/>
          </a:p>
          <a:p>
            <a:pPr marL="285821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Saltos (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jumps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: </a:t>
            </a:r>
            <a:r>
              <a:rPr sz="2400" b="1" u="none">
                <a:solidFill>
                  <a:srgbClr val="000000"/>
                </a:solidFill>
                <a:latin typeface="Courier New"/>
                <a:ea typeface="Verdana"/>
                <a:cs typeface="DejaVu Sans"/>
              </a:rPr>
              <a:t>jmp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) e desvios (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branches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: </a:t>
            </a:r>
            <a:r>
              <a:rPr sz="2400" b="1" u="none">
                <a:solidFill>
                  <a:srgbClr val="000000"/>
                </a:solidFill>
                <a:latin typeface="Courier New"/>
                <a:ea typeface="Verdana"/>
                <a:cs typeface="DejaVu Sans"/>
              </a:rPr>
              <a:t>je, jl, jge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, etc)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Chamadas (calls) e retornos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Permitem alterar o fluxo de controle em função de mudanças no </a:t>
            </a:r>
            <a:r>
              <a:rPr sz="2400" u="non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estado do programa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2">
  <a:themeElements>
    <a:clrScheme name="Default_20_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/>
  <Paragraphs>0</Paragraphs>
  <Slides>34</Slides>
  <Notes>34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2020-10-18T20:05:55Z</dcterms:modified>
  <cp:category/>
  <cp:contentStatus/>
  <cp:version/>
</cp:coreProperties>
</file>