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Layouts/slideLayout71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27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Layouts/slideLayout6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49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4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36.xml" ContentType="application/vnd.openxmlformats-officedocument.presentationml.slide+xml"/>
  <Override PartName="/ppt/slideLayouts/slideLayout2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7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Layouts/slideLayout68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slideLayouts/slideLayout55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Deusany de Carvalho Junior" initials="ADdC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71553B-75CB-C57E-0013-0AEABEA4326E}">
  <a:tblStyle styleId="{93E3162D-1B69-024B-D1A5-A5FD7B5D29EC}" styleName="Table_0">
    <a:wholeTbl>
      <a:tcTxStyle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E971553B-75CB-C57E-0013-0AEABEA4326E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2V>
    <a:lastCol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lastCol>
    <a:firstCol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firstCol>
    <a:lastRow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theme" Target="theme/theme1.xml"/><Relationship Id="rId8" Type="http://schemas.openxmlformats.org/officeDocument/2006/relationships/theme" Target="theme/theme2.xml"/><Relationship Id="rId9" Type="http://schemas.openxmlformats.org/officeDocument/2006/relationships/theme" Target="theme/theme3.xml"/><Relationship Id="rId10" Type="http://schemas.openxmlformats.org/officeDocument/2006/relationships/theme" Target="theme/theme4.xml"/><Relationship Id="rId11" Type="http://schemas.openxmlformats.org/officeDocument/2006/relationships/theme" Target="theme/theme5.xml"/><Relationship Id="rId12" Type="http://schemas.openxmlformats.org/officeDocument/2006/relationships/theme" Target="theme/theme6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presProps" Target="presProps.xml" /><Relationship Id="rId53" Type="http://schemas.openxmlformats.org/officeDocument/2006/relationships/tableStyles" Target="tableStyles.xml" /><Relationship Id="rId54" Type="http://schemas.openxmlformats.org/officeDocument/2006/relationships/viewProps" Target="viewProps.xml" /><Relationship Id="rId5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0-03-01T20:41:53Z" idx="1">
    <p:pos x="5387" y="1160"/>
    <p:text>Acho bom citar que a AMD está ganhando mercado: https://dashboards.trefis.com/no-login-required/TfU13vlN/Intel-vs-AMD-How-Have-Revenues-Key-Operating-Metrics-Changed-Over-Recent-Years-?fromforbesandarticle=intc190924</p:text>
    <p:extLst>
      <p:ext uri="{C676402C-5697-4E1C-873F-D02D1690AC5C}">
        <p15:threadingInfo xmlns:p15="http://schemas.microsoft.com/office/powerpoint/2012/main" timeZoneBias="180"/>
      </p:ext>
      <p:ext uri="{19B8F6BF-5375-455C-9EA6-DF929625EA0E}">
        <p15:presenceInfo xmlns:p15="http://schemas.microsoft.com/office/powerpoint/2012/main" userId="teamlab_data:0;1;1;1;34;Antonio Deusany de Carvalho Junior;2;1;0;3;20;2020-03-01T23:41:53Z;4;38;{005C00CB-0022-46A9-8C83-001300CC007A};" providerId="AD"/>
      </p:ext>
    </p:extLst>
  </p:cm>
</p:cmLst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0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1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2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3;p61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6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7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8;p6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9;p6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60;p62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61;p62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9;p6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2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6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5;p6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6;p6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6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6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2;p6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3;p6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4;p6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5;p6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;p5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7;p6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8;p6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9;p6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0;p6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2;p7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3;p7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4;p7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5;p7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7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7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7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1;p7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2;p7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3;p7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4;p7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5;p7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7;p7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8;p7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9;p7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10;p7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11;p7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12;p7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13;p7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0;p7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1;p7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3;p7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4;p7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6;p7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7;p7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8;p7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0;p7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2;p7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4;p7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5;p7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6;p7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7;p7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9;p8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0;p8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1;p8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2;p8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4;p8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5;p8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6;p8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7;p8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9;p8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0;p8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1;p8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3;p8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4;p8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5;p8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6;p8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7;p8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9;p8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0;p8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1;p8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2;p8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3;p8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4;p8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5;p8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p9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3;p9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5;p9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6;p9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;p5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;p5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8;p9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9;p9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0;p9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2;p9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4;p10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6;p10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7;p10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8;p10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89;p10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1;p10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2;p10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3;p10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4;p10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6;p10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7;p10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8;p10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9;p10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1;p10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2;p10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3;p10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5;p10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6;p10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7;p10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08;p10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09;p105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1;p10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12;p10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13;p10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4;p10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15;p106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16;p106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17;p106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4;p10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25;p10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7;p10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28;p10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0;p10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1;p10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2;p10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1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6;p11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8;p11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9;p11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0;p11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1;p11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1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11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11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11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8;p1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9;p1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0;p11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51;p11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3;p11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54;p11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5;p11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7;p1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58;p11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9;p11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0;p11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61;p116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;p5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3;p1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64;p1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5;p11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6;p11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67;p117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68;p117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69;p117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7;p8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8;p8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0;p8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81;p8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3;p8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84;p8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5;p8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7;p8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9;p8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1;p9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92;p9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93;p9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4;p9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6;p9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97;p9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98;p9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9;p9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1;p9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02;p9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3;p9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04;p9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1;p5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2;p5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3;p5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6;p9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07;p9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8;p9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0;p9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11;p9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12;p9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3;p9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14;p9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6;p9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17;p9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18;p9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9;p9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20;p95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21;p95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322;p95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;p5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6;p5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7;p5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8;p5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1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2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3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g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;p40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;p40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644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;p4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;p4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3;p42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4;p4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5;p4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44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67;p46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8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9;p4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19;p48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0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21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71;p50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2;p50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3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74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hyperlink" Target="https://commons.wikimedia.org/wiki/File:AVX_registers.svg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://www.anandtech.com/show/5771/the-intel-ivy-bridge-core-i7-3770k-review/3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4 – Introdução a Assembly x64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igorsm1@insper.edu.br"/>
              </a:rPr>
              <a:t>&lt;igorsm1@insper.edu.br&gt;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bg1"/>
                </a:solidFill>
              </a:rPr>
              <a:t>Fábio Ayres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9;p10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Definições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00;p10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0" marR="0" lvl="0" indent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Arquitetura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(também conhecida como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</a:t>
            </a:r>
            <a:r>
              <a:rPr lang="pt-BR" sz="1800" b="1">
                <a:latin typeface="Verdana"/>
                <a:ea typeface="Verdana"/>
                <a:cs typeface="Verdana"/>
              </a:rPr>
              <a:t>i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nstruction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et </a:t>
            </a:r>
            <a:r>
              <a:rPr lang="pt-BR" sz="1800" b="1">
                <a:latin typeface="Verdana"/>
                <a:ea typeface="Verdana"/>
                <a:cs typeface="Verdana"/>
              </a:rPr>
              <a:t>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rchitecture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):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registradores, instruções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Examplos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de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ISAs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428840" marR="0" lvl="2" indent="-22680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Intel: x86, IA32,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Itanium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, x86-64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428840" marR="0" lvl="2" indent="-22680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ARM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Microarquitetura: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Implementação da arquitetura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Tamanho de cache, número de cores, frequência de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clock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Código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/>
            </a:pPr>
            <a:r>
              <a:rPr lang="pt-BR" sz="18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Código de máquina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sequencia de bytes que o processador executa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/>
            </a:pPr>
            <a:r>
              <a:rPr lang="pt-BR" sz="18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Código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assembly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representação textual mais “amigável” do código de máquina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401;p10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402;p10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7;p1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visão do programador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08;p11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09;p11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10;p11" hidden="0"/>
          <p:cNvSpPr/>
          <p:nvPr isPhoto="0" userDrawn="0"/>
        </p:nvSpPr>
        <p:spPr bwMode="auto">
          <a:xfrm>
            <a:off x="1219320" y="1441080"/>
            <a:ext cx="3198600" cy="2207880"/>
          </a:xfrm>
          <a:prstGeom prst="rect">
            <a:avLst/>
          </a:prstGeom>
          <a:solidFill>
            <a:srgbClr val="EFBFBF"/>
          </a:solidFill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11;p11" hidden="0"/>
          <p:cNvSpPr/>
          <p:nvPr isPhoto="0" userDrawn="0"/>
        </p:nvSpPr>
        <p:spPr bwMode="auto">
          <a:xfrm>
            <a:off x="1392120" y="2698200"/>
            <a:ext cx="1248480" cy="8020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PC: program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12;p11" hidden="0"/>
          <p:cNvSpPr/>
          <p:nvPr isPhoto="0" userDrawn="0"/>
        </p:nvSpPr>
        <p:spPr bwMode="auto">
          <a:xfrm>
            <a:off x="1392120" y="1898280"/>
            <a:ext cx="2839680" cy="684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Registradores</a:t>
            </a:r>
            <a:endParaRPr lang="pt-BR"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13;p11" hidden="0"/>
          <p:cNvSpPr/>
          <p:nvPr isPhoto="0" userDrawn="0"/>
        </p:nvSpPr>
        <p:spPr bwMode="auto">
          <a:xfrm>
            <a:off x="6172200" y="1441080"/>
            <a:ext cx="1750680" cy="2207880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1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Memória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14;p11" hidden="0"/>
          <p:cNvSpPr/>
          <p:nvPr isPhoto="0" userDrawn="0"/>
        </p:nvSpPr>
        <p:spPr bwMode="auto">
          <a:xfrm>
            <a:off x="6248520" y="2104200"/>
            <a:ext cx="1598400" cy="100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Pilha (Stack)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2" name="Google Shape;415;p11" hidden="0"/>
          <p:cNvCxnSpPr>
            <a:cxnSpLocks/>
          </p:cNvCxnSpPr>
          <p:nvPr isPhoto="0" userDrawn="0"/>
        </p:nvCxnSpPr>
        <p:spPr bwMode="auto">
          <a:xfrm>
            <a:off x="4419360" y="2075759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" name="Google Shape;416;p11" hidden="0"/>
          <p:cNvCxnSpPr>
            <a:cxnSpLocks/>
          </p:cNvCxnSpPr>
          <p:nvPr isPhoto="0" userDrawn="0"/>
        </p:nvCxnSpPr>
        <p:spPr bwMode="auto">
          <a:xfrm>
            <a:off x="4419360" y="2609280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" name="Google Shape;417;p11" hidden="0"/>
          <p:cNvCxnSpPr>
            <a:cxnSpLocks/>
          </p:cNvCxnSpPr>
          <p:nvPr isPhoto="0" userDrawn="0"/>
        </p:nvCxnSpPr>
        <p:spPr bwMode="auto">
          <a:xfrm>
            <a:off x="4419360" y="3142440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triangle" w="lg" len="lg"/>
            <a:tailEnd type="none" w="sm" len="sm"/>
          </a:ln>
        </p:spPr>
      </p:cxnSp>
      <p:sp>
        <p:nvSpPr>
          <p:cNvPr id="15" name="Google Shape;418;p11" hidden="0"/>
          <p:cNvSpPr/>
          <p:nvPr isPhoto="0" userDrawn="0"/>
        </p:nvSpPr>
        <p:spPr bwMode="auto">
          <a:xfrm>
            <a:off x="4419720" y="1669680"/>
            <a:ext cx="175068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Endereços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19;p11" hidden="0"/>
          <p:cNvSpPr/>
          <p:nvPr isPhoto="0" userDrawn="0"/>
        </p:nvSpPr>
        <p:spPr bwMode="auto">
          <a:xfrm>
            <a:off x="4419720" y="2228400"/>
            <a:ext cx="175068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20;p11" hidden="0"/>
          <p:cNvSpPr/>
          <p:nvPr isPhoto="0" userDrawn="0"/>
        </p:nvSpPr>
        <p:spPr bwMode="auto">
          <a:xfrm>
            <a:off x="4419720" y="2761560"/>
            <a:ext cx="167472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Instruções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21;p11" hidden="0"/>
          <p:cNvSpPr/>
          <p:nvPr isPhoto="0" userDrawn="0"/>
        </p:nvSpPr>
        <p:spPr bwMode="auto">
          <a:xfrm>
            <a:off x="2870640" y="2761560"/>
            <a:ext cx="1217520" cy="684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Códigos de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Condição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22;p11" hidden="0"/>
          <p:cNvSpPr/>
          <p:nvPr isPhoto="0" userDrawn="0"/>
        </p:nvSpPr>
        <p:spPr bwMode="auto">
          <a:xfrm>
            <a:off x="33840" y="3778200"/>
            <a:ext cx="45702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60520" marR="0" lvl="0" indent="-2203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9" marR="0" lvl="0" indent="-1634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pt-BR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rip</a:t>
            </a:r>
            <a:r>
              <a:rPr lang="pt-BR" sz="1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Endereço da próxima instrução</a:t>
            </a:r>
            <a:endParaRPr sz="1800" b="0" i="0" u="sng" strike="noStrike" cap="none">
              <a:latin typeface="Arial"/>
              <a:ea typeface="Arial"/>
              <a:cs typeface="Arial"/>
            </a:endParaRPr>
          </a:p>
          <a:p>
            <a:pPr marL="560520" marR="0" lvl="0" indent="-2203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9" marR="0" lvl="0" indent="-1634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 de uso muito frequente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60520" marR="0" lvl="0" indent="-2203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Códigos de condição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9" marR="0" lvl="0" indent="-1634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Informação sobre o resultado das operações aritméticas ou lógicas mais recentes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839879" marR="0" lvl="0" indent="-1634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Usado para saltos condicionais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23;p11" hidden="0"/>
          <p:cNvSpPr/>
          <p:nvPr isPhoto="0" userDrawn="0"/>
        </p:nvSpPr>
        <p:spPr bwMode="auto">
          <a:xfrm>
            <a:off x="4942800" y="3762720"/>
            <a:ext cx="3854160" cy="14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91960" marR="0" lvl="0" indent="-176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Memória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vetor de bytes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Armazena código e dados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Armazena a pilha: essencial para usar funções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8;p12" hidden="0"/>
          <p:cNvSpPr/>
          <p:nvPr isPhoto="0" userDrawn="0"/>
        </p:nvSpPr>
        <p:spPr bwMode="auto">
          <a:xfrm>
            <a:off x="445680" y="410400"/>
            <a:ext cx="822744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Executável na memória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29;p12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0;p12" hidden="0"/>
          <p:cNvSpPr/>
          <p:nvPr isPhoto="0" userDrawn="0"/>
        </p:nvSpPr>
        <p:spPr bwMode="auto">
          <a:xfrm>
            <a:off x="462600" y="140940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ELF header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31;p12" hidden="0"/>
          <p:cNvSpPr/>
          <p:nvPr isPhoto="0" userDrawn="0"/>
        </p:nvSpPr>
        <p:spPr bwMode="auto">
          <a:xfrm>
            <a:off x="462600" y="1790280"/>
            <a:ext cx="2969640" cy="6073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 header table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(required for executables)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32;p12" hidden="0"/>
          <p:cNvSpPr/>
          <p:nvPr isPhoto="0" userDrawn="0"/>
        </p:nvSpPr>
        <p:spPr bwMode="auto">
          <a:xfrm>
            <a:off x="462600" y="2781000"/>
            <a:ext cx="2969640" cy="378720"/>
          </a:xfrm>
          <a:prstGeom prst="rect">
            <a:avLst/>
          </a:prstGeom>
          <a:solidFill>
            <a:srgbClr val="F6F5BD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.text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33;p12" hidden="0"/>
          <p:cNvSpPr/>
          <p:nvPr isPhoto="0" userDrawn="0"/>
        </p:nvSpPr>
        <p:spPr bwMode="auto">
          <a:xfrm>
            <a:off x="462600" y="3543120"/>
            <a:ext cx="2969640" cy="378720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.data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34;p12" hidden="0"/>
          <p:cNvSpPr/>
          <p:nvPr isPhoto="0" userDrawn="0"/>
        </p:nvSpPr>
        <p:spPr bwMode="auto">
          <a:xfrm>
            <a:off x="462600" y="3924000"/>
            <a:ext cx="2969640" cy="378720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.bss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35;p12" hidden="0"/>
          <p:cNvSpPr/>
          <p:nvPr isPhoto="0" userDrawn="0"/>
        </p:nvSpPr>
        <p:spPr bwMode="auto">
          <a:xfrm>
            <a:off x="462600" y="430488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.symtab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436;p12" hidden="0"/>
          <p:cNvSpPr/>
          <p:nvPr isPhoto="0" userDrawn="0"/>
        </p:nvSpPr>
        <p:spPr bwMode="auto">
          <a:xfrm>
            <a:off x="462600" y="468612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.debug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437;p12" hidden="0"/>
          <p:cNvSpPr/>
          <p:nvPr isPhoto="0" userDrawn="0"/>
        </p:nvSpPr>
        <p:spPr bwMode="auto">
          <a:xfrm>
            <a:off x="462600" y="5829120"/>
            <a:ext cx="2969640" cy="6073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Section header table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(required for relocatables)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438;p12" hidden="0"/>
          <p:cNvSpPr/>
          <p:nvPr isPhoto="0" userDrawn="0"/>
        </p:nvSpPr>
        <p:spPr bwMode="auto">
          <a:xfrm>
            <a:off x="3409560" y="1254960"/>
            <a:ext cx="281520" cy="33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439;p12" hidden="0"/>
          <p:cNvSpPr/>
          <p:nvPr isPhoto="0" userDrawn="0"/>
        </p:nvSpPr>
        <p:spPr bwMode="auto">
          <a:xfrm>
            <a:off x="344160" y="1078200"/>
            <a:ext cx="3146760" cy="36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Executable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Object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File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40;p12" hidden="0"/>
          <p:cNvSpPr/>
          <p:nvPr isPhoto="0" userDrawn="0"/>
        </p:nvSpPr>
        <p:spPr bwMode="auto">
          <a:xfrm>
            <a:off x="4825800" y="1103760"/>
            <a:ext cx="2787120" cy="485280"/>
          </a:xfrm>
          <a:prstGeom prst="rect">
            <a:avLst/>
          </a:prstGeom>
          <a:solidFill>
            <a:srgbClr val="F1C7C7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 virtual memory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41;p12" hidden="0"/>
          <p:cNvSpPr/>
          <p:nvPr isPhoto="0" userDrawn="0"/>
        </p:nvSpPr>
        <p:spPr bwMode="auto">
          <a:xfrm>
            <a:off x="4825800" y="2805480"/>
            <a:ext cx="2787120" cy="667800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Memory-mapped region for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shared libraries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42;p12" hidden="0"/>
          <p:cNvSpPr/>
          <p:nvPr isPhoto="0" userDrawn="0"/>
        </p:nvSpPr>
        <p:spPr bwMode="auto">
          <a:xfrm>
            <a:off x="4825800" y="3470760"/>
            <a:ext cx="2787120" cy="7218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443;p12" hidden="0"/>
          <p:cNvSpPr/>
          <p:nvPr isPhoto="0" userDrawn="0"/>
        </p:nvSpPr>
        <p:spPr bwMode="auto">
          <a:xfrm>
            <a:off x="4825800" y="4192560"/>
            <a:ext cx="2787120" cy="667800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Run-time heap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(created by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malloc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44;p12" hidden="0"/>
          <p:cNvSpPr/>
          <p:nvPr isPhoto="0" userDrawn="0"/>
        </p:nvSpPr>
        <p:spPr bwMode="auto">
          <a:xfrm>
            <a:off x="4825800" y="1895759"/>
            <a:ext cx="2787120" cy="90432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" name="Google Shape;445;p12" hidden="0"/>
          <p:cNvCxnSpPr>
            <a:cxnSpLocks/>
          </p:cNvCxnSpPr>
          <p:nvPr isPhoto="0" userDrawn="0"/>
        </p:nvCxnSpPr>
        <p:spPr bwMode="auto">
          <a:xfrm rot="10800000" flipH="1">
            <a:off x="6215760" y="3799080"/>
            <a:ext cx="1440" cy="3841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2" name="Google Shape;446;p12" hidden="0"/>
          <p:cNvSpPr/>
          <p:nvPr isPhoto="0" userDrawn="0"/>
        </p:nvSpPr>
        <p:spPr bwMode="auto">
          <a:xfrm>
            <a:off x="4825800" y="1560960"/>
            <a:ext cx="2787120" cy="561240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stack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created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runtime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23" name="Google Shape;447;p12" hidden="0"/>
          <p:cNvCxnSpPr>
            <a:cxnSpLocks/>
          </p:cNvCxnSpPr>
          <p:nvPr isPhoto="0" userDrawn="0"/>
        </p:nvCxnSpPr>
        <p:spPr bwMode="auto">
          <a:xfrm>
            <a:off x="6215760" y="2124360"/>
            <a:ext cx="1440" cy="22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" name="Google Shape;448;p12" hidden="0"/>
          <p:cNvSpPr/>
          <p:nvPr isPhoto="0" userDrawn="0"/>
        </p:nvSpPr>
        <p:spPr bwMode="auto">
          <a:xfrm>
            <a:off x="4825800" y="6154560"/>
            <a:ext cx="2787120" cy="39456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Unused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449;p12" hidden="0"/>
          <p:cNvSpPr/>
          <p:nvPr isPhoto="0" userDrawn="0"/>
        </p:nvSpPr>
        <p:spPr bwMode="auto">
          <a:xfrm>
            <a:off x="4561200" y="6373080"/>
            <a:ext cx="281520" cy="33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450;p12" hidden="0"/>
          <p:cNvSpPr/>
          <p:nvPr isPhoto="0" userDrawn="0"/>
        </p:nvSpPr>
        <p:spPr bwMode="auto">
          <a:xfrm>
            <a:off x="7978320" y="1949759"/>
            <a:ext cx="113796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EF413D"/>
                </a:solidFill>
                <a:latin typeface="Courier New"/>
                <a:ea typeface="Courier New"/>
                <a:cs typeface="Courier New"/>
              </a:rPr>
              <a:t>%rsp</a:t>
            </a:r>
            <a:r>
              <a:rPr lang="pt-BR" sz="1600" b="1" i="0" u="none" strike="noStrike" cap="none">
                <a:solidFill>
                  <a:srgbClr val="EF413D"/>
                </a:solidFill>
                <a:latin typeface="Calibri"/>
                <a:ea typeface="Calibri"/>
                <a:cs typeface="Calibri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EF413D"/>
                </a:solidFill>
                <a:latin typeface="Calibri"/>
                <a:ea typeface="Calibri"/>
                <a:cs typeface="Calibri"/>
              </a:rPr>
              <a:t>(stack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EF413D"/>
                </a:solidFill>
                <a:latin typeface="Calibri"/>
                <a:ea typeface="Calibri"/>
                <a:cs typeface="Calibri"/>
              </a:rPr>
              <a:t>pointer)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27" name="Google Shape;451;p12" hidden="0"/>
          <p:cNvCxnSpPr>
            <a:cxnSpLocks/>
          </p:cNvCxnSpPr>
          <p:nvPr isPhoto="0" userDrawn="0"/>
        </p:nvCxnSpPr>
        <p:spPr bwMode="auto">
          <a:xfrm flipH="1">
            <a:off x="7666560" y="2121120"/>
            <a:ext cx="384120" cy="1440"/>
          </a:xfrm>
          <a:prstGeom prst="straightConnector1">
            <a:avLst/>
          </a:prstGeom>
          <a:noFill/>
          <a:ln w="9525" cap="flat" cmpd="sng">
            <a:solidFill>
              <a:srgbClr val="000066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8" name="Google Shape;452;p12" hidden="0"/>
          <p:cNvSpPr/>
          <p:nvPr isPhoto="0" userDrawn="0"/>
        </p:nvSpPr>
        <p:spPr bwMode="auto">
          <a:xfrm>
            <a:off x="7815960" y="741240"/>
            <a:ext cx="1312200" cy="80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invisible to user code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29" name="Google Shape;453;p12" hidden="0"/>
          <p:cNvCxnSpPr>
            <a:cxnSpLocks/>
          </p:cNvCxnSpPr>
          <p:nvPr isPhoto="0" userDrawn="0"/>
        </p:nvCxnSpPr>
        <p:spPr bwMode="auto">
          <a:xfrm rot="10800000" flipH="1">
            <a:off x="7682400" y="1099080"/>
            <a:ext cx="1800" cy="4604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30" name="Google Shape;454;p12" hidden="0"/>
          <p:cNvSpPr/>
          <p:nvPr isPhoto="0" userDrawn="0"/>
        </p:nvSpPr>
        <p:spPr bwMode="auto">
          <a:xfrm>
            <a:off x="8029440" y="4015080"/>
            <a:ext cx="805278" cy="29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brk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31" name="Google Shape;455;p12" hidden="0"/>
          <p:cNvCxnSpPr>
            <a:cxnSpLocks/>
          </p:cNvCxnSpPr>
          <p:nvPr isPhoto="0" userDrawn="0"/>
        </p:nvCxnSpPr>
        <p:spPr bwMode="auto">
          <a:xfrm flipH="1">
            <a:off x="7642800" y="4181760"/>
            <a:ext cx="384120" cy="1440"/>
          </a:xfrm>
          <a:prstGeom prst="straightConnector1">
            <a:avLst/>
          </a:prstGeom>
          <a:noFill/>
          <a:ln w="9525" cap="flat" cmpd="sng">
            <a:solidFill>
              <a:srgbClr val="000066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32" name="Google Shape;456;p12" hidden="0"/>
          <p:cNvSpPr/>
          <p:nvPr isPhoto="0" userDrawn="0"/>
        </p:nvSpPr>
        <p:spPr bwMode="auto">
          <a:xfrm>
            <a:off x="3792071" y="6013800"/>
            <a:ext cx="1071169" cy="20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0x400000</a:t>
            </a:r>
            <a:endParaRPr sz="1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457;p12" hidden="0"/>
          <p:cNvSpPr/>
          <p:nvPr isPhoto="0" userDrawn="0"/>
        </p:nvSpPr>
        <p:spPr bwMode="auto">
          <a:xfrm>
            <a:off x="4825800" y="4859280"/>
            <a:ext cx="2787120" cy="667800"/>
          </a:xfrm>
          <a:prstGeom prst="rect">
            <a:avLst/>
          </a:prstGeom>
          <a:solidFill>
            <a:srgbClr val="D6D6F5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Read/write data segment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(.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data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.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bss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458;p12" hidden="0"/>
          <p:cNvSpPr/>
          <p:nvPr isPhoto="0" userDrawn="0"/>
        </p:nvSpPr>
        <p:spPr bwMode="auto">
          <a:xfrm>
            <a:off x="4825800" y="5484600"/>
            <a:ext cx="2787120" cy="667800"/>
          </a:xfrm>
          <a:prstGeom prst="rect">
            <a:avLst/>
          </a:prstGeom>
          <a:solidFill>
            <a:srgbClr val="F6F5B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Read-only code segment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.init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.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text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.rodata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459;p12" hidden="0"/>
          <p:cNvSpPr/>
          <p:nvPr isPhoto="0" userDrawn="0"/>
        </p:nvSpPr>
        <p:spPr bwMode="auto">
          <a:xfrm>
            <a:off x="7663680" y="4867560"/>
            <a:ext cx="74160" cy="129312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460;p12" hidden="0"/>
          <p:cNvSpPr/>
          <p:nvPr isPhoto="0" userDrawn="0"/>
        </p:nvSpPr>
        <p:spPr bwMode="auto">
          <a:xfrm>
            <a:off x="7820640" y="4851720"/>
            <a:ext cx="1137960" cy="128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Loaded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executable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file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461;p12" hidden="0"/>
          <p:cNvSpPr/>
          <p:nvPr isPhoto="0" userDrawn="0"/>
        </p:nvSpPr>
        <p:spPr bwMode="auto">
          <a:xfrm>
            <a:off x="462600" y="3161880"/>
            <a:ext cx="2969640" cy="378720"/>
          </a:xfrm>
          <a:prstGeom prst="rect">
            <a:avLst/>
          </a:prstGeom>
          <a:solidFill>
            <a:srgbClr val="F6F5BD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.rodata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8" name="Google Shape;462;p12" hidden="0"/>
          <p:cNvSpPr/>
          <p:nvPr isPhoto="0" userDrawn="0"/>
        </p:nvSpPr>
        <p:spPr bwMode="auto">
          <a:xfrm>
            <a:off x="462600" y="506700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.line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9" name="Google Shape;463;p12" hidden="0"/>
          <p:cNvSpPr/>
          <p:nvPr isPhoto="0" userDrawn="0"/>
        </p:nvSpPr>
        <p:spPr bwMode="auto">
          <a:xfrm>
            <a:off x="462600" y="2400120"/>
            <a:ext cx="2969640" cy="378720"/>
          </a:xfrm>
          <a:prstGeom prst="rect">
            <a:avLst/>
          </a:prstGeom>
          <a:solidFill>
            <a:srgbClr val="F6F5BD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.init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0" name="Google Shape;464;p12" hidden="0"/>
          <p:cNvSpPr/>
          <p:nvPr isPhoto="0" userDrawn="0"/>
        </p:nvSpPr>
        <p:spPr bwMode="auto">
          <a:xfrm>
            <a:off x="462600" y="544788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.strtab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41" name="Google Shape;465;p12" hidden="0"/>
          <p:cNvCxnSpPr>
            <a:cxnSpLocks/>
          </p:cNvCxnSpPr>
          <p:nvPr isPhoto="0" userDrawn="0"/>
        </p:nvCxnSpPr>
        <p:spPr bwMode="auto">
          <a:xfrm rot="10800000" flipH="1">
            <a:off x="4104000" y="1800000"/>
            <a:ext cx="721800" cy="1080000"/>
          </a:xfrm>
          <a:prstGeom prst="straightConnector1">
            <a:avLst/>
          </a:prstGeom>
          <a:noFill/>
          <a:ln w="9525" cap="flat" cmpd="sng">
            <a:solidFill>
              <a:srgbClr val="EF413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466;p12" hidden="0"/>
          <p:cNvSpPr/>
          <p:nvPr isPhoto="0" userDrawn="0"/>
        </p:nvSpPr>
        <p:spPr bwMode="auto">
          <a:xfrm>
            <a:off x="3433680" y="2952000"/>
            <a:ext cx="1265759" cy="6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ED1C24"/>
                </a:solidFill>
                <a:latin typeface="Arial"/>
                <a:ea typeface="Arial"/>
                <a:cs typeface="Arial"/>
              </a:rPr>
              <a:t>Variáveis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ED1C24"/>
                </a:solidFill>
                <a:latin typeface="Arial"/>
                <a:ea typeface="Arial"/>
                <a:cs typeface="Arial"/>
              </a:rPr>
              <a:t>locais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1;p13" hidden="0"/>
          <p:cNvSpPr/>
          <p:nvPr isPhoto="0" userDrawn="0"/>
        </p:nvSpPr>
        <p:spPr bwMode="auto">
          <a:xfrm>
            <a:off x="762120" y="4800600"/>
            <a:ext cx="3554280" cy="53172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%rsp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2;p13" hidden="0"/>
          <p:cNvSpPr/>
          <p:nvPr isPhoto="0" userDrawn="0"/>
        </p:nvSpPr>
        <p:spPr bwMode="auto">
          <a:xfrm>
            <a:off x="357120" y="435600"/>
            <a:ext cx="75902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9160" marR="0" lvl="0" indent="-11735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inteiros x86-64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473;p13" hidden="0"/>
          <p:cNvSpPr/>
          <p:nvPr isPhoto="0" userDrawn="0"/>
        </p:nvSpPr>
        <p:spPr bwMode="auto">
          <a:xfrm>
            <a:off x="112320" y="6019920"/>
            <a:ext cx="8926560" cy="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12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Podem se referir aos 8 bytes (%rax), 4 bytes mais baixos (%eax), 2 bytes mais baixos (%ax), byte mais baixo (%al) e segundo byte mais baixo (%ah)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74;p13" hidden="0"/>
          <p:cNvSpPr/>
          <p:nvPr isPhoto="0" userDrawn="0"/>
        </p:nvSpPr>
        <p:spPr bwMode="auto">
          <a:xfrm>
            <a:off x="2552760" y="11811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75;p13" hidden="0"/>
          <p:cNvSpPr/>
          <p:nvPr isPhoto="0" userDrawn="0"/>
        </p:nvSpPr>
        <p:spPr bwMode="auto">
          <a:xfrm>
            <a:off x="2552760" y="1790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76;p13" hidden="0"/>
          <p:cNvSpPr/>
          <p:nvPr isPhoto="0" userDrawn="0"/>
        </p:nvSpPr>
        <p:spPr bwMode="auto">
          <a:xfrm>
            <a:off x="2552760" y="24004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77;p13" hidden="0"/>
          <p:cNvSpPr/>
          <p:nvPr isPhoto="0" userDrawn="0"/>
        </p:nvSpPr>
        <p:spPr bwMode="auto">
          <a:xfrm>
            <a:off x="2552760" y="30099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78;p13" hidden="0"/>
          <p:cNvSpPr/>
          <p:nvPr isPhoto="0" userDrawn="0"/>
        </p:nvSpPr>
        <p:spPr bwMode="auto">
          <a:xfrm>
            <a:off x="2552760" y="36194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479;p13" hidden="0"/>
          <p:cNvSpPr/>
          <p:nvPr isPhoto="0" userDrawn="0"/>
        </p:nvSpPr>
        <p:spPr bwMode="auto">
          <a:xfrm>
            <a:off x="2552760" y="42292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480;p13" hidden="0"/>
          <p:cNvSpPr/>
          <p:nvPr isPhoto="0" userDrawn="0"/>
        </p:nvSpPr>
        <p:spPr bwMode="auto">
          <a:xfrm>
            <a:off x="2552760" y="4838760"/>
            <a:ext cx="1750680" cy="44280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481;p13" hidden="0"/>
          <p:cNvSpPr/>
          <p:nvPr isPhoto="0" userDrawn="0"/>
        </p:nvSpPr>
        <p:spPr bwMode="auto">
          <a:xfrm>
            <a:off x="2552760" y="5435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482;p13" hidden="0"/>
          <p:cNvSpPr/>
          <p:nvPr isPhoto="0" userDrawn="0"/>
        </p:nvSpPr>
        <p:spPr bwMode="auto">
          <a:xfrm>
            <a:off x="6515280" y="11811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%r8d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83;p13" hidden="0"/>
          <p:cNvSpPr/>
          <p:nvPr isPhoto="0" userDrawn="0"/>
        </p:nvSpPr>
        <p:spPr bwMode="auto">
          <a:xfrm>
            <a:off x="6515280" y="1790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%r9d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84;p13" hidden="0"/>
          <p:cNvSpPr/>
          <p:nvPr isPhoto="0" userDrawn="0"/>
        </p:nvSpPr>
        <p:spPr bwMode="auto">
          <a:xfrm>
            <a:off x="6515280" y="24004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%r10d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85;p13" hidden="0"/>
          <p:cNvSpPr/>
          <p:nvPr isPhoto="0" userDrawn="0"/>
        </p:nvSpPr>
        <p:spPr bwMode="auto">
          <a:xfrm>
            <a:off x="6515280" y="30099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%r11d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86;p13" hidden="0"/>
          <p:cNvSpPr/>
          <p:nvPr isPhoto="0" userDrawn="0"/>
        </p:nvSpPr>
        <p:spPr bwMode="auto">
          <a:xfrm>
            <a:off x="6515280" y="36194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%r12d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87;p13" hidden="0"/>
          <p:cNvSpPr/>
          <p:nvPr isPhoto="0" userDrawn="0"/>
        </p:nvSpPr>
        <p:spPr bwMode="auto">
          <a:xfrm>
            <a:off x="6515280" y="42292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%r13d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488;p13" hidden="0"/>
          <p:cNvSpPr/>
          <p:nvPr isPhoto="0" userDrawn="0"/>
        </p:nvSpPr>
        <p:spPr bwMode="auto">
          <a:xfrm>
            <a:off x="6515280" y="48387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%r14d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" name="Google Shape;489;p13" hidden="0"/>
          <p:cNvSpPr/>
          <p:nvPr isPhoto="0" userDrawn="0"/>
        </p:nvSpPr>
        <p:spPr bwMode="auto">
          <a:xfrm>
            <a:off x="6515280" y="54482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%r15d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490;p13" hidden="0"/>
          <p:cNvSpPr/>
          <p:nvPr isPhoto="0" userDrawn="0"/>
        </p:nvSpPr>
        <p:spPr bwMode="auto">
          <a:xfrm>
            <a:off x="4724280" y="11430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%r8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491;p13" hidden="0"/>
          <p:cNvSpPr/>
          <p:nvPr isPhoto="0" userDrawn="0"/>
        </p:nvSpPr>
        <p:spPr bwMode="auto">
          <a:xfrm>
            <a:off x="4724280" y="17524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%r9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492;p13" hidden="0"/>
          <p:cNvSpPr/>
          <p:nvPr isPhoto="0" userDrawn="0"/>
        </p:nvSpPr>
        <p:spPr bwMode="auto">
          <a:xfrm>
            <a:off x="4724280" y="23623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%r10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493;p13" hidden="0"/>
          <p:cNvSpPr/>
          <p:nvPr isPhoto="0" userDrawn="0"/>
        </p:nvSpPr>
        <p:spPr bwMode="auto">
          <a:xfrm>
            <a:off x="4724280" y="29718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%r11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494;p13" hidden="0"/>
          <p:cNvSpPr/>
          <p:nvPr isPhoto="0" userDrawn="0"/>
        </p:nvSpPr>
        <p:spPr bwMode="auto">
          <a:xfrm>
            <a:off x="4724280" y="35812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%r12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495;p13" hidden="0"/>
          <p:cNvSpPr/>
          <p:nvPr isPhoto="0" userDrawn="0"/>
        </p:nvSpPr>
        <p:spPr bwMode="auto">
          <a:xfrm>
            <a:off x="4724280" y="41911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%r13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496;p13" hidden="0"/>
          <p:cNvSpPr/>
          <p:nvPr isPhoto="0" userDrawn="0"/>
        </p:nvSpPr>
        <p:spPr bwMode="auto">
          <a:xfrm>
            <a:off x="4724280" y="48006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%r14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497;p13" hidden="0"/>
          <p:cNvSpPr/>
          <p:nvPr isPhoto="0" userDrawn="0"/>
        </p:nvSpPr>
        <p:spPr bwMode="auto">
          <a:xfrm>
            <a:off x="4724280" y="54100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%r15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498;p13" hidden="0"/>
          <p:cNvSpPr/>
          <p:nvPr isPhoto="0" userDrawn="0"/>
        </p:nvSpPr>
        <p:spPr bwMode="auto">
          <a:xfrm>
            <a:off x="762120" y="11430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%rax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499;p13" hidden="0"/>
          <p:cNvSpPr/>
          <p:nvPr isPhoto="0" userDrawn="0"/>
        </p:nvSpPr>
        <p:spPr bwMode="auto">
          <a:xfrm>
            <a:off x="762120" y="17524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%rbx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00;p13" hidden="0"/>
          <p:cNvSpPr/>
          <p:nvPr isPhoto="0" userDrawn="0"/>
        </p:nvSpPr>
        <p:spPr bwMode="auto">
          <a:xfrm>
            <a:off x="762120" y="23623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%rcx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01;p13" hidden="0"/>
          <p:cNvSpPr/>
          <p:nvPr isPhoto="0" userDrawn="0"/>
        </p:nvSpPr>
        <p:spPr bwMode="auto">
          <a:xfrm>
            <a:off x="762120" y="29718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%rdx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502;p13" hidden="0"/>
          <p:cNvSpPr/>
          <p:nvPr isPhoto="0" userDrawn="0"/>
        </p:nvSpPr>
        <p:spPr bwMode="auto">
          <a:xfrm>
            <a:off x="762120" y="35812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%rsi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" name="Google Shape;503;p13" hidden="0"/>
          <p:cNvSpPr/>
          <p:nvPr isPhoto="0" userDrawn="0"/>
        </p:nvSpPr>
        <p:spPr bwMode="auto">
          <a:xfrm>
            <a:off x="762120" y="41911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%rdi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504;p13" hidden="0"/>
          <p:cNvSpPr/>
          <p:nvPr isPhoto="0" userDrawn="0"/>
        </p:nvSpPr>
        <p:spPr bwMode="auto">
          <a:xfrm>
            <a:off x="762120" y="54100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%rbp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0;p14" hidden="0"/>
          <p:cNvSpPr/>
          <p:nvPr isPhoto="0" userDrawn="0"/>
        </p:nvSpPr>
        <p:spPr bwMode="auto">
          <a:xfrm>
            <a:off x="357120" y="435600"/>
            <a:ext cx="75902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Histórico: registradores IA32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11;p14" hidden="0"/>
          <p:cNvSpPr/>
          <p:nvPr isPhoto="0" userDrawn="0"/>
        </p:nvSpPr>
        <p:spPr bwMode="auto">
          <a:xfrm>
            <a:off x="1295280" y="133344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512;p14" hidden="0"/>
          <p:cNvSpPr/>
          <p:nvPr isPhoto="0" userDrawn="0"/>
        </p:nvSpPr>
        <p:spPr bwMode="auto">
          <a:xfrm>
            <a:off x="1295280" y="191232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13;p14" hidden="0"/>
          <p:cNvSpPr/>
          <p:nvPr isPhoto="0" userDrawn="0"/>
        </p:nvSpPr>
        <p:spPr bwMode="auto">
          <a:xfrm>
            <a:off x="1295280" y="249120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14;p14" hidden="0"/>
          <p:cNvSpPr/>
          <p:nvPr isPhoto="0" userDrawn="0"/>
        </p:nvSpPr>
        <p:spPr bwMode="auto">
          <a:xfrm>
            <a:off x="1295280" y="306972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15;p14" hidden="0"/>
          <p:cNvSpPr/>
          <p:nvPr isPhoto="0" userDrawn="0"/>
        </p:nvSpPr>
        <p:spPr bwMode="auto">
          <a:xfrm>
            <a:off x="1295280" y="364860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516;p14" hidden="0"/>
          <p:cNvSpPr/>
          <p:nvPr isPhoto="0" userDrawn="0"/>
        </p:nvSpPr>
        <p:spPr bwMode="auto">
          <a:xfrm>
            <a:off x="1295280" y="422748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517;p14" hidden="0"/>
          <p:cNvSpPr/>
          <p:nvPr isPhoto="0" userDrawn="0"/>
        </p:nvSpPr>
        <p:spPr bwMode="auto">
          <a:xfrm>
            <a:off x="1295280" y="4806360"/>
            <a:ext cx="5713200" cy="48060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518;p14" hidden="0"/>
          <p:cNvSpPr/>
          <p:nvPr isPhoto="0" userDrawn="0"/>
        </p:nvSpPr>
        <p:spPr bwMode="auto">
          <a:xfrm>
            <a:off x="1295280" y="5385240"/>
            <a:ext cx="5713200" cy="48060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519;p14" hidden="0"/>
          <p:cNvSpPr/>
          <p:nvPr isPhoto="0" userDrawn="0"/>
        </p:nvSpPr>
        <p:spPr bwMode="auto">
          <a:xfrm>
            <a:off x="4184280" y="140508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4" name="Google Shape;520;p14" hidden="0"/>
          <p:cNvCxnSpPr>
            <a:cxnSpLocks/>
          </p:cNvCxnSpPr>
          <p:nvPr isPhoto="0" userDrawn="0"/>
        </p:nvCxnSpPr>
        <p:spPr bwMode="auto">
          <a:xfrm>
            <a:off x="5592960" y="1405440"/>
            <a:ext cx="1800" cy="34308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521;p14" hidden="0"/>
          <p:cNvSpPr/>
          <p:nvPr isPhoto="0" userDrawn="0"/>
        </p:nvSpPr>
        <p:spPr bwMode="auto">
          <a:xfrm>
            <a:off x="4184280" y="198900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6" name="Google Shape;522;p14" hidden="0"/>
          <p:cNvCxnSpPr>
            <a:cxnSpLocks/>
          </p:cNvCxnSpPr>
          <p:nvPr isPhoto="0" userDrawn="0"/>
        </p:nvCxnSpPr>
        <p:spPr bwMode="auto">
          <a:xfrm>
            <a:off x="5592960" y="1989720"/>
            <a:ext cx="1800" cy="34272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523;p14" hidden="0"/>
          <p:cNvSpPr/>
          <p:nvPr isPhoto="0" userDrawn="0"/>
        </p:nvSpPr>
        <p:spPr bwMode="auto">
          <a:xfrm>
            <a:off x="4184280" y="2558519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8" name="Google Shape;524;p14" hidden="0"/>
          <p:cNvCxnSpPr>
            <a:cxnSpLocks/>
          </p:cNvCxnSpPr>
          <p:nvPr isPhoto="0" userDrawn="0"/>
        </p:nvCxnSpPr>
        <p:spPr bwMode="auto">
          <a:xfrm>
            <a:off x="5592960" y="2559240"/>
            <a:ext cx="1800" cy="34272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525;p14" hidden="0"/>
          <p:cNvSpPr/>
          <p:nvPr isPhoto="0" userDrawn="0"/>
        </p:nvSpPr>
        <p:spPr bwMode="auto">
          <a:xfrm>
            <a:off x="4184280" y="314136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0" name="Google Shape;526;p14" hidden="0"/>
          <p:cNvCxnSpPr>
            <a:cxnSpLocks/>
          </p:cNvCxnSpPr>
          <p:nvPr isPhoto="0" userDrawn="0"/>
        </p:nvCxnSpPr>
        <p:spPr bwMode="auto">
          <a:xfrm>
            <a:off x="5592960" y="3142080"/>
            <a:ext cx="1800" cy="34308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527;p14" hidden="0"/>
          <p:cNvSpPr/>
          <p:nvPr isPhoto="0" userDrawn="0"/>
        </p:nvSpPr>
        <p:spPr bwMode="auto">
          <a:xfrm>
            <a:off x="4184280" y="371772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528;p14" hidden="0"/>
          <p:cNvSpPr/>
          <p:nvPr isPhoto="0" userDrawn="0"/>
        </p:nvSpPr>
        <p:spPr bwMode="auto">
          <a:xfrm>
            <a:off x="4184280" y="430164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529;p14" hidden="0"/>
          <p:cNvSpPr/>
          <p:nvPr isPhoto="0" userDrawn="0"/>
        </p:nvSpPr>
        <p:spPr bwMode="auto">
          <a:xfrm>
            <a:off x="4184280" y="4871160"/>
            <a:ext cx="2817720" cy="34128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530;p14" hidden="0"/>
          <p:cNvSpPr/>
          <p:nvPr isPhoto="0" userDrawn="0"/>
        </p:nvSpPr>
        <p:spPr bwMode="auto">
          <a:xfrm>
            <a:off x="4184280" y="5454360"/>
            <a:ext cx="2817720" cy="34128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531;p14" hidden="0"/>
          <p:cNvSpPr/>
          <p:nvPr isPhoto="0" userDrawn="0"/>
        </p:nvSpPr>
        <p:spPr bwMode="auto">
          <a:xfrm>
            <a:off x="3583800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532;p14" hidden="0"/>
          <p:cNvSpPr/>
          <p:nvPr isPhoto="0" userDrawn="0"/>
        </p:nvSpPr>
        <p:spPr bwMode="auto">
          <a:xfrm>
            <a:off x="3583800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533;p14" hidden="0"/>
          <p:cNvSpPr/>
          <p:nvPr isPhoto="0" userDrawn="0"/>
        </p:nvSpPr>
        <p:spPr bwMode="auto">
          <a:xfrm>
            <a:off x="3583800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534;p14" hidden="0"/>
          <p:cNvSpPr/>
          <p:nvPr isPhoto="0" userDrawn="0"/>
        </p:nvSpPr>
        <p:spPr bwMode="auto">
          <a:xfrm>
            <a:off x="3583800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535;p14" hidden="0"/>
          <p:cNvSpPr/>
          <p:nvPr isPhoto="0" userDrawn="0"/>
        </p:nvSpPr>
        <p:spPr bwMode="auto">
          <a:xfrm>
            <a:off x="3583800" y="370799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536;p14" hidden="0"/>
          <p:cNvSpPr/>
          <p:nvPr isPhoto="0" userDrawn="0"/>
        </p:nvSpPr>
        <p:spPr bwMode="auto">
          <a:xfrm>
            <a:off x="3583800" y="4287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7;p14" hidden="0"/>
          <p:cNvSpPr/>
          <p:nvPr isPhoto="0" userDrawn="0"/>
        </p:nvSpPr>
        <p:spPr bwMode="auto">
          <a:xfrm>
            <a:off x="3583800" y="48578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538;p14" hidden="0"/>
          <p:cNvSpPr/>
          <p:nvPr isPhoto="0" userDrawn="0"/>
        </p:nvSpPr>
        <p:spPr bwMode="auto">
          <a:xfrm>
            <a:off x="3583800" y="5443551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39;p14" hidden="0"/>
          <p:cNvSpPr/>
          <p:nvPr isPhoto="0" userDrawn="0"/>
        </p:nvSpPr>
        <p:spPr bwMode="auto">
          <a:xfrm>
            <a:off x="4732622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40;p14" hidden="0"/>
          <p:cNvSpPr/>
          <p:nvPr isPhoto="0" userDrawn="0"/>
        </p:nvSpPr>
        <p:spPr bwMode="auto">
          <a:xfrm>
            <a:off x="4732622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541;p14" hidden="0"/>
          <p:cNvSpPr/>
          <p:nvPr isPhoto="0" userDrawn="0"/>
        </p:nvSpPr>
        <p:spPr bwMode="auto">
          <a:xfrm>
            <a:off x="4732622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" name="Google Shape;542;p14" hidden="0"/>
          <p:cNvSpPr/>
          <p:nvPr isPhoto="0" userDrawn="0"/>
        </p:nvSpPr>
        <p:spPr bwMode="auto">
          <a:xfrm>
            <a:off x="4732622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543;p14" hidden="0"/>
          <p:cNvSpPr/>
          <p:nvPr isPhoto="0" userDrawn="0"/>
        </p:nvSpPr>
        <p:spPr bwMode="auto">
          <a:xfrm>
            <a:off x="6323106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8" name="Google Shape;544;p14" hidden="0"/>
          <p:cNvSpPr/>
          <p:nvPr isPhoto="0" userDrawn="0"/>
        </p:nvSpPr>
        <p:spPr bwMode="auto">
          <a:xfrm>
            <a:off x="6323106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9" name="Google Shape;545;p14" hidden="0"/>
          <p:cNvSpPr/>
          <p:nvPr isPhoto="0" userDrawn="0"/>
        </p:nvSpPr>
        <p:spPr bwMode="auto">
          <a:xfrm>
            <a:off x="6323106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0" name="Google Shape;546;p14" hidden="0"/>
          <p:cNvSpPr/>
          <p:nvPr isPhoto="0" userDrawn="0"/>
        </p:nvSpPr>
        <p:spPr bwMode="auto">
          <a:xfrm>
            <a:off x="6323106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1" name="Google Shape;547;p14" hidden="0"/>
          <p:cNvSpPr/>
          <p:nvPr isPhoto="0" userDrawn="0"/>
        </p:nvSpPr>
        <p:spPr bwMode="auto">
          <a:xfrm rot="5400000">
            <a:off x="5453640" y="4671000"/>
            <a:ext cx="277560" cy="2822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548;p14" hidden="0"/>
          <p:cNvSpPr/>
          <p:nvPr isPhoto="0" userDrawn="0"/>
        </p:nvSpPr>
        <p:spPr bwMode="auto">
          <a:xfrm>
            <a:off x="4184275" y="6172200"/>
            <a:ext cx="2694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16-bit virtual registers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(backwards compatibility)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3" name="Google Shape;549;p14" hidden="0"/>
          <p:cNvSpPr/>
          <p:nvPr isPhoto="0" userDrawn="0"/>
        </p:nvSpPr>
        <p:spPr bwMode="auto">
          <a:xfrm rot="10800000">
            <a:off x="843570" y="1348255"/>
            <a:ext cx="277500" cy="3374699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550;p14" hidden="0"/>
          <p:cNvSpPr/>
          <p:nvPr isPhoto="0" userDrawn="0"/>
        </p:nvSpPr>
        <p:spPr bwMode="auto">
          <a:xfrm rot="-5400000">
            <a:off x="-433505" y="2586175"/>
            <a:ext cx="214753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purpose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5" name="Google Shape;551;p14" hidden="0"/>
          <p:cNvSpPr/>
          <p:nvPr isPhoto="0" userDrawn="0"/>
        </p:nvSpPr>
        <p:spPr bwMode="auto">
          <a:xfrm>
            <a:off x="7560348" y="1391750"/>
            <a:ext cx="1554599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accumulate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6" name="Google Shape;552;p14" hidden="0"/>
          <p:cNvSpPr/>
          <p:nvPr isPhoto="0" userDrawn="0"/>
        </p:nvSpPr>
        <p:spPr bwMode="auto">
          <a:xfrm>
            <a:off x="7559273" y="1975325"/>
            <a:ext cx="12627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counter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7" name="Google Shape;553;p14" hidden="0"/>
          <p:cNvSpPr/>
          <p:nvPr isPhoto="0" userDrawn="0"/>
        </p:nvSpPr>
        <p:spPr bwMode="auto">
          <a:xfrm>
            <a:off x="7558200" y="2541250"/>
            <a:ext cx="1045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data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8" name="Google Shape;554;p14" hidden="0"/>
          <p:cNvSpPr/>
          <p:nvPr isPhoto="0" userDrawn="0"/>
        </p:nvSpPr>
        <p:spPr bwMode="auto">
          <a:xfrm>
            <a:off x="7558200" y="3131650"/>
            <a:ext cx="1554599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base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9" name="Google Shape;555;p14" hidden="0"/>
          <p:cNvSpPr/>
          <p:nvPr isPhoto="0" userDrawn="0"/>
        </p:nvSpPr>
        <p:spPr bwMode="auto">
          <a:xfrm>
            <a:off x="7559272" y="3627000"/>
            <a:ext cx="1554599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source 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index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0" name="Google Shape;556;p14" hidden="0"/>
          <p:cNvSpPr/>
          <p:nvPr isPhoto="0" userDrawn="0"/>
        </p:nvSpPr>
        <p:spPr bwMode="auto">
          <a:xfrm>
            <a:off x="7560726" y="4204800"/>
            <a:ext cx="1793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destination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index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1" name="Google Shape;557;p14" hidden="0"/>
          <p:cNvSpPr/>
          <p:nvPr isPhoto="0" userDrawn="0"/>
        </p:nvSpPr>
        <p:spPr bwMode="auto">
          <a:xfrm>
            <a:off x="7559273" y="4701250"/>
            <a:ext cx="1554599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stack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pointer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2" name="Google Shape;558;p14" hidden="0"/>
          <p:cNvSpPr/>
          <p:nvPr isPhoto="0" userDrawn="0"/>
        </p:nvSpPr>
        <p:spPr bwMode="auto">
          <a:xfrm>
            <a:off x="7559273" y="5313600"/>
            <a:ext cx="1554599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base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pointer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3" name="Google Shape;559;p14" hidden="0"/>
          <p:cNvSpPr/>
          <p:nvPr isPhoto="0" userDrawn="0"/>
        </p:nvSpPr>
        <p:spPr bwMode="auto">
          <a:xfrm>
            <a:off x="6669740" y="649080"/>
            <a:ext cx="2445099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Origin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mostly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obsolete)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4;p15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de ponto flutuante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65;p15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66;p15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67;p1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792800" y="1032480"/>
            <a:ext cx="4761000" cy="5046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8;p15" hidden="0"/>
          <p:cNvSpPr/>
          <p:nvPr isPhoto="0" userDrawn="0"/>
        </p:nvSpPr>
        <p:spPr bwMode="auto">
          <a:xfrm>
            <a:off x="2052000" y="6300000"/>
            <a:ext cx="4668120" cy="25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Fonte: </a:t>
            </a:r>
            <a:r>
              <a:rPr lang="pt-BR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hlinkClick r:id="rId3" tooltip="https://commons.wikimedia.org/wiki/File:AVX_registers.svg"/>
              </a:rPr>
              <a:t>https://commons.wikimedia.org/wiki/File:AVX_registers.svg</a:t>
            </a:r>
            <a:r>
              <a:rPr lang="pt-BR" sz="1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3;p16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Agenda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74;p16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4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Arquitetura de computadores 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Arquitetura x86-64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Registradores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Instruções de movimentação de dados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575;p16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576;p16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1;p1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1" i="0" u="none" strike="noStrike" cap="none">
                <a:solidFill>
                  <a:srgbClr val="C00026"/>
                </a:solidFill>
                <a:latin typeface="Courier New"/>
                <a:ea typeface="Courier New"/>
                <a:cs typeface="Courier New"/>
              </a:rPr>
              <a:t>push, pop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82;p1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83;p1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84;p17" hidden="0"/>
          <p:cNvSpPr/>
          <p:nvPr isPhoto="0" userDrawn="0"/>
        </p:nvSpPr>
        <p:spPr bwMode="auto">
          <a:xfrm>
            <a:off x="353520" y="2193120"/>
            <a:ext cx="4165560" cy="33814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Instrução 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push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pt-BR" sz="18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Cria espaço na pilha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Move </a:t>
            </a:r>
            <a:r>
              <a:rPr lang="pt-BR" sz="18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o espaço recém-criado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 seja: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push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%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Equivale a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sub $8, %rsp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%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rbx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, (%rsp)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85;p17" hidden="0"/>
          <p:cNvSpPr/>
          <p:nvPr isPhoto="0" userDrawn="0"/>
        </p:nvSpPr>
        <p:spPr bwMode="auto">
          <a:xfrm>
            <a:off x="4656239" y="2186280"/>
            <a:ext cx="4353289" cy="33814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Instrução 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pop </a:t>
            </a:r>
            <a:r>
              <a:rPr lang="pt-BR" sz="18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Move os dados do topo da pilha para </a:t>
            </a:r>
            <a:r>
              <a:rPr lang="pt-BR" sz="18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Remove espaço da pilha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 seja: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pop %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Equivale a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(%rsp), %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add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$8, %rsp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90;p1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1" i="0" u="none" strike="noStrike" cap="none">
                <a:solidFill>
                  <a:srgbClr val="C00026"/>
                </a:solidFill>
                <a:latin typeface="Courier New"/>
                <a:ea typeface="Courier New"/>
                <a:cs typeface="Courier New"/>
              </a:rPr>
              <a:t>push, pop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91;p1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92;p1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93;p1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62000" y="1400040"/>
            <a:ext cx="8375039" cy="505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98;p19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Código de funcao1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99;p19" hidden="0"/>
          <p:cNvSpPr/>
          <p:nvPr isPhoto="0" userDrawn="0"/>
        </p:nvSpPr>
        <p:spPr bwMode="auto">
          <a:xfrm>
            <a:off x="657360" y="1774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00000000000006da &lt;funcao1&gt;: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6da:   83 c7 01           add    $0x1,%edi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6dd:   89 f8              mov    %edi,%eax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6df:   03                 add    (%rsi),%eax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6e1:   c3                 retq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</p:txBody>
      </p:sp>
      <p:sp>
        <p:nvSpPr>
          <p:cNvPr id="6" name="Google Shape;600;p19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01;p19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4;p2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Aula passada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35;p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4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Representação em memória de vários tipos em C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lvl="1" indent="-284039">
              <a:spcBef>
                <a:spcPts val="360"/>
              </a:spcBef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Estrutura de um arquivo executável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700" lvl="1" indent="-360363">
              <a:spcBef>
                <a:spcPts val="2268"/>
              </a:spcBef>
              <a:buSzPts val="810"/>
              <a:buFont typeface="Courier New"/>
              <a:buChar char="o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text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guarda nosso código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700" lvl="1" indent="-360363">
              <a:spcBef>
                <a:spcPts val="2268"/>
              </a:spcBef>
              <a:buSzPts val="810"/>
              <a:buFont typeface="Courier New"/>
              <a:buChar char="o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.data guarda globais inicializadas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700" lvl="1" indent="-360363">
              <a:spcBef>
                <a:spcPts val="2268"/>
              </a:spcBef>
              <a:buSzPts val="810"/>
              <a:buFont typeface="Courier New"/>
              <a:buChar char="o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rodata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guarda constantes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700" lvl="1" indent="-360363">
              <a:spcBef>
                <a:spcPts val="2268"/>
              </a:spcBef>
              <a:buSzPts val="810"/>
              <a:buFont typeface="Courier New"/>
              <a:buChar char="o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bss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reserva espaço para globais não inicializadas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149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Variáveis locais só existem em tempo de execução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36;p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37;p2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6;p20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Código de funcao1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07;p20" hidden="0"/>
          <p:cNvSpPr/>
          <p:nvPr isPhoto="0" userDrawn="0"/>
        </p:nvSpPr>
        <p:spPr bwMode="auto">
          <a:xfrm>
            <a:off x="657360" y="1774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00000000000006da &lt;funcao1&gt;: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6da:   83 c7 01           add    $0x1,%edi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6dd:   89 f8              mov    %edi,%eax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6df:   03                 add    (%rsi),%eax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6e1:   c3                 retq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</p:txBody>
      </p:sp>
      <p:sp>
        <p:nvSpPr>
          <p:cNvPr id="6" name="Google Shape;608;p20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09;p20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610;p20" hidden="0"/>
          <p:cNvSpPr/>
          <p:nvPr isPhoto="0" userDrawn="0"/>
        </p:nvSpPr>
        <p:spPr bwMode="auto">
          <a:xfrm>
            <a:off x="4752000" y="2448000"/>
            <a:ext cx="719280" cy="503280"/>
          </a:xfrm>
          <a:prstGeom prst="ellipse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611;p20" hidden="0"/>
          <p:cNvCxnSpPr>
            <a:cxnSpLocks/>
          </p:cNvCxnSpPr>
          <p:nvPr isPhoto="0" userDrawn="0"/>
        </p:nvCxnSpPr>
        <p:spPr bwMode="auto">
          <a:xfrm rot="10800000" flipH="1">
            <a:off x="2808000" y="2880000"/>
            <a:ext cx="2088000" cy="17416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612;p20" hidden="0"/>
          <p:cNvSpPr/>
          <p:nvPr isPhoto="0" userDrawn="0"/>
        </p:nvSpPr>
        <p:spPr bwMode="auto">
          <a:xfrm>
            <a:off x="2016000" y="4621680"/>
            <a:ext cx="175572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 quê faz MOV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613;p20" hidden="0"/>
          <p:cNvSpPr/>
          <p:nvPr isPhoto="0" userDrawn="0"/>
        </p:nvSpPr>
        <p:spPr bwMode="auto">
          <a:xfrm>
            <a:off x="5940360" y="2808360"/>
            <a:ext cx="1042920" cy="503280"/>
          </a:xfrm>
          <a:prstGeom prst="ellipse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614;p20" hidden="0"/>
          <p:cNvSpPr/>
          <p:nvPr isPhoto="0" userDrawn="0"/>
        </p:nvSpPr>
        <p:spPr bwMode="auto">
          <a:xfrm>
            <a:off x="5205959" y="4680000"/>
            <a:ext cx="3185005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 quê significa esse ( )?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3" name="Google Shape;615;p20" hidden="0"/>
          <p:cNvCxnSpPr>
            <a:cxnSpLocks/>
          </p:cNvCxnSpPr>
          <p:nvPr isPhoto="0" userDrawn="0"/>
        </p:nvCxnSpPr>
        <p:spPr bwMode="auto">
          <a:xfrm rot="10800000">
            <a:off x="6480000" y="3312360"/>
            <a:ext cx="144000" cy="13676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F5B3F18-598B-2FF5-0991-A5382306DFD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GDB: parando programas e examinando registradores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usar GDB para acompanhar a execução de um programa</a:t>
            </a:r>
            <a:endParaRPr sz="2000" b="0"/>
          </a:p>
          <a:p>
            <a:pPr marL="305905" indent="-305905">
              <a:buAutoNum type="arabicPeriod"/>
              <a:defRPr/>
            </a:pPr>
            <a:r>
              <a:rPr sz="2000" b="0"/>
              <a:t>examinar valores dos registradores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8;p2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Código de funcao2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29;p21" hidden="0"/>
          <p:cNvSpPr/>
          <p:nvPr isPhoto="0" userDrawn="0"/>
        </p:nvSpPr>
        <p:spPr bwMode="auto">
          <a:xfrm>
            <a:off x="288000" y="1656000"/>
            <a:ext cx="884592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0x1145 &lt;+0&gt;:	mov    0x2ec9(%rip),%eax     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0x114b &lt;+6&gt;:	add    $0x1,%eax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0x114e &lt;+9&gt;:	mov    %eax,0x2ec0(%rip)     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0x1154 &lt;+15&gt;:	add    %edi,%eax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0x1156 &lt;+17&gt;:	retq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</p:txBody>
      </p:sp>
      <p:sp>
        <p:nvSpPr>
          <p:cNvPr id="6" name="Google Shape;630;p21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31;p21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6;p22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Código de funcao2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37;p22" hidden="0"/>
          <p:cNvSpPr/>
          <p:nvPr isPhoto="0" userDrawn="0"/>
        </p:nvSpPr>
        <p:spPr bwMode="auto">
          <a:xfrm>
            <a:off x="288000" y="1656000"/>
            <a:ext cx="884592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0x1145 &lt;+0&gt;: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0x2ec9(%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rip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),%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eax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 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0x114b &lt;+6&gt;: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add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$0x1,%eax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0x114e &lt;+9&gt;: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%eax,0x2ec0(%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rip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     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0x1154 &lt;+15&gt;: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add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edi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,%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0x1156 &lt;+17&gt;: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retq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</p:txBody>
      </p:sp>
      <p:sp>
        <p:nvSpPr>
          <p:cNvPr id="6" name="Google Shape;638;p2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39;p22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640;p22" hidden="0"/>
          <p:cNvSpPr/>
          <p:nvPr isPhoto="0" userDrawn="0"/>
        </p:nvSpPr>
        <p:spPr bwMode="auto">
          <a:xfrm>
            <a:off x="4827494" y="2312400"/>
            <a:ext cx="2079706" cy="503399"/>
          </a:xfrm>
          <a:prstGeom prst="ellipse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641;p22" hidden="0"/>
          <p:cNvCxnSpPr>
            <a:cxnSpLocks/>
            <a:endCxn id="8" idx="4"/>
          </p:cNvCxnSpPr>
          <p:nvPr isPhoto="0" userDrawn="0"/>
        </p:nvCxnSpPr>
        <p:spPr bwMode="auto">
          <a:xfrm flipH="1" flipV="1">
            <a:off x="5867347" y="2815800"/>
            <a:ext cx="252654" cy="114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642;p22" hidden="0"/>
          <p:cNvSpPr/>
          <p:nvPr isPhoto="0" userDrawn="0"/>
        </p:nvSpPr>
        <p:spPr bwMode="auto">
          <a:xfrm>
            <a:off x="5080148" y="1570320"/>
            <a:ext cx="954052" cy="503399"/>
          </a:xfrm>
          <a:prstGeom prst="ellipse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1" name="Google Shape;643;p22" hidden="0"/>
          <p:cNvCxnSpPr>
            <a:cxnSpLocks/>
          </p:cNvCxnSpPr>
          <p:nvPr isPhoto="0" userDrawn="0"/>
        </p:nvCxnSpPr>
        <p:spPr bwMode="auto">
          <a:xfrm flipV="1">
            <a:off x="2232000" y="1949824"/>
            <a:ext cx="2848148" cy="172229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644;p22" hidden="0"/>
          <p:cNvSpPr>
            <a:spLocks noAdjustHandles="0" noChangeArrowheads="0"/>
          </p:cNvSpPr>
          <p:nvPr isPhoto="0" userDrawn="0"/>
        </p:nvSpPr>
        <p:spPr bwMode="auto">
          <a:xfrm>
            <a:off x="1368000" y="3744000"/>
            <a:ext cx="1639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latin typeface="Arial"/>
                <a:ea typeface="Arial"/>
                <a:cs typeface="Arial"/>
              </a:rPr>
              <a:t>Quem é %rip?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645;p22" hidden="0"/>
          <p:cNvSpPr>
            <a:spLocks noAdjustHandles="0" noChangeArrowheads="0"/>
          </p:cNvSpPr>
          <p:nvPr isPhoto="0" userDrawn="0"/>
        </p:nvSpPr>
        <p:spPr bwMode="auto">
          <a:xfrm>
            <a:off x="5417280" y="4045680"/>
            <a:ext cx="3222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O quê significa 0x2ec0(%rip)?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50;p24" hidden="0"/>
          <p:cNvSpPr/>
          <p:nvPr isPhoto="0" userDrawn="0"/>
        </p:nvSpPr>
        <p:spPr bwMode="auto">
          <a:xfrm>
            <a:off x="228600" y="457200"/>
            <a:ext cx="5535720" cy="5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Movendo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51;p24" hidden="0"/>
          <p:cNvSpPr/>
          <p:nvPr isPhoto="0" userDrawn="0"/>
        </p:nvSpPr>
        <p:spPr bwMode="auto">
          <a:xfrm>
            <a:off x="290520" y="1100160"/>
            <a:ext cx="8394840" cy="522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movq </a:t>
            </a:r>
            <a:r>
              <a:rPr lang="pt-BR" sz="2000" b="1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Source</a:t>
            </a:r>
            <a:r>
              <a:rPr lang="pt-BR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2000" b="1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Dest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Tipos de operandos: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343080" marR="0" lvl="0" indent="-3416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/>
            </a:pPr>
            <a:r>
              <a:rPr lang="pt-BR" sz="2000" b="1" i="1" strike="noStrike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Imediato (Immediate):</a:t>
            </a: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Constantes inteiras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$0x400, $-533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Não esqueça do prefixo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‘$’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Codificado com 1, 2, ou 4 bytes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416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/>
            </a:pPr>
            <a:r>
              <a:rPr lang="pt-BR" sz="2000" b="1" i="1" strike="noStrike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Registrador: </a:t>
            </a: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dos 16 registradores inteiros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%rax, %r13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416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/>
            </a:pPr>
            <a:r>
              <a:rPr lang="pt-BR" sz="2000" b="1" i="1" strike="noStrike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Memória:</a:t>
            </a: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8 bytes (por causa do sufixo ‘q’) consecutivos de memória, no endereço dado pelo registrador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 mais simples: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(%rax)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Vários outros modos de endereçamento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56;p25" hidden="0"/>
          <p:cNvSpPr/>
          <p:nvPr isPhoto="0" userDrawn="0"/>
        </p:nvSpPr>
        <p:spPr bwMode="auto">
          <a:xfrm>
            <a:off x="304920" y="685800"/>
            <a:ext cx="7990200" cy="5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1" strike="noStrike">
                <a:solidFill>
                  <a:srgbClr val="C00026"/>
                </a:solidFill>
                <a:latin typeface="Courier New"/>
                <a:ea typeface="Courier New"/>
                <a:cs typeface="Courier New"/>
              </a:rPr>
              <a:t>movq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 : Combinações de operandos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57;p25" hidden="0"/>
          <p:cNvSpPr/>
          <p:nvPr isPhoto="0" userDrawn="0"/>
        </p:nvSpPr>
        <p:spPr bwMode="auto">
          <a:xfrm>
            <a:off x="457200" y="5943600"/>
            <a:ext cx="8139240" cy="5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strike="noStrike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Não é permitido fazer transferência direta memória-memória com uma única instrução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658;p25" hidden="0"/>
          <p:cNvSpPr/>
          <p:nvPr isPhoto="0" userDrawn="0"/>
        </p:nvSpPr>
        <p:spPr bwMode="auto">
          <a:xfrm>
            <a:off x="127451" y="3772075"/>
            <a:ext cx="1024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659;p25" hidden="0"/>
          <p:cNvSpPr/>
          <p:nvPr isPhoto="0" userDrawn="0"/>
        </p:nvSpPr>
        <p:spPr bwMode="auto">
          <a:xfrm>
            <a:off x="1610640" y="2705040"/>
            <a:ext cx="1079258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Imm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660;p25" hidden="0"/>
          <p:cNvSpPr/>
          <p:nvPr isPhoto="0" userDrawn="0"/>
        </p:nvSpPr>
        <p:spPr bwMode="auto">
          <a:xfrm>
            <a:off x="1610640" y="3772080"/>
            <a:ext cx="87912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661;p25" hidden="0"/>
          <p:cNvSpPr/>
          <p:nvPr isPhoto="0" userDrawn="0"/>
        </p:nvSpPr>
        <p:spPr bwMode="auto">
          <a:xfrm>
            <a:off x="1623600" y="4915080"/>
            <a:ext cx="1079258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662;p25" hidden="0"/>
          <p:cNvSpPr/>
          <p:nvPr isPhoto="0" userDrawn="0"/>
        </p:nvSpPr>
        <p:spPr bwMode="auto">
          <a:xfrm>
            <a:off x="2829960" y="2476440"/>
            <a:ext cx="90396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663;p25" hidden="0"/>
          <p:cNvSpPr/>
          <p:nvPr isPhoto="0" userDrawn="0"/>
        </p:nvSpPr>
        <p:spPr bwMode="auto">
          <a:xfrm>
            <a:off x="2842920" y="2933640"/>
            <a:ext cx="101196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664;p25" hidden="0"/>
          <p:cNvSpPr/>
          <p:nvPr isPhoto="0" userDrawn="0"/>
        </p:nvSpPr>
        <p:spPr bwMode="auto">
          <a:xfrm>
            <a:off x="2829960" y="3619440"/>
            <a:ext cx="90396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665;p25" hidden="0"/>
          <p:cNvSpPr/>
          <p:nvPr isPhoto="0" userDrawn="0"/>
        </p:nvSpPr>
        <p:spPr bwMode="auto">
          <a:xfrm>
            <a:off x="2842920" y="4065480"/>
            <a:ext cx="102420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666;p25" hidden="0"/>
          <p:cNvSpPr/>
          <p:nvPr isPhoto="0" userDrawn="0"/>
        </p:nvSpPr>
        <p:spPr bwMode="auto">
          <a:xfrm>
            <a:off x="2829960" y="4915080"/>
            <a:ext cx="90396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667;p25" hidden="0"/>
          <p:cNvSpPr/>
          <p:nvPr isPhoto="0" userDrawn="0"/>
        </p:nvSpPr>
        <p:spPr bwMode="auto">
          <a:xfrm>
            <a:off x="1459439" y="1752480"/>
            <a:ext cx="1243419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Source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668;p25" hidden="0"/>
          <p:cNvSpPr/>
          <p:nvPr isPhoto="0" userDrawn="0"/>
        </p:nvSpPr>
        <p:spPr bwMode="auto">
          <a:xfrm>
            <a:off x="2830680" y="1752480"/>
            <a:ext cx="102420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Dest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669;p25" hidden="0"/>
          <p:cNvSpPr/>
          <p:nvPr isPhoto="0" userDrawn="0"/>
        </p:nvSpPr>
        <p:spPr bwMode="auto">
          <a:xfrm>
            <a:off x="1295280" y="2629080"/>
            <a:ext cx="303480" cy="2741760"/>
          </a:xfrm>
          <a:prstGeom prst="leftBrace">
            <a:avLst>
              <a:gd name="adj1" fmla="val 75000"/>
              <a:gd name="adj2" fmla="val 50000"/>
            </a:avLst>
          </a:prstGeom>
          <a:noFill/>
          <a:ln w="255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670;p25" hidden="0"/>
          <p:cNvSpPr/>
          <p:nvPr isPhoto="0" userDrawn="0"/>
        </p:nvSpPr>
        <p:spPr bwMode="auto">
          <a:xfrm>
            <a:off x="2514600" y="2552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671;p25" hidden="0"/>
          <p:cNvSpPr/>
          <p:nvPr isPhoto="0" userDrawn="0"/>
        </p:nvSpPr>
        <p:spPr bwMode="auto">
          <a:xfrm>
            <a:off x="2514600" y="3695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672;p25" hidden="0"/>
          <p:cNvSpPr/>
          <p:nvPr isPhoto="0" userDrawn="0"/>
        </p:nvSpPr>
        <p:spPr bwMode="auto">
          <a:xfrm>
            <a:off x="6876360" y="175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 Analog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673;p25" hidden="0"/>
          <p:cNvSpPr/>
          <p:nvPr isPhoto="0" userDrawn="0"/>
        </p:nvSpPr>
        <p:spPr bwMode="auto">
          <a:xfrm>
            <a:off x="3745800" y="2506675"/>
            <a:ext cx="2611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$0x4,%rax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2" name="Google Shape;674;p25" hidden="0"/>
          <p:cNvSpPr/>
          <p:nvPr isPhoto="0" userDrawn="0"/>
        </p:nvSpPr>
        <p:spPr bwMode="auto">
          <a:xfrm>
            <a:off x="6674748" y="2506675"/>
            <a:ext cx="2247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 = 0x4;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675;p25" hidden="0"/>
          <p:cNvSpPr/>
          <p:nvPr isPhoto="0" userDrawn="0"/>
        </p:nvSpPr>
        <p:spPr bwMode="auto">
          <a:xfrm>
            <a:off x="3748644" y="2963874"/>
            <a:ext cx="3127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$-147,(%rax)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676;p25" hidden="0"/>
          <p:cNvSpPr/>
          <p:nvPr isPhoto="0" userDrawn="0"/>
        </p:nvSpPr>
        <p:spPr bwMode="auto">
          <a:xfrm>
            <a:off x="6675184" y="2963874"/>
            <a:ext cx="2062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*p = -147;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677;p25" hidden="0"/>
          <p:cNvSpPr/>
          <p:nvPr isPhoto="0" userDrawn="0"/>
        </p:nvSpPr>
        <p:spPr bwMode="auto">
          <a:xfrm>
            <a:off x="3745800" y="3649673"/>
            <a:ext cx="2611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%rax,%rdx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678;p25" hidden="0"/>
          <p:cNvSpPr/>
          <p:nvPr isPhoto="0" userDrawn="0"/>
        </p:nvSpPr>
        <p:spPr bwMode="auto">
          <a:xfrm>
            <a:off x="6674748" y="3649673"/>
            <a:ext cx="28011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temp2 = temp1;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679;p25" hidden="0"/>
          <p:cNvSpPr/>
          <p:nvPr isPhoto="0" userDrawn="0"/>
        </p:nvSpPr>
        <p:spPr bwMode="auto">
          <a:xfrm>
            <a:off x="3747832" y="4095712"/>
            <a:ext cx="29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%rax,(%rdx)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680;p25" hidden="0"/>
          <p:cNvSpPr/>
          <p:nvPr isPhoto="0" userDrawn="0"/>
        </p:nvSpPr>
        <p:spPr bwMode="auto">
          <a:xfrm>
            <a:off x="6675184" y="4095712"/>
            <a:ext cx="2062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*p = temp;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681;p25" hidden="0"/>
          <p:cNvSpPr/>
          <p:nvPr isPhoto="0" userDrawn="0"/>
        </p:nvSpPr>
        <p:spPr bwMode="auto">
          <a:xfrm>
            <a:off x="3747832" y="4944951"/>
            <a:ext cx="29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(%rax),%rdx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682;p25" hidden="0"/>
          <p:cNvSpPr/>
          <p:nvPr isPhoto="0" userDrawn="0"/>
        </p:nvSpPr>
        <p:spPr bwMode="auto">
          <a:xfrm>
            <a:off x="6675184" y="4944951"/>
            <a:ext cx="2062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 = *p;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683;p25" hidden="0"/>
          <p:cNvSpPr/>
          <p:nvPr isPhoto="0" userDrawn="0"/>
        </p:nvSpPr>
        <p:spPr bwMode="auto">
          <a:xfrm>
            <a:off x="4588560" y="1752480"/>
            <a:ext cx="158364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Src</a:t>
            </a: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Dest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8;p26" hidden="0"/>
          <p:cNvSpPr/>
          <p:nvPr isPhoto="0" userDrawn="0"/>
        </p:nvSpPr>
        <p:spPr bwMode="auto">
          <a:xfrm>
            <a:off x="457200" y="234000"/>
            <a:ext cx="822816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Alguns modos simples de endereçamento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89;p26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223920" marR="0" lvl="0" indent="-2224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	(R)	Mem[Reg[R]]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560520" marR="0" lvl="1" indent="-22067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 R especifica o endereço de memória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r>
              <a:rPr lang="pt-BR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(%rcx),%rax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Deslocamento (Displacement)	D(R)	Mem[Reg[R]+D]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560520" marR="0" lvl="1" indent="-22067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 R especifica inicio da região de memória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560520" marR="0" lvl="1" indent="-22067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Constante de deslocamento D especifica offset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r>
              <a:rPr lang="pt-BR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8(%rbp),%rdx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690;p26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95;p27" hidden="0"/>
          <p:cNvSpPr/>
          <p:nvPr isPhoto="0" userDrawn="0"/>
        </p:nvSpPr>
        <p:spPr bwMode="auto">
          <a:xfrm>
            <a:off x="457200" y="234000"/>
            <a:ext cx="822816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os tamanhos?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96;p27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223920" marR="0" lvl="0" indent="-2224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 tamanho do dado é especificado na instrução! MOV não converte tipos!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Usamos um sufixo com o tamanho do tipo: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967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 = quad word (8 bytes)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1534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 = long word (4 bytes)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1534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 = word (2 bytes)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1534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 = byte (1 bytes)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1534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967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Também podemos ver o tamanho dos registradores usados!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697;p27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2;p28" hidden="0"/>
          <p:cNvSpPr/>
          <p:nvPr isPhoto="0" userDrawn="0"/>
        </p:nvSpPr>
        <p:spPr bwMode="auto">
          <a:xfrm>
            <a:off x="457200" y="234000"/>
            <a:ext cx="822816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os tamanhos?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3;p28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223920" marR="0" lvl="0" indent="-2224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Cuidado com acessos à memória!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movb</a:t>
            </a: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$-1, (%rsp)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Copia um byte no endereço do topo da pilha.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18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movq</a:t>
            </a: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$-1, (%rsp)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Copia 8 bytes no endereço do topo da pilha.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704;p28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9;p29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10;p29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1;p29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712;p29" hidden="0"/>
          <p:cNvSpPr/>
          <p:nvPr isPhoto="0" userDrawn="0"/>
        </p:nvSpPr>
        <p:spPr bwMode="auto">
          <a:xfrm>
            <a:off x="2500560" y="1780920"/>
            <a:ext cx="4430520" cy="2007360"/>
          </a:xfrm>
          <a:prstGeom prst="rect">
            <a:avLst/>
          </a:prstGeom>
          <a:solidFill>
            <a:srgbClr val="F6F5BD"/>
          </a:solidFill>
          <a:ln w="12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void swap(long *xp, long *yp) {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long t0 = *xp;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long t1 = *yp;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*xp = t1;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*yp = t0;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}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13;p29" hidden="0"/>
          <p:cNvSpPr/>
          <p:nvPr isPhoto="0" userDrawn="0"/>
        </p:nvSpPr>
        <p:spPr bwMode="auto">
          <a:xfrm>
            <a:off x="2849760" y="4114080"/>
            <a:ext cx="418968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2;p3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Agenda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3;p3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4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Arquitetura de computadores 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Arquitetura x86-64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Registradores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Instruções de movimentação de dados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44;p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45;p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8;p30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19;p30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720;p30" hidden="0"/>
          <p:cNvSpPr/>
          <p:nvPr isPhoto="0" userDrawn="0"/>
        </p:nvSpPr>
        <p:spPr bwMode="auto">
          <a:xfrm>
            <a:off x="4331873" y="1780925"/>
            <a:ext cx="9024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721;p30" hidden="0"/>
          <p:cNvSpPr/>
          <p:nvPr isPhoto="0" userDrawn="0"/>
        </p:nvSpPr>
        <p:spPr bwMode="auto">
          <a:xfrm>
            <a:off x="4331871" y="2238125"/>
            <a:ext cx="12006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22;p30" hidden="0"/>
          <p:cNvSpPr/>
          <p:nvPr isPhoto="0" userDrawn="0"/>
        </p:nvSpPr>
        <p:spPr bwMode="auto">
          <a:xfrm>
            <a:off x="4331873" y="2695325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723;p30" hidden="0"/>
          <p:cNvSpPr/>
          <p:nvPr isPhoto="0" userDrawn="0"/>
        </p:nvSpPr>
        <p:spPr bwMode="auto">
          <a:xfrm>
            <a:off x="4331872" y="3152525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724;p30" hidden="0"/>
          <p:cNvSpPr/>
          <p:nvPr isPhoto="0" userDrawn="0"/>
        </p:nvSpPr>
        <p:spPr bwMode="auto">
          <a:xfrm>
            <a:off x="5017680" y="178092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725;p30" hidden="0"/>
          <p:cNvSpPr/>
          <p:nvPr isPhoto="0" userDrawn="0"/>
        </p:nvSpPr>
        <p:spPr bwMode="auto">
          <a:xfrm>
            <a:off x="5017680" y="223812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726;p30" hidden="0"/>
          <p:cNvSpPr/>
          <p:nvPr isPhoto="0" userDrawn="0"/>
        </p:nvSpPr>
        <p:spPr bwMode="auto">
          <a:xfrm>
            <a:off x="5017680" y="269532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727;p30" hidden="0"/>
          <p:cNvSpPr/>
          <p:nvPr isPhoto="0" userDrawn="0"/>
        </p:nvSpPr>
        <p:spPr bwMode="auto">
          <a:xfrm>
            <a:off x="5017680" y="3152519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728;p30" hidden="0"/>
          <p:cNvSpPr/>
          <p:nvPr isPhoto="0" userDrawn="0"/>
        </p:nvSpPr>
        <p:spPr bwMode="auto">
          <a:xfrm>
            <a:off x="304920" y="1295280"/>
            <a:ext cx="3961080" cy="2282400"/>
          </a:xfrm>
          <a:prstGeom prst="rect">
            <a:avLst/>
          </a:prstGeom>
          <a:solidFill>
            <a:srgbClr val="F6F5BD"/>
          </a:solidFill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void swap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(long *xp, long *yp)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{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long t0 = *xp;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long t1 = *yp;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*xp = t1;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*yp = t0;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}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729;p30" hidden="0"/>
          <p:cNvSpPr/>
          <p:nvPr isPhoto="0" userDrawn="0"/>
        </p:nvSpPr>
        <p:spPr bwMode="auto">
          <a:xfrm>
            <a:off x="7094880" y="83376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730;p30" hidden="0"/>
          <p:cNvSpPr/>
          <p:nvPr isPhoto="0" userDrawn="0"/>
        </p:nvSpPr>
        <p:spPr bwMode="auto">
          <a:xfrm>
            <a:off x="533520" y="4114800"/>
            <a:ext cx="2436840" cy="167508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	Value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70000"/>
              </a:lnSpc>
              <a:spcBef>
                <a:spcPts val="901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	xp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70000"/>
              </a:lnSpc>
              <a:spcBef>
                <a:spcPts val="901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	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70000"/>
              </a:lnSpc>
              <a:spcBef>
                <a:spcPts val="901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	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70000"/>
              </a:lnSpc>
              <a:spcBef>
                <a:spcPts val="901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	t1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731;p30" hidden="0"/>
          <p:cNvSpPr/>
          <p:nvPr isPhoto="0" userDrawn="0"/>
        </p:nvSpPr>
        <p:spPr bwMode="auto">
          <a:xfrm>
            <a:off x="3048120" y="48006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732;p30" hidden="0"/>
          <p:cNvSpPr/>
          <p:nvPr isPhoto="0" userDrawn="0"/>
        </p:nvSpPr>
        <p:spPr bwMode="auto">
          <a:xfrm>
            <a:off x="4529880" y="1219320"/>
            <a:ext cx="1817132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733;p30" hidden="0"/>
          <p:cNvSpPr/>
          <p:nvPr isPhoto="0" userDrawn="0"/>
        </p:nvSpPr>
        <p:spPr bwMode="auto">
          <a:xfrm rot="10800000" flipH="1">
            <a:off x="5715000" y="1653480"/>
            <a:ext cx="1464840" cy="3326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" name="Google Shape;734;p30" hidden="0"/>
          <p:cNvSpPr/>
          <p:nvPr isPhoto="0" userDrawn="0"/>
        </p:nvSpPr>
        <p:spPr bwMode="auto">
          <a:xfrm>
            <a:off x="5715000" y="2438280"/>
            <a:ext cx="1449720" cy="684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1" name="Google Shape;735;p30" hidden="0"/>
          <p:cNvSpPr/>
          <p:nvPr isPhoto="0" userDrawn="0"/>
        </p:nvSpPr>
        <p:spPr bwMode="auto">
          <a:xfrm>
            <a:off x="5638680" y="1905120"/>
            <a:ext cx="150840" cy="15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736;p30" hidden="0"/>
          <p:cNvSpPr/>
          <p:nvPr isPhoto="0" userDrawn="0"/>
        </p:nvSpPr>
        <p:spPr bwMode="auto">
          <a:xfrm>
            <a:off x="5638680" y="2362320"/>
            <a:ext cx="150840" cy="15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737;p30" hidden="0"/>
          <p:cNvSpPr/>
          <p:nvPr isPhoto="0" userDrawn="0"/>
        </p:nvSpPr>
        <p:spPr bwMode="auto">
          <a:xfrm>
            <a:off x="7181280" y="14565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738;p30" hidden="0"/>
          <p:cNvSpPr/>
          <p:nvPr isPhoto="0" userDrawn="0"/>
        </p:nvSpPr>
        <p:spPr bwMode="auto">
          <a:xfrm>
            <a:off x="7181280" y="183780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739;p30" hidden="0"/>
          <p:cNvSpPr/>
          <p:nvPr isPhoto="0" userDrawn="0"/>
        </p:nvSpPr>
        <p:spPr bwMode="auto">
          <a:xfrm>
            <a:off x="7181280" y="22186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740;p30" hidden="0"/>
          <p:cNvSpPr/>
          <p:nvPr isPhoto="0" userDrawn="0"/>
        </p:nvSpPr>
        <p:spPr bwMode="auto">
          <a:xfrm>
            <a:off x="7181280" y="25995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741;p30" hidden="0"/>
          <p:cNvSpPr/>
          <p:nvPr isPhoto="0" userDrawn="0"/>
        </p:nvSpPr>
        <p:spPr bwMode="auto">
          <a:xfrm>
            <a:off x="7181280" y="298080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6;p31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47;p31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748;p31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749;p31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750;p31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751;p31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752;p31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753;p31" hidden="0"/>
          <p:cNvSpPr/>
          <p:nvPr isPhoto="0" userDrawn="0"/>
        </p:nvSpPr>
        <p:spPr bwMode="auto">
          <a:xfrm>
            <a:off x="1110945" y="1814050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754;p31" hidden="0"/>
          <p:cNvSpPr/>
          <p:nvPr isPhoto="0" userDrawn="0"/>
        </p:nvSpPr>
        <p:spPr bwMode="auto">
          <a:xfrm>
            <a:off x="1110945" y="2271246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755;p31" hidden="0"/>
          <p:cNvSpPr/>
          <p:nvPr isPhoto="0" userDrawn="0"/>
        </p:nvSpPr>
        <p:spPr bwMode="auto">
          <a:xfrm>
            <a:off x="1110945" y="2728442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756;p31" hidden="0"/>
          <p:cNvSpPr/>
          <p:nvPr isPhoto="0" userDrawn="0"/>
        </p:nvSpPr>
        <p:spPr bwMode="auto">
          <a:xfrm>
            <a:off x="1110945" y="3185638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757;p31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758;p31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759;p31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760;p31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761;p31" hidden="0"/>
          <p:cNvSpPr/>
          <p:nvPr isPhoto="0" userDrawn="0"/>
        </p:nvSpPr>
        <p:spPr bwMode="auto">
          <a:xfrm>
            <a:off x="1308599" y="1252440"/>
            <a:ext cx="173952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762;p31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763;p31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2" name="Google Shape;764;p31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765;p31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766;p31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767;p31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768;p31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769;p31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74;p3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75;p32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776;p32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777;p32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778;p32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779;p32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780;p32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781;p32" hidden="0"/>
          <p:cNvSpPr/>
          <p:nvPr isPhoto="0" userDrawn="0"/>
        </p:nvSpPr>
        <p:spPr bwMode="auto">
          <a:xfrm>
            <a:off x="1110948" y="1814050"/>
            <a:ext cx="8529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782;p32" hidden="0"/>
          <p:cNvSpPr/>
          <p:nvPr isPhoto="0" userDrawn="0"/>
        </p:nvSpPr>
        <p:spPr bwMode="auto">
          <a:xfrm>
            <a:off x="1110948" y="2271246"/>
            <a:ext cx="8529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783;p32" hidden="0"/>
          <p:cNvSpPr/>
          <p:nvPr isPhoto="0" userDrawn="0"/>
        </p:nvSpPr>
        <p:spPr bwMode="auto">
          <a:xfrm>
            <a:off x="1110948" y="2728442"/>
            <a:ext cx="8529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784;p32" hidden="0"/>
          <p:cNvSpPr/>
          <p:nvPr isPhoto="0" userDrawn="0"/>
        </p:nvSpPr>
        <p:spPr bwMode="auto">
          <a:xfrm>
            <a:off x="1110948" y="3185638"/>
            <a:ext cx="8529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785;p32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786;p32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787;p32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788;p32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789;p32" hidden="0"/>
          <p:cNvSpPr/>
          <p:nvPr isPhoto="0" userDrawn="0"/>
        </p:nvSpPr>
        <p:spPr bwMode="auto">
          <a:xfrm>
            <a:off x="1308600" y="1252440"/>
            <a:ext cx="1838012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790;p32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791;p32" hidden="0"/>
          <p:cNvSpPr/>
          <p:nvPr isPhoto="0" userDrawn="0"/>
        </p:nvSpPr>
        <p:spPr bwMode="auto">
          <a:xfrm flipH="1">
            <a:off x="2862000" y="1852200"/>
            <a:ext cx="2088000" cy="10652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" name="Google Shape;792;p32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</a:t>
            </a: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793;p32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794;p32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795;p32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796;p32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797;p32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798;p32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3;p3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804;p3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805;p33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806;p33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807;p33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808;p33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809;p33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810;p33" hidden="0"/>
          <p:cNvSpPr/>
          <p:nvPr isPhoto="0" userDrawn="0"/>
        </p:nvSpPr>
        <p:spPr bwMode="auto">
          <a:xfrm>
            <a:off x="1110945" y="1814050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811;p33" hidden="0"/>
          <p:cNvSpPr/>
          <p:nvPr isPhoto="0" userDrawn="0"/>
        </p:nvSpPr>
        <p:spPr bwMode="auto">
          <a:xfrm>
            <a:off x="1110945" y="2271246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812;p33" hidden="0"/>
          <p:cNvSpPr/>
          <p:nvPr isPhoto="0" userDrawn="0"/>
        </p:nvSpPr>
        <p:spPr bwMode="auto">
          <a:xfrm>
            <a:off x="1110945" y="2728442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813;p33" hidden="0"/>
          <p:cNvSpPr/>
          <p:nvPr isPhoto="0" userDrawn="0"/>
        </p:nvSpPr>
        <p:spPr bwMode="auto">
          <a:xfrm>
            <a:off x="1110945" y="3185638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814;p33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815;p33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816;p33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817;p33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818;p33" hidden="0"/>
          <p:cNvSpPr/>
          <p:nvPr isPhoto="0" userDrawn="0"/>
        </p:nvSpPr>
        <p:spPr bwMode="auto">
          <a:xfrm>
            <a:off x="1308600" y="1252440"/>
            <a:ext cx="1838012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819;p33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820;p33" hidden="0"/>
          <p:cNvSpPr/>
          <p:nvPr isPhoto="0" userDrawn="0"/>
        </p:nvSpPr>
        <p:spPr bwMode="auto">
          <a:xfrm flipH="1">
            <a:off x="2862000" y="3376080"/>
            <a:ext cx="208800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" name="Google Shape;821;p33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</a:t>
            </a: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822;p33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823;p33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824;p33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825;p33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826;p33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827;p33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2;p34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833;p3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834;p34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835;p34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836;p34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837;p34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838;p34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839;p34" hidden="0"/>
          <p:cNvSpPr/>
          <p:nvPr isPhoto="0" userDrawn="0"/>
        </p:nvSpPr>
        <p:spPr bwMode="auto">
          <a:xfrm>
            <a:off x="1110944" y="1814050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840;p34" hidden="0"/>
          <p:cNvSpPr/>
          <p:nvPr isPhoto="0" userDrawn="0"/>
        </p:nvSpPr>
        <p:spPr bwMode="auto">
          <a:xfrm>
            <a:off x="1110944" y="2271246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841;p34" hidden="0"/>
          <p:cNvSpPr/>
          <p:nvPr isPhoto="0" userDrawn="0"/>
        </p:nvSpPr>
        <p:spPr bwMode="auto">
          <a:xfrm>
            <a:off x="1110944" y="2728442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842;p34" hidden="0"/>
          <p:cNvSpPr/>
          <p:nvPr isPhoto="0" userDrawn="0"/>
        </p:nvSpPr>
        <p:spPr bwMode="auto">
          <a:xfrm>
            <a:off x="1110944" y="3185638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843;p34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844;p34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845;p34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846;p34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847;p34" hidden="0"/>
          <p:cNvSpPr/>
          <p:nvPr isPhoto="0" userDrawn="0"/>
        </p:nvSpPr>
        <p:spPr bwMode="auto">
          <a:xfrm>
            <a:off x="1308599" y="1252440"/>
            <a:ext cx="1878353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848;p34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849;p34" hidden="0"/>
          <p:cNvSpPr/>
          <p:nvPr isPhoto="0" userDrawn="0"/>
        </p:nvSpPr>
        <p:spPr bwMode="auto">
          <a:xfrm rot="10800000" flipH="1">
            <a:off x="2864160" y="1817280"/>
            <a:ext cx="2088000" cy="15224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" name="Google Shape;850;p34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</a:t>
            </a: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851;p34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852;p34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853;p34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854;p34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855;p34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856;p34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61;p35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862;p35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863;p35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864;p35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865;p35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866;p35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867;p35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868;p35" hidden="0"/>
          <p:cNvSpPr/>
          <p:nvPr isPhoto="0" userDrawn="0"/>
        </p:nvSpPr>
        <p:spPr bwMode="auto">
          <a:xfrm>
            <a:off x="1110947" y="1814050"/>
            <a:ext cx="912299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869;p35" hidden="0"/>
          <p:cNvSpPr/>
          <p:nvPr isPhoto="0" userDrawn="0"/>
        </p:nvSpPr>
        <p:spPr bwMode="auto">
          <a:xfrm>
            <a:off x="1110947" y="2271246"/>
            <a:ext cx="912299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870;p35" hidden="0"/>
          <p:cNvSpPr/>
          <p:nvPr isPhoto="0" userDrawn="0"/>
        </p:nvSpPr>
        <p:spPr bwMode="auto">
          <a:xfrm>
            <a:off x="1110947" y="2728442"/>
            <a:ext cx="912299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871;p35" hidden="0"/>
          <p:cNvSpPr/>
          <p:nvPr isPhoto="0" userDrawn="0"/>
        </p:nvSpPr>
        <p:spPr bwMode="auto">
          <a:xfrm>
            <a:off x="1110947" y="3185638"/>
            <a:ext cx="912299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872;p35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873;p35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874;p35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875;p35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876;p35" hidden="0"/>
          <p:cNvSpPr/>
          <p:nvPr isPhoto="0" userDrawn="0"/>
        </p:nvSpPr>
        <p:spPr bwMode="auto">
          <a:xfrm>
            <a:off x="1308600" y="1252440"/>
            <a:ext cx="1945588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877;p35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878;p35" hidden="0"/>
          <p:cNvSpPr/>
          <p:nvPr isPhoto="0" userDrawn="0"/>
        </p:nvSpPr>
        <p:spPr bwMode="auto">
          <a:xfrm>
            <a:off x="2863440" y="2918880"/>
            <a:ext cx="2073240" cy="4176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" name="Google Shape;879;p35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</a:t>
            </a: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880;p35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881;p35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882;p35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883;p35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884;p35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885;p35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90;p36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Modo de endereçamento completo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891;p36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Forma geral: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(Rb, Ri,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Representa o valor Mem[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[Rb] +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*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[Ri] +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]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Ou seja: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285840" marR="0" lvl="0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 registrador Rb tem o endereço base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1028879" marR="0" lvl="1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Pode ser qualquer registrador inteiro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 registrador Ri tem um inteiro que servirá de índice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1028879" marR="0" lvl="1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Qualquer registrador inteiro menos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 constante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serve de multiplicador do índice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1028879" marR="0" lvl="1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Só pode ser 1, 2, 4 ou 8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 constante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é o offset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892;p36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893;p36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98;p37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899;p37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900;p37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7" name="Google Shape;901;p37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66680" y="3233519"/>
          <a:ext cx="6933950" cy="2495175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{93E3162D-1B69-024B-D1A5-A5FD7B5D29EC}</a:tableStyleId>
                <a:noFill/>
              </a:tblPr>
              <a:tblGrid>
                <a:gridCol w="2671550"/>
                <a:gridCol w="2741400"/>
                <a:gridCol w="1521000"/>
              </a:tblGrid>
              <a:tr h="76427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Expressão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01525" marR="101525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2807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Calculo de endereço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01525" marR="101525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2807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Resultado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01525" marR="101525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2807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D6D6F4"/>
                    </a:solidFill>
                  </a:tcPr>
                </a:tc>
              </a:tr>
              <a:tr h="43272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0x8(%rdx)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0xf000 + 0x8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0xf008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272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(%rdx,%rcx)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0xf000 + 0x100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0xf100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272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(%rdx,%rcx,4)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0xf000 + 4*0x100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0xf400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272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0x80(,%rdx,2)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2807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2*0xf000 + 0x80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2807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0x1e080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2807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oogle Shape;902;p37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66680" y="1511280"/>
          <a:ext cx="2361975" cy="10159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{93E3162D-1B69-024B-D1A5-A5FD7B5D29EC}</a:tableStyleId>
                <a:noFill/>
              </a:tblPr>
              <a:tblGrid>
                <a:gridCol w="1041125"/>
                <a:gridCol w="1320850"/>
              </a:tblGrid>
              <a:tr h="5079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%rdx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5200" algn="ctr">
                      <a:solidFill>
                        <a:srgbClr val="000000"/>
                      </a:solidFill>
                    </a:lnL>
                    <a:lnR w="25200" algn="ctr">
                      <a:solidFill>
                        <a:srgbClr val="000000"/>
                      </a:solidFill>
                    </a:lnR>
                    <a:lnT w="25200" algn="ctr">
                      <a:solidFill>
                        <a:srgbClr val="000000"/>
                      </a:solidFill>
                    </a:lnT>
                    <a:lnB w="2520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5200" algn="ctr">
                      <a:solidFill>
                        <a:srgbClr val="000000"/>
                      </a:solidFill>
                    </a:lnL>
                    <a:lnR w="25200" algn="ctr">
                      <a:solidFill>
                        <a:srgbClr val="000000"/>
                      </a:solidFill>
                    </a:lnR>
                    <a:lnT w="25200" algn="ctr">
                      <a:solidFill>
                        <a:srgbClr val="000000"/>
                      </a:solidFill>
                    </a:lnT>
                    <a:lnB w="2520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79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%rcx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5200" algn="ctr">
                      <a:solidFill>
                        <a:srgbClr val="000000"/>
                      </a:solidFill>
                    </a:lnL>
                    <a:lnR w="25200" algn="ctr">
                      <a:solidFill>
                        <a:srgbClr val="000000"/>
                      </a:solidFill>
                    </a:lnR>
                    <a:lnT w="25200" algn="ctr">
                      <a:solidFill>
                        <a:srgbClr val="000000"/>
                      </a:solidFill>
                    </a:lnT>
                    <a:lnB w="2520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0x0100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5200" algn="ctr">
                      <a:solidFill>
                        <a:srgbClr val="000000"/>
                      </a:solidFill>
                    </a:lnL>
                    <a:lnR w="25200" algn="ctr">
                      <a:solidFill>
                        <a:srgbClr val="000000"/>
                      </a:solidFill>
                    </a:lnR>
                    <a:lnT w="25200" algn="ctr">
                      <a:solidFill>
                        <a:srgbClr val="000000"/>
                      </a:solidFill>
                    </a:lnT>
                    <a:lnB w="2520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6220596-4899-1CAF-EA71-B66BDE5AF9E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Analisando operações de memória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Entender como variáveis globais são acessadas em Assembly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15;p39" hidden="0"/>
          <p:cNvSpPr/>
          <p:nvPr isPhoto="0" userDrawn="0"/>
        </p:nvSpPr>
        <p:spPr bwMode="auto">
          <a:xfrm>
            <a:off x="0" y="0"/>
            <a:ext cx="9142200" cy="685620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916;p39" hidden="0"/>
          <p:cNvSpPr/>
          <p:nvPr isPhoto="0" userDrawn="0"/>
        </p:nvSpPr>
        <p:spPr bwMode="auto">
          <a:xfrm>
            <a:off x="2841639" y="3555318"/>
            <a:ext cx="3454602" cy="4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917;p3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1240" cy="6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0;p4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Processadores Intel x86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1;p4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285840" marR="0" lvl="0" indent="-284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Dominam o mercado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Quase 90% de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market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share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de PCs!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AMD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Ryzen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é bom, mas não compete em volume de vendas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Estado atual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Core i3: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entry-level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Core i5: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mainstream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Core i7: high-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end</a:t>
            </a:r>
            <a:endParaRPr lang="pt-BR"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1028879" lvl="4" indent="-284040">
              <a:spcBef>
                <a:spcPts val="400"/>
              </a:spcBef>
              <a:buSzPts val="2000"/>
              <a:buFont typeface="Arial"/>
              <a:buChar char="•"/>
              <a:defRPr/>
            </a:pPr>
            <a:r>
              <a:rPr lang="pt-BR" sz="2000">
                <a:latin typeface="Verdana"/>
                <a:ea typeface="Verdana"/>
                <a:cs typeface="Verdana"/>
              </a:rPr>
              <a:t>Core i9: </a:t>
            </a:r>
            <a:r>
              <a:rPr lang="pt-BR" sz="2000">
                <a:latin typeface="Verdana"/>
                <a:ea typeface="Verdana"/>
                <a:cs typeface="Verdana"/>
              </a:rPr>
              <a:t>very</a:t>
            </a:r>
            <a:r>
              <a:rPr lang="pt-BR" sz="2000">
                <a:latin typeface="Verdana"/>
                <a:ea typeface="Verdana"/>
                <a:cs typeface="Verdana"/>
              </a:rPr>
              <a:t> high-</a:t>
            </a:r>
            <a:r>
              <a:rPr lang="pt-BR" sz="2000">
                <a:latin typeface="Verdana"/>
                <a:ea typeface="Verdana"/>
                <a:cs typeface="Verdana"/>
              </a:rPr>
              <a:t>end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Core m: mobile (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tablets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Xeon: servidores e estações de trabalho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52;p4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53;p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8;p5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Processadores Intel x86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9;p5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Evoluiu aos poucos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Retro-compatível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desde o processador 8086, de 1978!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Features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adicionadas com o tempo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omplex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nstruction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et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omputer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(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CISC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Intel conseguiu uma proeza: fazer um CISC com desempenho de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RISC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(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educed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nstruction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et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omputer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428840" marR="0" lvl="2" indent="-226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Mas nem tanto para a potência dissipada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60;p5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61;p5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8;p6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69;p6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graphicFrame>
        <p:nvGraphicFramePr>
          <p:cNvPr id="6" name="Tab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90580" y="1495380"/>
          <a:ext cx="7961039" cy="44500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{E971553B-75CB-C57E-0013-0AEABEA4326E}</a:tableStyleId>
              </a:tblPr>
              <a:tblGrid>
                <a:gridCol w="1990259"/>
                <a:gridCol w="1990259"/>
                <a:gridCol w="1990259"/>
                <a:gridCol w="1990259"/>
              </a:tblGrid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800" u="none" strike="noStrike" cap="none"/>
                        <a:t>Nome	</a:t>
                      </a:r>
                      <a:endParaRPr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800" u="none" strike="noStrike" cap="none"/>
                        <a:t>Data</a:t>
                      </a:r>
                      <a:endParaRPr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800" u="none" strike="noStrike" cap="none"/>
                        <a:t>Transistores</a:t>
                      </a:r>
                      <a:endParaRPr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800" u="none" strike="noStrike" cap="none"/>
                        <a:t>MHz</a:t>
                      </a:r>
                      <a:endParaRPr sz="1800" b="1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8086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1978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29K</a:t>
                      </a:r>
                      <a:endParaRPr lang="pt-BR" sz="1400" b="1" i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5-10</a:t>
                      </a:r>
                      <a:endParaRPr b="1"/>
                    </a:p>
                  </a:txBody>
                  <a:tcPr/>
                </a:tc>
              </a:tr>
              <a:tr h="370839">
                <a:tc gridSpan="4">
                  <a:txBody>
                    <a:bodyPr/>
                    <a:p>
                      <a:pPr marL="298450" marR="0" lvl="1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Primeiro processador Intel 16-bit</a:t>
                      </a:r>
                      <a:endParaRPr lang="pt-BR" sz="1400" u="none" strike="noStrike" cap="none"/>
                    </a:p>
                    <a:p>
                      <a:pPr marL="298450" marR="0" lvl="1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Espaço de endereçamento: 1MB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386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1985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275K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16-33</a:t>
                      </a:r>
                      <a:endParaRPr b="1"/>
                    </a:p>
                  </a:txBody>
                  <a:tcPr/>
                </a:tc>
              </a:tr>
              <a:tr h="370839">
                <a:tc gridSpan="4">
                  <a:txBody>
                    <a:bodyPr/>
                    <a:p>
                      <a:pPr marL="298450" marR="0" lvl="0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Primeiro processador Intel 32-bit (IA32)</a:t>
                      </a:r>
                      <a:endParaRPr lang="pt-BR" sz="1400" u="none" strike="noStrike" cap="none"/>
                    </a:p>
                    <a:p>
                      <a:pPr marL="298450" marR="0" lvl="0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Adicionou modo de endereçamento “flat”, capaz de rodar Unix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39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Pentium 4E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2004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125M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2800-3800</a:t>
                      </a:r>
                      <a:endParaRPr lang="pt-BR" sz="1400" b="1" i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370839">
                <a:tc gridSpan="4">
                  <a:txBody>
                    <a:bodyPr/>
                    <a:p>
                      <a:pPr marL="298450" marR="0" lvl="0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en-US" sz="1400"/>
                        <a:t>Primeiro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processador</a:t>
                      </a:r>
                      <a:r>
                        <a:rPr lang="en-US" sz="1400"/>
                        <a:t> Intel 64-bit (x86-64)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39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Core 2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2006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291M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1060-3500</a:t>
                      </a:r>
                      <a:endParaRPr b="1"/>
                    </a:p>
                  </a:txBody>
                  <a:tcPr/>
                </a:tc>
              </a:tr>
              <a:tr h="370839">
                <a:tc gridSpan="4"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Primeiro processador Intel </a:t>
                      </a:r>
                      <a:r>
                        <a:rPr lang="pt-BR" sz="1400" u="none" strike="noStrike" cap="none"/>
                        <a:t>multi-core</a:t>
                      </a:r>
                      <a:endParaRPr lang="pt-BR" sz="1400" u="none" strike="noStrike" cap="none"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39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Core i7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2008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731M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1700-3900</a:t>
                      </a:r>
                      <a:endParaRPr lang="pt-BR" sz="1400" b="1" i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370839">
                <a:tc gridSpan="4"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Quad</a:t>
                      </a:r>
                      <a:r>
                        <a:rPr lang="pt-BR" sz="1400" u="none" strike="noStrike" cap="none"/>
                        <a:t>-core</a:t>
                      </a:r>
                      <a:endParaRPr lang="pt-BR" sz="1400" b="0" i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7" name="Google Shape;374;p7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Evolução dos processadores Intel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4;p7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Evolução dos processadores Intel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75;p7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3920" marR="0" lvl="0" indent="-2221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Características adicionadas com o tempo: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23920" marR="0" lvl="0" indent="-2221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Instruções de suporte à operações multimídia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MMX – Multimedia Extensions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SSE – Streaming SIMD Extensions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409759" marR="0" lvl="2" indent="-2649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SSE, SSE2, SSE3, SSE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09800" marR="0" lvl="1" indent="-2649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AVX – Advanced Vector Extensions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409759" marR="0" lvl="2" indent="-2649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AVX, AVX2, AVX-512 (futuro)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Instruções mais eficientes de operação condicional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Transição 32 para 64 bits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Mais cores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23920" marR="0" lvl="0" indent="-2221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76;p7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77;p7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2;p8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Intel Ivy Bridge (Core i7 3770K)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3;p8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84;p8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385;p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282600" y="2289960"/>
            <a:ext cx="8634960" cy="3596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86;p8" hidden="0"/>
          <p:cNvSpPr/>
          <p:nvPr isPhoto="0" userDrawn="0"/>
        </p:nvSpPr>
        <p:spPr bwMode="auto">
          <a:xfrm>
            <a:off x="2456640" y="6505560"/>
            <a:ext cx="4933080" cy="24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5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hlinkClick r:id="rId3" tooltip="http://www.anandtech.com/show/5771/the-intel-ivy-bridge-core-i7-3770k-review/3"/>
              </a:rPr>
              <a:t>http://www.anandtech.com/show/5771/the-intel-ivy-bridge-core-i7-3770k-review/3</a:t>
            </a:r>
            <a:endParaRPr sz="105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1;p9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Agenda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92;p9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4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Arquitetura de computadores 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Arquitetura x86-64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Registradores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Instruções de movimentação de dados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93;p9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94;p9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39</Slides>
  <Notes>39</Notes>
  <HiddenSlides>0</HiddenSlides>
  <MMClips>2</MMClips>
  <ScaleCrop>0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Theme 1</vt:lpstr>
      <vt:lpstr>Theme 2</vt:lpstr>
      <vt:lpstr>Theme 3</vt:lpstr>
      <vt:lpstr>Theme 4</vt:lpstr>
      <vt:lpstr>Theme 5</vt:lpstr>
      <vt:lpstr>Theme 6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Fabio Ayres</dc:creator>
  <cp:keywords/>
  <dc:description/>
  <dc:identifier/>
  <dc:language/>
  <cp:lastModifiedBy/>
  <cp:revision>14</cp:revision>
  <dcterms:created xsi:type="dcterms:W3CDTF">2014-04-17T20:05:08Z</dcterms:created>
  <dcterms:modified xsi:type="dcterms:W3CDTF">2020-09-10T12:20:16Z</dcterms:modified>
  <cp:category/>
  <cp:contentStatus/>
  <cp:version/>
</cp:coreProperties>
</file>