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4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s/slide22.xml" ContentType="application/vnd.openxmlformats-officedocument.presentationml.slide+xml"/>
  <Override PartName="/ppt/slideMasters/slideMaster4.xml" ContentType="application/vnd.openxmlformats-officedocument.presentationml.slideMaster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</p:sldIdLst>
  <p:sldSz cx="9144000" cy="6858000" type="screen4x3"/>
  <p:notesSz cx="6858000" cy="9144000"/>
  <p:defaultTextStyle>
    <a:defPPr>
      <a:defRPr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theme" Target="theme/theme1.xml"/><Relationship Id="rId6" Type="http://schemas.openxmlformats.org/officeDocument/2006/relationships/theme" Target="theme/theme2.xml"/><Relationship Id="rId7" Type="http://schemas.openxmlformats.org/officeDocument/2006/relationships/theme" Target="theme/theme3.xml"/><Relationship Id="rId8" Type="http://schemas.openxmlformats.org/officeDocument/2006/relationships/theme" Target="theme/theme4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presProps" Target="presProps.xml" /><Relationship Id="rId34" Type="http://schemas.openxmlformats.org/officeDocument/2006/relationships/tableStyles" Target="tableStyles.xml" /><Relationship Id="rId3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g"/></Relationships>
</file>

<file path=ppt/slideMasters/_rels/slideMaster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1.jpg"/><Relationship Id="rId15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pic>
        <p:nvPicPr>
          <p:cNvPr id="5" name="Imagem 6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2880" y="0"/>
            <a:ext cx="9137160" cy="685692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200" cy="685620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pic>
        <p:nvPicPr>
          <p:cNvPr id="5" name="Picture 1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7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960" y="2384280"/>
            <a:ext cx="7342560" cy="713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  <a:defRPr/>
            </a:pPr>
            <a:r>
              <a:rPr lang="en-US" sz="3600" b="1" strike="noStrike" spc="-1">
                <a:solidFill>
                  <a:srgbClr val="FFFFFF"/>
                </a:solidFill>
                <a:latin typeface="Arial"/>
                <a:ea typeface="Verdana"/>
              </a:rPr>
              <a:t>Sistemas Hardware-Software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/>
          <a:lstStyle/>
          <a:p>
            <a:pPr algn="ctr">
              <a:spcBef>
                <a:spcPts val="400"/>
              </a:spcBef>
              <a:defRPr/>
            </a:pPr>
            <a:r>
              <a:rPr lang="en-US" sz="2000" b="0" strike="noStrike" spc="-1">
                <a:solidFill>
                  <a:srgbClr val="FFFFFF"/>
                </a:solidFill>
                <a:latin typeface="Verdana"/>
                <a:ea typeface="Verdana"/>
              </a:rPr>
              <a:t>Aula 7 – </a:t>
            </a:r>
            <a:r>
              <a:rPr lang="en-US" sz="2000" spc="-1">
                <a:solidFill>
                  <a:srgbClr val="FFFFFF"/>
                </a:solidFill>
                <a:latin typeface="Verdana"/>
                <a:ea typeface="Verdana"/>
              </a:rPr>
              <a:t>Revisão</a:t>
            </a:r>
            <a:r>
              <a:rPr lang="en-US" sz="2000" spc="-1">
                <a:solidFill>
                  <a:srgbClr val="FFFFFF"/>
                </a:solidFill>
                <a:latin typeface="Verdana"/>
                <a:ea typeface="Verdana"/>
              </a:rPr>
              <a:t> de </a:t>
            </a:r>
            <a:r>
              <a:rPr lang="en-US" sz="2000" spc="-1">
                <a:solidFill>
                  <a:srgbClr val="FFFFFF"/>
                </a:solidFill>
                <a:latin typeface="Verdana"/>
                <a:ea typeface="Verdana"/>
              </a:rPr>
              <a:t>condicionais</a:t>
            </a:r>
            <a:r>
              <a:rPr lang="en-US" sz="2000" spc="-1">
                <a:solidFill>
                  <a:srgbClr val="FFFFFF"/>
                </a:solidFill>
                <a:latin typeface="Verdana"/>
                <a:ea typeface="Verdana"/>
              </a:rPr>
              <a:t> e Loops </a:t>
            </a:r>
            <a:endParaRPr lang="en-US" sz="2000" b="0" strike="noStrike" spc="-1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/>
          <a:lstStyle/>
          <a:p>
            <a:pPr algn="r">
              <a:lnSpc>
                <a:spcPct val="100000"/>
              </a:lnSpc>
              <a:spcBef>
                <a:spcPts val="281"/>
              </a:spcBef>
              <a:defRPr/>
            </a:pPr>
            <a:r>
              <a:rPr lang="en-US" sz="1400" spc="-1">
                <a:solidFill>
                  <a:srgbClr val="FFFFFF"/>
                </a:solidFill>
                <a:latin typeface="Verdana"/>
                <a:ea typeface="Verdana"/>
              </a:rPr>
              <a:t>2020</a:t>
            </a:r>
            <a:r>
              <a:rPr lang="en-US" sz="1400" b="0" strike="noStrike" spc="-1">
                <a:solidFill>
                  <a:srgbClr val="FFFFFF"/>
                </a:solidFill>
                <a:latin typeface="Verdana"/>
                <a:ea typeface="Verdana"/>
              </a:rPr>
              <a:t> – </a:t>
            </a:r>
            <a:r>
              <a:rPr lang="en-US" sz="1400" b="0" strike="noStrike" spc="-1">
                <a:solidFill>
                  <a:srgbClr val="FFFFFF"/>
                </a:solidFill>
                <a:latin typeface="Verdana"/>
                <a:ea typeface="Verdana"/>
              </a:rPr>
              <a:t>Engenharia</a:t>
            </a:r>
            <a:endParaRPr lang="en-US" sz="14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81"/>
              </a:spcBef>
              <a:defRPr/>
            </a:pPr>
            <a:endParaRPr lang="en-US" sz="14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81"/>
              </a:spcBef>
              <a:defRPr/>
            </a:pPr>
            <a:r>
              <a:rPr lang="en-US" sz="1400" b="0" u="sng" strike="noStrike" spc="-1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Igor Montagner</a:t>
            </a:r>
            <a:r>
              <a:rPr lang="en-US" sz="1400" b="0" strike="noStrike" spc="-1">
                <a:solidFill>
                  <a:srgbClr val="FFFFFF"/>
                </a:solidFill>
                <a:latin typeface="Verdana"/>
                <a:ea typeface="Verdana"/>
              </a:rPr>
              <a:t>, </a:t>
            </a:r>
            <a:r>
              <a:rPr lang="en-US" sz="1400" b="0" strike="noStrike" spc="-1">
                <a:solidFill>
                  <a:srgbClr val="FFFFFF"/>
                </a:solidFill>
                <a:latin typeface="Verdana"/>
                <a:ea typeface="Verdana"/>
              </a:rPr>
              <a:t>Fábio</a:t>
            </a:r>
            <a:r>
              <a:rPr lang="en-US" sz="1400" b="0" strike="noStrike" spc="-1">
                <a:solidFill>
                  <a:srgbClr val="FFFFFF"/>
                </a:solidFill>
                <a:latin typeface="Verdana"/>
                <a:ea typeface="Verdana"/>
              </a:rPr>
              <a:t> Ayres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560" y="78156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en-US" sz="3200" spc="-1">
                <a:solidFill>
                  <a:srgbClr val="C00026"/>
                </a:solidFill>
                <a:latin typeface="Arial"/>
                <a:ea typeface="Verdana"/>
              </a:rPr>
              <a:t>Exercício</a:t>
            </a:r>
            <a:r>
              <a:rPr lang="en-US" sz="3200" spc="-1">
                <a:solidFill>
                  <a:srgbClr val="C00026"/>
                </a:solidFill>
                <a:latin typeface="Arial"/>
                <a:ea typeface="Verdana"/>
              </a:rPr>
              <a:t> 1</a:t>
            </a:r>
            <a:r>
              <a:rPr lang="en-US" sz="3200" b="0" strike="noStrike" spc="-1">
                <a:solidFill>
                  <a:srgbClr val="C00026"/>
                </a:solidFill>
                <a:latin typeface="Arial"/>
                <a:ea typeface="Verdana"/>
              </a:rPr>
              <a:t> - </a:t>
            </a:r>
            <a:r>
              <a:rPr lang="en-US" sz="3200" b="0" strike="noStrike" spc="-1">
                <a:solidFill>
                  <a:srgbClr val="C00026"/>
                </a:solidFill>
                <a:latin typeface="Arial"/>
                <a:ea typeface="Verdana"/>
              </a:rPr>
              <a:t>versão</a:t>
            </a:r>
            <a:r>
              <a:rPr lang="en-US" sz="3200" b="0" strike="noStrike" spc="-1">
                <a:solidFill>
                  <a:srgbClr val="C00026"/>
                </a:solidFill>
                <a:latin typeface="Arial"/>
                <a:ea typeface="Verdana"/>
              </a:rPr>
              <a:t> final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468000" y="1728000"/>
            <a:ext cx="577260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pic>
        <p:nvPicPr>
          <p:cNvPr id="6" name="Imagem 4" descr="Uma imagem contendo texto&#10;&#10;Descrição gerada com muito alta confiança" hidden="0"/>
          <p:cNvPicPr/>
          <p:nvPr isPhoto="0" userDrawn="0"/>
        </p:nvPicPr>
        <p:blipFill>
          <a:blip r:embed="rId2"/>
          <a:stretch/>
        </p:blipFill>
        <p:spPr bwMode="auto">
          <a:xfrm>
            <a:off x="66240" y="2203920"/>
            <a:ext cx="9011520" cy="267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while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1D63F0AB-808F-41D8-A732-F822D1A8B583}" type="slidenum">
              <a:rPr lang="en-US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380880" y="2889000"/>
            <a:ext cx="2615040" cy="443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 marL="185760" indent="-184680">
              <a:lnSpc>
                <a:spcPct val="100000"/>
              </a:lnSpc>
              <a:spcBef>
                <a:spcPts val="862"/>
              </a:spcBef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alibri Bold"/>
                <a:ea typeface="Calibri Bold"/>
              </a:rPr>
              <a:t>While version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457200" y="3308400"/>
            <a:ext cx="2513519" cy="799200"/>
          </a:xfrm>
          <a:prstGeom prst="rect">
            <a:avLst/>
          </a:prstGeom>
          <a:solidFill>
            <a:srgbClr val="F6F5BD"/>
          </a:solidFill>
          <a:ln w="12600">
            <a:miter/>
          </a:ln>
          <a:effectLst>
            <a:outerShdw dist="50760" dir="5400000" rotWithShape="0" algn="ctr">
              <a:srgbClr val="000000">
                <a:alpha val="50000"/>
              </a:srgb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Test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Body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5257800" y="1898640"/>
            <a:ext cx="2907360" cy="443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 marL="185760" indent="-184680">
              <a:lnSpc>
                <a:spcPct val="100000"/>
              </a:lnSpc>
              <a:spcBef>
                <a:spcPts val="862"/>
              </a:spcBef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alibri Bold"/>
                <a:ea typeface="Calibri Bold"/>
              </a:rPr>
              <a:t>Goto Version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5334120" y="2317680"/>
            <a:ext cx="3427920" cy="2622960"/>
          </a:xfrm>
          <a:prstGeom prst="rect">
            <a:avLst/>
          </a:prstGeom>
          <a:solidFill>
            <a:srgbClr val="D5F1CF"/>
          </a:solidFill>
          <a:ln w="12600">
            <a:miter/>
          </a:ln>
          <a:effectLst>
            <a:outerShdw dist="50760" dir="5400000" rotWithShape="0" algn="ctr">
              <a:srgbClr val="000000">
                <a:alpha val="50000"/>
              </a:srgb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goto test;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loop: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Body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test: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if (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Test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  goto loop;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done: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 rot="16199999">
            <a:off x="3733560" y="2852280"/>
            <a:ext cx="761040" cy="152280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560">
            <a:noFill/>
          </a:ln>
          <a:effectLst>
            <a:outerShdw dist="50760" dir="5400000" rotWithShape="0" algn="ctr">
              <a:srgbClr val="000000">
                <a:alpha val="50000"/>
              </a:srgb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while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95B25C2E-6A04-4A3B-A668-A9442DDF66B1}" type="slidenum">
              <a:rPr lang="en-US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85000" y="2221560"/>
            <a:ext cx="3190680" cy="2766600"/>
          </a:xfrm>
          <a:prstGeom prst="rect">
            <a:avLst/>
          </a:prstGeom>
          <a:noFill/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foo_while(long n)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long sum = 0;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while (n &gt; 0)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  sum += n;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  n--;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}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sum *= sum;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return sum;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4632480" y="1743120"/>
            <a:ext cx="4053240" cy="3983400"/>
          </a:xfrm>
          <a:prstGeom prst="rect">
            <a:avLst/>
          </a:prstGeom>
          <a:noFill/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foo_while_goto_1(long n)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long sum = 0;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goto test;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loop: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sum += n;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n--;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test: 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if (n &gt; 0)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  goto loop;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sum *= sum;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return sum;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while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F33715C0-C340-4E54-9F0D-38BEA9ABA3F4}" type="slidenum">
              <a:rPr lang="en-US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293400" y="1743120"/>
            <a:ext cx="4053240" cy="3983400"/>
          </a:xfrm>
          <a:prstGeom prst="rect">
            <a:avLst/>
          </a:prstGeom>
          <a:noFill/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foo_while_goto_1(long n)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long sum = 0;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goto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test;</a:t>
            </a:r>
            <a:endParaRPr lang="en-US" sz="1600" b="0" strike="noStrike" spc="-1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loop:</a:t>
            </a:r>
            <a:endParaRPr lang="en-US" sz="1600" b="0" strike="noStrike" spc="-1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  sum += n;</a:t>
            </a:r>
            <a:endParaRPr lang="en-US" sz="1600" b="0" strike="noStrike" spc="-1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  n--;</a:t>
            </a:r>
            <a:endParaRPr lang="en-US" sz="1600" b="0" strike="noStrike" spc="-1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test:  </a:t>
            </a:r>
            <a:endParaRPr lang="en-US" sz="1600" b="0" strike="noStrike" spc="-1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if (n &gt; 0)</a:t>
            </a:r>
            <a:endParaRPr lang="en-US" sz="1600" b="0" strike="noStrike" spc="-1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goto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</a:t>
            </a: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loop;</a:t>
            </a:r>
            <a:endParaRPr lang="en-US" sz="1600" b="0" strike="noStrike" spc="-1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sum *= sum;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return sum;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3485160" y="2705040"/>
            <a:ext cx="5545800" cy="2279880"/>
          </a:xfrm>
          <a:prstGeom prst="rect">
            <a:avLst/>
          </a:prstGeom>
          <a:solidFill>
            <a:srgbClr val="FFFFFF"/>
          </a:solidFill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0000000000000044 &lt;foo_while_goto_1&gt;: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44:	 mov    $0x0,%eax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49:	 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jmp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52 &lt;foo_while_goto_1+0xe&gt;</a:t>
            </a:r>
            <a:endParaRPr lang="en-US" sz="1600" b="0" strike="noStrike" spc="-1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4b:	 add    %</a:t>
            </a: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rdi</a:t>
            </a: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,%</a:t>
            </a: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rax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4e:	 sub    $0x1,%rdi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52:	 test   %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rdi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,%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rdi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55:	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jg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   </a:t>
            </a: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4b &lt;foo_while_goto_1+0x7&gt;</a:t>
            </a:r>
            <a:endParaRPr lang="en-US" sz="1600" b="0" strike="noStrike" spc="-1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57:	 </a:t>
            </a: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imul</a:t>
            </a: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 %</a:t>
            </a: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rax</a:t>
            </a: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,%</a:t>
            </a: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rax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5b:	 </a:t>
            </a: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retq</a:t>
            </a: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while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F33715C0-C340-4E54-9F0D-38BEA9ABA3F4}" type="slidenum">
              <a:rPr lang="en-US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0" y="2725030"/>
            <a:ext cx="4053240" cy="3021480"/>
          </a:xfrm>
          <a:prstGeom prst="rect">
            <a:avLst/>
          </a:prstGeom>
          <a:noFill/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foo_while_goto_1(long n){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        long sum = 0;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        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goto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test;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  </a:t>
            </a: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loop:   sum += n;</a:t>
            </a:r>
            <a:endParaRPr lang="en-US" sz="1600" b="0" strike="noStrike" spc="-1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  	   n--;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test:   if (n &gt; 0)</a:t>
            </a:r>
            <a:endParaRPr lang="en-US" sz="1600" b="0" strike="noStrike" spc="-1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  	  	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goto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</a:t>
            </a: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loop;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        sum *= sum;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        return sum;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4053240" y="2734115"/>
            <a:ext cx="5545800" cy="2279880"/>
          </a:xfrm>
          <a:prstGeom prst="rect">
            <a:avLst/>
          </a:prstGeom>
          <a:solidFill>
            <a:srgbClr val="FFFFFF"/>
          </a:solidFill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0000000000000044 &lt;foo_while_goto_1&gt;: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44:	 mov    $0x0,%eax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49:	 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jmp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52 &lt;foo_while_goto_1+0xe&gt;</a:t>
            </a:r>
            <a:endParaRPr lang="en-US" sz="1600" b="0" strike="noStrike" spc="-1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4b:	 add    %</a:t>
            </a: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rdi</a:t>
            </a: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,%</a:t>
            </a: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rax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4e:	 sub    $0x1,%rdi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52:	 test   %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rdi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,%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rdi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55:	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jg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   </a:t>
            </a: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4b &lt;foo_while_goto_1+0x7&gt;</a:t>
            </a:r>
            <a:endParaRPr lang="en-US" sz="1600" b="0" strike="noStrike" spc="-1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57:	 </a:t>
            </a: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imul</a:t>
            </a: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 %</a:t>
            </a: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rax</a:t>
            </a: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,%</a:t>
            </a: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rax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5b:	 </a:t>
            </a: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retq</a:t>
            </a:r>
            <a:r>
              <a:rPr lang="en-US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while</a:t>
            </a:r>
            <a:r>
              <a:rPr lang="en-US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, versão 2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8E8F3CBB-A204-4F43-9521-702C3221EABE}" type="slidenum">
              <a:rPr lang="en-US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33520" y="1523880"/>
            <a:ext cx="2615040" cy="443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 marL="185760" indent="-184680">
              <a:lnSpc>
                <a:spcPct val="100000"/>
              </a:lnSpc>
              <a:spcBef>
                <a:spcPts val="862"/>
              </a:spcBef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alibri Bold"/>
                <a:ea typeface="Calibri Bold"/>
              </a:rPr>
              <a:t>While version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609480" y="2006640"/>
            <a:ext cx="2513519" cy="799200"/>
          </a:xfrm>
          <a:prstGeom prst="rect">
            <a:avLst/>
          </a:prstGeom>
          <a:solidFill>
            <a:srgbClr val="F6F5BD"/>
          </a:solidFill>
          <a:ln w="12600">
            <a:miter/>
          </a:ln>
          <a:effectLst>
            <a:outerShdw dist="50760" dir="5400000" rotWithShape="0" algn="ctr">
              <a:srgbClr val="000000">
                <a:alpha val="50000"/>
              </a:srgb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Test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Body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533520" y="3687840"/>
            <a:ext cx="2907360" cy="443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 marL="185760" indent="-184680">
              <a:lnSpc>
                <a:spcPct val="100000"/>
              </a:lnSpc>
              <a:spcBef>
                <a:spcPts val="862"/>
              </a:spcBef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alibri Bold"/>
                <a:ea typeface="Calibri Bold"/>
              </a:rPr>
              <a:t>Do-While Version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457200" y="4106880"/>
            <a:ext cx="3047040" cy="2203920"/>
          </a:xfrm>
          <a:prstGeom prst="rect">
            <a:avLst/>
          </a:prstGeom>
          <a:solidFill>
            <a:srgbClr val="F6F5BD"/>
          </a:solidFill>
          <a:ln w="12600">
            <a:miter/>
          </a:ln>
          <a:effectLst>
            <a:outerShdw dist="50760" dir="5400000" rotWithShape="0" algn="ctr">
              <a:srgbClr val="000000">
                <a:alpha val="50000"/>
              </a:srgb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if (!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Test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)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  goto done;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do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  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Body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  while(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Test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done: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5257800" y="3352680"/>
            <a:ext cx="2907360" cy="443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 marL="185760" indent="-184680">
              <a:lnSpc>
                <a:spcPct val="100000"/>
              </a:lnSpc>
              <a:spcBef>
                <a:spcPts val="862"/>
              </a:spcBef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alibri Bold"/>
                <a:ea typeface="Calibri Bold"/>
              </a:rPr>
              <a:t>Goto Version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5334120" y="3771720"/>
            <a:ext cx="3427920" cy="2622960"/>
          </a:xfrm>
          <a:prstGeom prst="rect">
            <a:avLst/>
          </a:prstGeom>
          <a:solidFill>
            <a:srgbClr val="D5F1CF"/>
          </a:solidFill>
          <a:ln w="12600">
            <a:miter/>
          </a:ln>
          <a:effectLst>
            <a:outerShdw dist="50760" dir="5400000" rotWithShape="0" algn="ctr">
              <a:srgbClr val="000000">
                <a:alpha val="50000"/>
              </a:srgb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if (!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Test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  goto done;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loop: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Body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if (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Test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  goto loop;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done: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1371600" y="2878200"/>
            <a:ext cx="761040" cy="84204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560">
            <a:noFill/>
          </a:ln>
          <a:effectLst>
            <a:outerShdw dist="50760" dir="5400000" rotWithShape="0" algn="ctr">
              <a:srgbClr val="000000">
                <a:alpha val="50000"/>
              </a:srgb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4" name="CustomShape 11" hidden="0"/>
          <p:cNvSpPr/>
          <p:nvPr isPhoto="0" userDrawn="0"/>
        </p:nvSpPr>
        <p:spPr bwMode="auto">
          <a:xfrm rot="16199999">
            <a:off x="4038480" y="4179240"/>
            <a:ext cx="761040" cy="152280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560">
            <a:noFill/>
          </a:ln>
          <a:effectLst>
            <a:outerShdw dist="50760" dir="5400000" rotWithShape="0" algn="ctr">
              <a:srgbClr val="000000">
                <a:alpha val="50000"/>
              </a:srgb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while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DB185FB1-463A-4B1A-BA3B-62779127D30C}" type="slidenum">
              <a:rPr lang="en-US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404460" y="1693440"/>
            <a:ext cx="3138840" cy="2766600"/>
          </a:xfrm>
          <a:prstGeom prst="rect">
            <a:avLst/>
          </a:prstGeom>
          <a:noFill/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foo_while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(long n)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long sum = 0;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while (n &gt; 0)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  sum += n;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  n--;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}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sum *= sum;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return sum;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4114800" y="1693440"/>
            <a:ext cx="4570920" cy="3740040"/>
          </a:xfrm>
          <a:prstGeom prst="rect">
            <a:avLst/>
          </a:prstGeom>
          <a:noFill/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foo_while_do_while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(long n)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long sum = 0;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if (n &lt;= 0)</a:t>
            </a:r>
            <a:endParaRPr lang="en-US" sz="1600" b="0" strike="noStrike" spc="-1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goto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done;</a:t>
            </a:r>
            <a:endParaRPr lang="en-US" sz="1600" b="0" strike="noStrike" spc="-1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do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  sum += n;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  n--;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} while (n &gt; 0);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done:</a:t>
            </a:r>
            <a:endParaRPr lang="en-US" sz="1600" b="0" strike="noStrike" spc="-1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sum *= sum;</a:t>
            </a:r>
            <a:endParaRPr lang="en-US" sz="1600" b="0" strike="noStrike" spc="-1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return sum;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while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165C8FA6-0284-4DFF-8297-759071D2FF4B}" type="slidenum">
              <a:rPr lang="en-US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4934160" y="1764000"/>
            <a:ext cx="4018680" cy="4226760"/>
          </a:xfrm>
          <a:prstGeom prst="rect">
            <a:avLst/>
          </a:prstGeom>
          <a:noFill/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foo_while_goto_2(long n)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long sum = 0;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if (n &lt;= 0)</a:t>
            </a:r>
            <a:endParaRPr lang="en-US" sz="1600" b="0" strike="noStrike" spc="-1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goto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done;</a:t>
            </a:r>
            <a:endParaRPr lang="en-US" sz="1600" b="0" strike="noStrike" spc="-1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loop:  </a:t>
            </a:r>
            <a:endParaRPr lang="en-US" sz="1600" b="0" strike="noStrike" spc="-1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sum += n;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n--;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if (n &gt; 0)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goto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</a:t>
            </a: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loop;</a:t>
            </a:r>
            <a:endParaRPr lang="en-US" sz="1600" b="0" strike="noStrike" spc="-1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done:</a:t>
            </a:r>
            <a:endParaRPr lang="en-US" sz="1600" b="0" strike="noStrike" spc="-1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sum *= sum;</a:t>
            </a:r>
            <a:endParaRPr lang="en-US" sz="1600" b="0" strike="noStrike" spc="-1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return sum;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84240" y="1758240"/>
            <a:ext cx="4570920" cy="3740040"/>
          </a:xfrm>
          <a:prstGeom prst="rect">
            <a:avLst/>
          </a:prstGeom>
          <a:noFill/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foo_while_do_while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(long n)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long sum = 0;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if (n &lt;= 0)</a:t>
            </a:r>
            <a:endParaRPr lang="en-US" sz="1600" b="0" strike="noStrike" spc="-1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goto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done;</a:t>
            </a:r>
            <a:endParaRPr lang="en-US" sz="1600" b="0" strike="noStrike" spc="-1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do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  sum += n;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  n--;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} while (n &gt; 0);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done:</a:t>
            </a:r>
            <a:endParaRPr lang="en-US" sz="1600" b="0" strike="noStrike" spc="-1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sum *= sum;</a:t>
            </a:r>
            <a:endParaRPr lang="en-US" sz="1600" b="0" strike="noStrike" spc="-1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return sum; </a:t>
            </a:r>
            <a:endParaRPr lang="en-US" sz="1600" b="0" strike="noStrike" spc="-1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while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977734C6-593C-4C26-88F9-1E5E83540D04}" type="slidenum">
              <a:rPr lang="en-US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162000" y="1793880"/>
            <a:ext cx="4018680" cy="4226760"/>
          </a:xfrm>
          <a:prstGeom prst="rect">
            <a:avLst/>
          </a:prstGeom>
          <a:noFill/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foo_while_goto_2(long n)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7030A0"/>
                </a:solidFill>
                <a:latin typeface="Courier New"/>
                <a:ea typeface="DejaVu Sans"/>
              </a:rPr>
              <a:t>  long sum = 0;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if (n &lt;= 0)</a:t>
            </a:r>
            <a:endParaRPr lang="en-US" sz="1600" b="0" strike="noStrike" spc="-1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goto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done;</a:t>
            </a:r>
            <a:endParaRPr lang="en-US" sz="1600" b="0" strike="noStrike" spc="-1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loop: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sum += n;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n--;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if (n &gt; 0)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goto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</a:t>
            </a: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loop;</a:t>
            </a:r>
            <a:endParaRPr lang="en-US" sz="1600" b="0" strike="noStrike" spc="-1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done:</a:t>
            </a:r>
            <a:endParaRPr lang="en-US" sz="1600" b="0" strike="noStrike" spc="-1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sum *= sum;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return sum;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3191760" y="2409480"/>
            <a:ext cx="5493960" cy="3009960"/>
          </a:xfrm>
          <a:prstGeom prst="rect">
            <a:avLst/>
          </a:prstGeom>
          <a:solidFill>
            <a:srgbClr val="FFFFFF"/>
          </a:solidFill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000000000000007e &lt;foo_while_goto_2&gt;: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7e:	 test   %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rdi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,%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rdi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81:	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jle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7030A0"/>
                </a:solidFill>
                <a:latin typeface="Courier New"/>
                <a:ea typeface="DejaVu Sans"/>
              </a:rPr>
              <a:t>96 &lt;foo_while_goto_2+0x18&gt;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7030A0"/>
                </a:solidFill>
                <a:latin typeface="Courier New"/>
                <a:ea typeface="DejaVu Sans"/>
              </a:rPr>
              <a:t>  83:	 mov    $0x0,%eax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88:	 add    %</a:t>
            </a: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rdi</a:t>
            </a: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,%</a:t>
            </a: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rax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8b:	 sub    $0x1,%rdi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8f:	 test   %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rdi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,%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rdi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92:	 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jg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   </a:t>
            </a: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88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</a:t>
            </a: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&lt;foo_while_goto_2+0xa&gt;</a:t>
            </a:r>
            <a:endParaRPr lang="en-US" sz="1600" b="0" strike="noStrike" spc="-1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7030A0"/>
                </a:solidFill>
                <a:latin typeface="Courier New"/>
                <a:ea typeface="DejaVu Sans"/>
              </a:rPr>
              <a:t>94:	 </a:t>
            </a:r>
            <a:r>
              <a:rPr lang="en-US" sz="1600" b="1" strike="noStrike" spc="-1">
                <a:solidFill>
                  <a:srgbClr val="7030A0"/>
                </a:solidFill>
                <a:latin typeface="Courier New"/>
                <a:ea typeface="DejaVu Sans"/>
              </a:rPr>
              <a:t>jmp</a:t>
            </a:r>
            <a:r>
              <a:rPr lang="en-US" sz="1600" b="1" strike="noStrike" spc="-1">
                <a:solidFill>
                  <a:srgbClr val="7030A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9b &lt;foo_while_goto_2+0x1d&gt;</a:t>
            </a:r>
            <a:endParaRPr lang="en-US" sz="1600" b="0" strike="noStrike" spc="-1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7030A0"/>
                </a:solidFill>
                <a:latin typeface="Courier New"/>
                <a:ea typeface="DejaVu Sans"/>
              </a:rPr>
              <a:t>  96:	 mov    $0x0,%eax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9b:	 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imul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 %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rax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,%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rax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9f:	 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retq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while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977734C6-593C-4C26-88F9-1E5E83540D04}" type="slidenum">
              <a:rPr lang="en-US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0" y="2411936"/>
            <a:ext cx="4018680" cy="3611160"/>
          </a:xfrm>
          <a:prstGeom prst="rect">
            <a:avLst/>
          </a:prstGeom>
          <a:noFill/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foo_while_goto_2(long n)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pc="-1">
                <a:solidFill>
                  <a:srgbClr val="7030A0"/>
                </a:solidFill>
                <a:latin typeface="Courier New"/>
              </a:rPr>
              <a:t>       long sum;</a:t>
            </a:r>
            <a:endParaRPr lang="en-US" sz="1600" b="1" strike="noStrike" spc="-1">
              <a:solidFill>
                <a:srgbClr val="7030A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7030A0"/>
                </a:solidFill>
                <a:latin typeface="Courier New"/>
                <a:ea typeface="DejaVu Sans"/>
              </a:rPr>
              <a:t>      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if (n &lt;= 0)</a:t>
            </a:r>
            <a:endParaRPr lang="en-US" sz="1600" b="0" strike="noStrike" spc="-1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      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goto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7030A0"/>
                </a:solidFill>
                <a:latin typeface="Courier New"/>
                <a:ea typeface="DejaVu Sans"/>
              </a:rPr>
              <a:t>almostdone</a:t>
            </a:r>
            <a:r>
              <a:rPr lang="en-US" sz="1600" b="1" strike="noStrike" spc="-1">
                <a:solidFill>
                  <a:srgbClr val="7030A0"/>
                </a:solidFill>
                <a:latin typeface="Courier New"/>
                <a:ea typeface="DejaVu Sans"/>
              </a:rPr>
              <a:t>;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0" strike="noStrike" spc="-1">
                <a:latin typeface="Arial"/>
              </a:rPr>
              <a:t>               </a:t>
            </a:r>
            <a:r>
              <a:rPr lang="en-US" sz="1600" b="1" strike="noStrike" spc="-1">
                <a:solidFill>
                  <a:srgbClr val="7030A0"/>
                </a:solidFill>
                <a:latin typeface="Courier New"/>
                <a:cs typeface="Courier New"/>
              </a:rPr>
              <a:t>sum = 0;</a:t>
            </a:r>
            <a:endParaRPr/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loop: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sum += n;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</a:t>
            </a:r>
            <a:r>
              <a:rPr lang="en-US" sz="1600" b="1" spc="-1">
                <a:solidFill>
                  <a:srgbClr val="E46C0A"/>
                </a:solidFill>
                <a:latin typeface="Courier New"/>
                <a:ea typeface="DejaVu Sans"/>
              </a:rPr>
              <a:t>     </a:t>
            </a: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n--;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     if (n &gt; 0)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       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goto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</a:t>
            </a: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loop;</a:t>
            </a:r>
            <a:endParaRPr/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7030A0"/>
                </a:solidFill>
                <a:latin typeface="Courier New"/>
              </a:rPr>
              <a:t>       </a:t>
            </a:r>
            <a:r>
              <a:rPr lang="en-US" sz="1600" b="1" strike="noStrike" spc="-1">
                <a:solidFill>
                  <a:srgbClr val="7030A0"/>
                </a:solidFill>
                <a:latin typeface="Courier New"/>
              </a:rPr>
              <a:t>goto</a:t>
            </a:r>
            <a:r>
              <a:rPr lang="en-US" sz="1600" b="1" strike="noStrike" spc="-1">
                <a:solidFill>
                  <a:srgbClr val="7030A0"/>
                </a:solidFill>
                <a:latin typeface="Courier New"/>
              </a:rPr>
              <a:t> 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</a:rPr>
              <a:t>done;</a:t>
            </a:r>
            <a:endParaRPr/>
          </a:p>
          <a:p>
            <a:pPr>
              <a:lnSpc>
                <a:spcPct val="100000"/>
              </a:lnSpc>
              <a:defRPr/>
            </a:pPr>
            <a:r>
              <a:rPr lang="en-US" sz="1600" b="1" spc="-1">
                <a:solidFill>
                  <a:srgbClr val="7030A0"/>
                </a:solidFill>
                <a:latin typeface="Courier New"/>
                <a:cs typeface="Courier New"/>
              </a:rPr>
              <a:t>almostdone</a:t>
            </a:r>
            <a:r>
              <a:rPr lang="en-US" sz="1600" b="1" spc="-1">
                <a:solidFill>
                  <a:srgbClr val="7030A0"/>
                </a:solidFill>
                <a:latin typeface="Courier New"/>
                <a:cs typeface="Courier New"/>
              </a:rPr>
              <a:t>: sum = 0;</a:t>
            </a:r>
            <a:endParaRPr lang="en-US" sz="1600" b="1" strike="noStrike" spc="-1">
              <a:solidFill>
                <a:srgbClr val="7030A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done:  sum *= sum;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     return sum;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4018680" y="2411936"/>
            <a:ext cx="5493960" cy="3356852"/>
          </a:xfrm>
          <a:prstGeom prst="rect">
            <a:avLst/>
          </a:prstGeom>
          <a:solidFill>
            <a:srgbClr val="FFFFFF"/>
          </a:solidFill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000000000000007e &lt;foo_while_goto_2&gt;: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</a:t>
            </a:r>
            <a:endParaRPr/>
          </a:p>
          <a:p>
            <a:pPr>
              <a:lnSpc>
                <a:spcPct val="100000"/>
              </a:lnSpc>
              <a:defRPr/>
            </a:pPr>
            <a:r>
              <a:rPr lang="en-US" sz="1600" b="1" spc="-1">
                <a:solidFill>
                  <a:srgbClr val="FF0000"/>
                </a:solidFill>
                <a:latin typeface="Courier New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7e:	 test   %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rdi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,%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rdi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81:	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jle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7030A0"/>
                </a:solidFill>
                <a:latin typeface="Courier New"/>
                <a:ea typeface="DejaVu Sans"/>
              </a:rPr>
              <a:t>96 &lt;foo_while_goto_2+0x18&gt;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7030A0"/>
                </a:solidFill>
                <a:latin typeface="Courier New"/>
                <a:ea typeface="DejaVu Sans"/>
              </a:rPr>
              <a:t>  83:	 mov    $0x0,%eax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88:	 add    %</a:t>
            </a: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rdi</a:t>
            </a: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,%</a:t>
            </a: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rax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8b:	 sub    $0x1,%rdi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8f:	 test   %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rdi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,%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rdi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92:	 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jg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   </a:t>
            </a: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88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</a:t>
            </a:r>
            <a:r>
              <a:rPr lang="en-US" sz="1600" b="1" strike="noStrike" spc="-1">
                <a:solidFill>
                  <a:schemeClr val="accent6">
                    <a:lumMod val="75000"/>
                  </a:schemeClr>
                </a:solidFill>
                <a:latin typeface="Courier New"/>
                <a:ea typeface="DejaVu Sans"/>
              </a:rPr>
              <a:t>&lt;foo_while_goto_2+0xa&gt;</a:t>
            </a:r>
            <a:endParaRPr lang="en-US" sz="1600" b="0" strike="noStrike" spc="-1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7030A0"/>
                </a:solidFill>
                <a:latin typeface="Courier New"/>
                <a:ea typeface="DejaVu Sans"/>
              </a:rPr>
              <a:t>94:	 </a:t>
            </a:r>
            <a:r>
              <a:rPr lang="en-US" sz="1600" b="1" strike="noStrike" spc="-1">
                <a:solidFill>
                  <a:srgbClr val="7030A0"/>
                </a:solidFill>
                <a:latin typeface="Courier New"/>
                <a:ea typeface="DejaVu Sans"/>
              </a:rPr>
              <a:t>jmp</a:t>
            </a:r>
            <a:r>
              <a:rPr lang="en-US" sz="1600" b="1" strike="noStrike" spc="-1">
                <a:solidFill>
                  <a:srgbClr val="7030A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9b &lt;foo_while_goto_2+0x1d&gt;</a:t>
            </a:r>
            <a:endParaRPr lang="en-US" sz="1600" b="0" strike="noStrike" spc="-1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7030A0"/>
                </a:solidFill>
                <a:latin typeface="Courier New"/>
                <a:ea typeface="DejaVu Sans"/>
              </a:rPr>
              <a:t>  96:	 mov    $0x0,%eax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9b:	 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imul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 %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rax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,%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rax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9f:	 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retq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Instruções de comparação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7640" cy="4722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Permitem preencher os códigos de condição sem modificar os registradores: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en-US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Instrução </a:t>
            </a:r>
            <a:r>
              <a:rPr lang="en-US" sz="1800" b="1" strike="noStrike" spc="-1">
                <a:solidFill>
                  <a:srgbClr val="FF0000"/>
                </a:solidFill>
                <a:latin typeface="Courier New"/>
                <a:ea typeface="Verdana"/>
              </a:rPr>
              <a:t>cmp A, B</a:t>
            </a:r>
            <a:endParaRPr lang="en-US" sz="1800" b="0" strike="noStrike" spc="-1">
              <a:latin typeface="Arial"/>
            </a:endParaRPr>
          </a:p>
          <a:p>
            <a:pPr marL="1028879" lvl="1" indent="-2840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Compara valores A e B</a:t>
            </a:r>
            <a:endParaRPr lang="en-US" sz="1800" b="0" strike="noStrike" spc="-1">
              <a:latin typeface="Arial"/>
            </a:endParaRPr>
          </a:p>
          <a:p>
            <a:pPr marL="1028879" lvl="1" indent="-2840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Funciona como </a:t>
            </a:r>
            <a:r>
              <a:rPr lang="en-US" sz="1800" b="1" strike="noStrike" spc="-1">
                <a:solidFill>
                  <a:srgbClr val="7030A0"/>
                </a:solidFill>
                <a:latin typeface="Courier New"/>
                <a:ea typeface="Verdana"/>
              </a:rPr>
              <a:t>sub A, B </a:t>
            </a: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sem gravar resultado no destino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786E3865-3E41-4B64-AAFC-D8EB20ACE1C0}" type="slidenum">
              <a:rPr lang="en-US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en-US" sz="1000" b="0" strike="noStrike" spc="-1">
              <a:latin typeface="Arial"/>
            </a:endParaRPr>
          </a:p>
        </p:txBody>
      </p:sp>
      <p:graphicFrame>
        <p:nvGraphicFramePr>
          <p:cNvPr id="8" name="Table 5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57360" y="3619440"/>
          <a:ext cx="8029080" cy="26085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822680"/>
                <a:gridCol w="6206400"/>
              </a:tblGrid>
              <a:tr h="40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Flag set?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Significado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0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CF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Carry-out em </a:t>
                      </a: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B – 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ZF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B == 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SF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(B – A) &lt; 0 </a:t>
                      </a: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(quando interpretado como signed)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990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OF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Overflow de complemento-de-2:</a:t>
                      </a:r>
                      <a:endParaRPr lang="en-US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1" strike="noStrike" spc="-1">
                          <a:solidFill>
                            <a:srgbClr val="7030A0"/>
                          </a:solidFill>
                          <a:latin typeface="Calibri"/>
                          <a:ea typeface="DejaVu Sans"/>
                        </a:rPr>
                        <a:t>(A &gt; 0 &amp;&amp; B &lt; 0 &amp;&amp; (B – A) &lt; 0) || </a:t>
                      </a:r>
                      <a:endParaRPr lang="en-US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1" strike="noStrike" spc="-1">
                          <a:solidFill>
                            <a:srgbClr val="7030A0"/>
                          </a:solidFill>
                          <a:latin typeface="Calibri"/>
                          <a:ea typeface="DejaVu Sans"/>
                        </a:rPr>
                        <a:t>(A &lt; 0 &amp;&amp; B &gt; 0 &amp;&amp; (B – A) &gt; 0)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for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CC4040EF-C66A-49CC-BE07-16E9F3B0F697}" type="slidenum">
              <a:rPr lang="en-US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2149560" y="1743120"/>
            <a:ext cx="4418640" cy="972000"/>
          </a:xfrm>
          <a:prstGeom prst="rect">
            <a:avLst/>
          </a:prstGeom>
          <a:solidFill>
            <a:srgbClr val="D1D1F0"/>
          </a:solidFill>
          <a:ln w="57240"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359" tIns="44280" rIns="90359" bIns="44280">
            <a:no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for (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DejaVu Sans"/>
              </a:rPr>
              <a:t>Init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; 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DejaVu Sans"/>
              </a:rPr>
              <a:t>Test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; 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DejaVu Sans"/>
              </a:rPr>
              <a:t>Update</a:t>
            </a:r>
            <a:r>
              <a:rPr lang="en-US" sz="2400" b="0" i="1" strike="noStrike" spc="-1">
                <a:solidFill>
                  <a:srgbClr val="000000"/>
                </a:solidFill>
                <a:latin typeface="Gill Sans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DejaVu Sans"/>
              </a:rPr>
              <a:t>Body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2282760" y="1209600"/>
            <a:ext cx="3447000" cy="411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359" tIns="44280" rIns="90359" bIns="44280">
            <a:noAutofit/>
          </a:bodyPr>
          <a:lstStyle/>
          <a:p>
            <a:pPr marL="223920" indent="-222840">
              <a:lnSpc>
                <a:spcPct val="100000"/>
              </a:lnSpc>
              <a:spcBef>
                <a:spcPts val="720"/>
              </a:spcBef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alibri Bold"/>
                <a:ea typeface="DejaVu Sans"/>
              </a:rPr>
              <a:t>For Version</a:t>
            </a:r>
            <a:endParaRPr lang="en-US" sz="2400" b="0" strike="noStrike" spc="-1">
              <a:latin typeface="Arial"/>
            </a:endParaRPr>
          </a:p>
          <a:p>
            <a:pPr marL="223920" indent="-222840">
              <a:lnSpc>
                <a:spcPct val="100000"/>
              </a:lnSpc>
              <a:defRPr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3216240" y="4029120"/>
            <a:ext cx="2818440" cy="2526120"/>
          </a:xfrm>
          <a:prstGeom prst="rect">
            <a:avLst/>
          </a:prstGeom>
          <a:solidFill>
            <a:srgbClr val="D1D1F0"/>
          </a:solidFill>
          <a:ln w="57240"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359" tIns="44280" rIns="90359" bIns="44280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defRPr/>
            </a:pP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DejaVu Sans"/>
              </a:rPr>
              <a:t>Init</a:t>
            </a:r>
            <a:r>
              <a:rPr lang="en-US" sz="2400" b="0" i="1" strike="noStrike" spc="-1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DejaVu Sans"/>
              </a:rPr>
              <a:t>Test 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 {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DejaVu Sans"/>
              </a:rPr>
              <a:t>Body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defRPr/>
            </a:pPr>
            <a:r>
              <a:rPr lang="en-US" sz="2400" b="0" i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US" sz="2400" b="0" i="1" strike="noStrike" spc="-1">
                <a:solidFill>
                  <a:srgbClr val="000000"/>
                </a:solidFill>
                <a:latin typeface="Calibri Bold"/>
                <a:ea typeface="DejaVu Sans"/>
              </a:rPr>
              <a:t>Update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2359080" y="3495600"/>
            <a:ext cx="3447000" cy="411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359" tIns="44280" rIns="90359" bIns="44280">
            <a:noAutofit/>
          </a:bodyPr>
          <a:lstStyle/>
          <a:p>
            <a:pPr marL="223920" indent="-222840">
              <a:lnSpc>
                <a:spcPct val="100000"/>
              </a:lnSpc>
              <a:spcBef>
                <a:spcPts val="720"/>
              </a:spcBef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alibri Bold"/>
                <a:ea typeface="DejaVu Sans"/>
              </a:rPr>
              <a:t>While Version</a:t>
            </a:r>
            <a:endParaRPr lang="en-US" sz="2400" b="0" strike="noStrike" spc="-1">
              <a:latin typeface="Arial"/>
            </a:endParaRPr>
          </a:p>
          <a:p>
            <a:pPr marL="223920" indent="-222840">
              <a:lnSpc>
                <a:spcPct val="100000"/>
              </a:lnSpc>
              <a:defRPr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4206960" y="2962440"/>
            <a:ext cx="761040" cy="84204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560">
            <a:noFill/>
          </a:ln>
          <a:effectLst>
            <a:outerShdw dist="50760" dir="5400000" rotWithShape="0" algn="ctr">
              <a:srgbClr val="000000">
                <a:alpha val="50000"/>
              </a:srgb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for</a:t>
            </a:r>
            <a:endParaRPr lang="en-US" sz="3200" b="1" strike="noStrike" spc="-1">
              <a:latin typeface="Courier New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FA138334-9EB8-4374-8A09-3F15C5F33EEB}" type="slidenum">
              <a:rPr lang="en-US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405000" y="2457360"/>
            <a:ext cx="3837600" cy="2523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foo_for(long n)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long sum;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for (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sum = 0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; 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n &gt; 0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; 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n--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sum += n;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}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sum *= sum;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return sum;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4880880" y="2457360"/>
            <a:ext cx="3190680" cy="2766600"/>
          </a:xfrm>
          <a:prstGeom prst="rect">
            <a:avLst/>
          </a:prstGeom>
          <a:noFill/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foo_while(long n)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long sum = 0;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while (</a:t>
            </a:r>
            <a:r>
              <a:rPr lang="en-US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n &gt; 0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sum += n;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n--;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}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sum *= sum;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return sum;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for</a:t>
            </a:r>
            <a:endParaRPr lang="en-US" sz="3200" strike="noStrike" spc="-1">
              <a:latin typeface="Courier New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5A34E353-4BE0-426C-86AB-239AA2AA82D3}" type="slidenum">
              <a:rPr lang="en-US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4579200" y="2757960"/>
            <a:ext cx="4417560" cy="2279880"/>
          </a:xfrm>
          <a:prstGeom prst="rect">
            <a:avLst/>
          </a:prstGeom>
          <a:noFill/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00000000000000a0 &lt;foo_for&gt;: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a0:	 mov    $0x0,%eax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a5:	 jmp    ae &lt;foo_for+0xe&gt;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a7:	 add    %rdi,%rax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aa:	 sub    $0x1,%rdi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ae:	 test   %rdi,%rdi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b1:	 jg     a7 &lt;foo_for+0x7&gt;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b3:	 imul   %rax,%rax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b7:	 retq  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0560" y="2757960"/>
            <a:ext cx="4417560" cy="2279880"/>
          </a:xfrm>
          <a:prstGeom prst="rect">
            <a:avLst/>
          </a:prstGeom>
          <a:noFill/>
          <a:ln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000000000000002c &lt;foo_while&gt;: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2c:	 mov    $0x0,%eax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31:	 jmp    3a &lt;foo_while+0xe&gt;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33:	 add    %rdi,%rax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36:	 sub    $0x1,%rdi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3a:	 test   %rdi,%rdi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3d:	 jg     33 &lt;foo_while+0x7&gt;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3f:	 imul   %rax,%rax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43:	 retq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1652400" y="2221200"/>
            <a:ext cx="10947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while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6318000" y="2221200"/>
            <a:ext cx="729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for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3E46B25-69C9-2F43-1290-53E64B77B37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5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Loops</a:t>
            </a:r>
            <a:r>
              <a:rPr sz="2000" b="1"/>
              <a:t> (para entrega)</a:t>
            </a:r>
            <a:endParaRPr sz="2000" b="1"/>
          </a:p>
          <a:p>
            <a:pPr>
              <a:defRPr/>
            </a:pPr>
            <a:endParaRPr sz="2000"/>
          </a:p>
          <a:p>
            <a:pPr marL="305902" indent="-305902">
              <a:buAutoNum type="arabicPeriod"/>
              <a:defRPr/>
            </a:pPr>
            <a:r>
              <a:rPr sz="2000" b="0"/>
              <a:t>Reconstruir um loop a partir de um programa com if-goto.</a:t>
            </a:r>
            <a:endParaRPr sz="2000" b="0"/>
          </a:p>
          <a:p>
            <a:pPr marL="305902" indent="-305902">
              <a:buAutoNum type="arabicPeriod"/>
              <a:defRPr/>
            </a:pPr>
            <a:r>
              <a:rPr sz="2000" b="0"/>
              <a:t>Identificar corretamente estruturas de controle aninhadas (loop + condicional)</a:t>
            </a:r>
            <a:endParaRPr sz="2000" b="0"/>
          </a:p>
          <a:p>
            <a:pPr marL="305902" indent="-305902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0" y="0"/>
            <a:ext cx="9142920" cy="685692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3026880" y="3636000"/>
            <a:ext cx="3085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DejaVu Sans"/>
              </a:rPr>
              <a:t>www.insper.edu.br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6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703320" y="2844720"/>
            <a:ext cx="1731960" cy="61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Instruções de comparação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7640" cy="4722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Instrução </a:t>
            </a:r>
            <a:r>
              <a:rPr lang="en-US" sz="1800" b="1" strike="noStrike" spc="-1">
                <a:solidFill>
                  <a:srgbClr val="FF0000"/>
                </a:solidFill>
                <a:latin typeface="Courier New"/>
                <a:ea typeface="Verdana"/>
              </a:rPr>
              <a:t>test A, B</a:t>
            </a:r>
            <a:endParaRPr lang="en-US" sz="1800" b="0" strike="noStrike" spc="-1">
              <a:latin typeface="Arial"/>
            </a:endParaRPr>
          </a:p>
          <a:p>
            <a:pPr marL="1028879" lvl="1" indent="-2840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Testa o resultado de </a:t>
            </a:r>
            <a:r>
              <a:rPr lang="en-US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A &amp; B</a:t>
            </a:r>
            <a:endParaRPr lang="en-US" sz="1800" b="0" strike="noStrike" spc="-1">
              <a:latin typeface="Arial"/>
            </a:endParaRPr>
          </a:p>
          <a:p>
            <a:pPr marL="1028879" lvl="1" indent="-2840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Funciona como </a:t>
            </a:r>
            <a:r>
              <a:rPr lang="en-US" sz="1800" b="1" strike="noStrike" spc="-1">
                <a:solidFill>
                  <a:srgbClr val="7030A0"/>
                </a:solidFill>
                <a:latin typeface="Courier New"/>
                <a:ea typeface="Verdana"/>
              </a:rPr>
              <a:t>and A, B </a:t>
            </a: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sem gravar resultado no destino</a:t>
            </a:r>
            <a:endParaRPr lang="en-US" sz="1800" b="0" strike="noStrike" spc="-1">
              <a:latin typeface="Arial"/>
            </a:endParaRPr>
          </a:p>
          <a:p>
            <a:pPr marL="1028879" lvl="1" indent="-2840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Útil para checar um dos valores, usando o outro como máscara</a:t>
            </a:r>
            <a:endParaRPr lang="en-US" sz="1800" b="0" strike="noStrike" spc="-1">
              <a:latin typeface="Arial"/>
            </a:endParaRPr>
          </a:p>
          <a:p>
            <a:pPr marL="1028879" lvl="1" indent="-2840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Normalmente usado com A e B sendo o mesmo registrador, ou seja: </a:t>
            </a:r>
            <a:r>
              <a:rPr lang="en-US" sz="1800" b="1" strike="noStrike" spc="-1">
                <a:solidFill>
                  <a:srgbClr val="7030A0"/>
                </a:solidFill>
                <a:latin typeface="Courier New"/>
                <a:ea typeface="Verdana"/>
              </a:rPr>
              <a:t>test %rdi, %rdi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F3B831AD-D2BF-4650-BEB1-6751B62B88F8}" type="slidenum">
              <a:rPr lang="en-US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en-US" sz="1000" b="0" strike="noStrike" spc="-1">
              <a:latin typeface="Arial"/>
            </a:endParaRPr>
          </a:p>
        </p:txBody>
      </p:sp>
      <p:graphicFrame>
        <p:nvGraphicFramePr>
          <p:cNvPr id="8" name="Table 5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57360" y="4251600"/>
          <a:ext cx="8029080" cy="118980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822680"/>
                <a:gridCol w="6206400"/>
              </a:tblGrid>
              <a:tr h="396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Flag set?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Significado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96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ZF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 &amp; B == 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96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SF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 &amp; B &lt; 0 </a:t>
                      </a: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(quando interpretado como signed)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Acessando os códigos de condição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A0158E31-42D4-4F06-9DA9-E53BB9670C85}" type="slidenum">
              <a:rPr lang="en-US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en-US" sz="1000" b="0" strike="noStrike" spc="-1">
              <a:latin typeface="Arial"/>
            </a:endParaRPr>
          </a:p>
        </p:txBody>
      </p:sp>
      <p:graphicFrame>
        <p:nvGraphicFramePr>
          <p:cNvPr id="7" name="Table 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57200" y="1743120"/>
          <a:ext cx="8229240" cy="407772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345680"/>
                <a:gridCol w="2328840"/>
                <a:gridCol w="455472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Instrução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Condição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Descrição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sete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ZF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E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qual /Zero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setne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~ZF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N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ot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E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qual / Not Zero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sets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SF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(signed) Negativo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setns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~SF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(signed) Não-negativo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setl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(SF^OF)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(signed)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L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ess than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setle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(SF^OF)|ZF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(signed)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L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ess than or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E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qual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setge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~(SF^OF)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(signed)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G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reater than or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E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qual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setg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~(SF^OF) &amp; ~ZF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(signed)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G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reater than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setb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CF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(unsigned)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B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elow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9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seta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~CF &amp; ~ZF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(unsigned)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A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bove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Desvios (ou saltos) condicionais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8A5D7495-168F-46A6-ADED-299C29748C8C}" type="slidenum">
              <a:rPr lang="en-US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en-US" sz="1000" b="0" strike="noStrike" spc="-1">
              <a:latin typeface="Arial"/>
            </a:endParaRPr>
          </a:p>
        </p:txBody>
      </p:sp>
      <p:graphicFrame>
        <p:nvGraphicFramePr>
          <p:cNvPr id="7" name="Table 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57200" y="1743120"/>
          <a:ext cx="8229240" cy="438912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345680"/>
                <a:gridCol w="2328840"/>
                <a:gridCol w="4554720"/>
              </a:tblGrid>
              <a:tr h="314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Instrução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Condição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Descrição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jmp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Incondicional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je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ZF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E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qual /Zero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jne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~ZF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N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ot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E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qual / Not Zero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js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SF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(signed) Negativo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jns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~SF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(signed) Não-negativo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jl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(SF^OF)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(signed)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L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ess than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jle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(SF^OF)|ZF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(signed)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L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ess than or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E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qual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jge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~(SF^OF)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(signed)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G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reater than or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E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qual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jg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~(SF^OF) &amp; ~ZF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(signed)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G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reater than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jb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CF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(unsigned)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B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elow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ja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/>
                          <a:ea typeface="DejaVu Sans"/>
                        </a:rPr>
                        <a:t>~CF &amp; ~ZF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(unsigned)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A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bove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560" y="78156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O par de comandos </a:t>
            </a:r>
            <a:r>
              <a:rPr lang="en-US" sz="3200" b="1" strike="noStrike" spc="-1">
                <a:solidFill>
                  <a:srgbClr val="C00026"/>
                </a:solidFill>
                <a:latin typeface="DejaVu Sans Mono"/>
                <a:ea typeface="Verdana"/>
              </a:rPr>
              <a:t>if-goto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468000" y="1728000"/>
            <a:ext cx="577260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 par de comandos if-goto é equivalente às instruções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cmp/test seguidas de um jump condicional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492200" y="3456000"/>
            <a:ext cx="2622600" cy="1415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cmp</a:t>
            </a: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0x4, %</a:t>
            </a: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rdi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jle</a:t>
            </a: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label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bloco</a:t>
            </a: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1)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label: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4752000" y="3456000"/>
            <a:ext cx="3074188" cy="168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if (a &lt;= 4)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goto</a:t>
            </a: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label;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(bloco1)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label: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. . 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576000" y="5616000"/>
            <a:ext cx="660456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Vamos chamar código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que use somente </a:t>
            </a: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if-goto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de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gotoC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0072517-2E53-F033-C054-2CF0C94E06F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5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Loops</a:t>
            </a:r>
            <a:r>
              <a:rPr sz="2000" b="1"/>
              <a:t> 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2" indent="-305902">
              <a:buAutoNum type="arabicPeriod"/>
              <a:defRPr/>
            </a:pPr>
            <a:r>
              <a:rPr sz="2000" b="0"/>
              <a:t>Identificar saltos condicionais em ciclos</a:t>
            </a:r>
            <a:endParaRPr sz="2000" b="0"/>
          </a:p>
          <a:p>
            <a:pPr marL="305902" indent="-305902">
              <a:buAutoNum type="arabicPeriod"/>
              <a:defRPr/>
            </a:pPr>
            <a:r>
              <a:rPr sz="2000" b="0"/>
              <a:t>Reconstruir um loop a partir de um programa com if-goto.</a:t>
            </a:r>
            <a:endParaRPr sz="2000" b="0"/>
          </a:p>
          <a:p>
            <a:pPr marL="305902" indent="-305902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560" y="78156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en-US" sz="3200" spc="-1">
                <a:solidFill>
                  <a:srgbClr val="C00026"/>
                </a:solidFill>
                <a:latin typeface="Arial"/>
                <a:ea typeface="Verdana"/>
              </a:rPr>
              <a:t>Exercício</a:t>
            </a:r>
            <a:r>
              <a:rPr lang="en-US" sz="3200" spc="-1">
                <a:solidFill>
                  <a:srgbClr val="C00026"/>
                </a:solidFill>
                <a:latin typeface="Arial"/>
                <a:ea typeface="Verdana"/>
              </a:rPr>
              <a:t> 1 </a:t>
            </a:r>
            <a:r>
              <a:rPr lang="en-US" sz="3200" b="0" strike="noStrike" spc="-1">
                <a:solidFill>
                  <a:srgbClr val="C00026"/>
                </a:solidFill>
                <a:latin typeface="Arial"/>
                <a:ea typeface="Verdana"/>
              </a:rPr>
              <a:t>– </a:t>
            </a:r>
            <a:r>
              <a:rPr lang="en-US" sz="3200" b="0" strike="noStrike" spc="-1">
                <a:solidFill>
                  <a:srgbClr val="C00026"/>
                </a:solidFill>
                <a:latin typeface="Arial"/>
                <a:ea typeface="Verdana"/>
              </a:rPr>
              <a:t>setas</a:t>
            </a:r>
            <a:r>
              <a:rPr lang="en-US" sz="3200" b="0" strike="noStrike" spc="-1">
                <a:solidFill>
                  <a:srgbClr val="C00026"/>
                </a:solidFill>
                <a:latin typeface="Arial"/>
                <a:ea typeface="Verdana"/>
              </a:rPr>
              <a:t> e </a:t>
            </a:r>
            <a:r>
              <a:rPr lang="en-US" sz="3200" b="0" strike="noStrike" spc="-1">
                <a:solidFill>
                  <a:srgbClr val="C00026"/>
                </a:solidFill>
                <a:latin typeface="Arial"/>
                <a:ea typeface="Verdana"/>
              </a:rPr>
              <a:t>comparação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468000" y="1728000"/>
            <a:ext cx="577260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pic>
        <p:nvPicPr>
          <p:cNvPr id="6" name="Imagem 4" descr="Uma imagem contendo texto, mapa&#10;&#10;Descrição gerada com muito alta confiança" hidden="0"/>
          <p:cNvPicPr/>
          <p:nvPr isPhoto="0" userDrawn="0"/>
        </p:nvPicPr>
        <p:blipFill>
          <a:blip r:embed="rId2"/>
          <a:stretch/>
        </p:blipFill>
        <p:spPr bwMode="auto">
          <a:xfrm>
            <a:off x="66240" y="2201760"/>
            <a:ext cx="9011520" cy="268451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560" y="78156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en-US" sz="3200" spc="-1">
                <a:solidFill>
                  <a:srgbClr val="C00026"/>
                </a:solidFill>
                <a:latin typeface="Arial"/>
                <a:ea typeface="Verdana"/>
              </a:rPr>
              <a:t>Exercício</a:t>
            </a:r>
            <a:r>
              <a:rPr lang="en-US" sz="3200" spc="-1">
                <a:solidFill>
                  <a:srgbClr val="C00026"/>
                </a:solidFill>
                <a:latin typeface="Arial"/>
                <a:ea typeface="Verdana"/>
              </a:rPr>
              <a:t> 1</a:t>
            </a:r>
            <a:r>
              <a:rPr lang="en-US" sz="3200" b="0" strike="noStrike" spc="-1">
                <a:solidFill>
                  <a:srgbClr val="C00026"/>
                </a:solidFill>
                <a:latin typeface="Arial"/>
                <a:ea typeface="Verdana"/>
              </a:rPr>
              <a:t> – </a:t>
            </a:r>
            <a:r>
              <a:rPr lang="en-US" sz="3200" b="0" strike="noStrike" spc="-1">
                <a:solidFill>
                  <a:srgbClr val="C00026"/>
                </a:solidFill>
                <a:latin typeface="Arial"/>
                <a:ea typeface="Verdana"/>
              </a:rPr>
              <a:t>versão</a:t>
            </a:r>
            <a:r>
              <a:rPr lang="en-US" sz="3200" b="0" strike="noStrike" spc="-1">
                <a:solidFill>
                  <a:srgbClr val="C00026"/>
                </a:solidFill>
                <a:latin typeface="Arial"/>
                <a:ea typeface="Verdana"/>
              </a:rPr>
              <a:t> if-</a:t>
            </a:r>
            <a:r>
              <a:rPr lang="en-US" sz="3200" b="0" strike="noStrike" spc="-1">
                <a:solidFill>
                  <a:srgbClr val="C00026"/>
                </a:solidFill>
                <a:latin typeface="Arial"/>
                <a:ea typeface="Verdana"/>
              </a:rPr>
              <a:t>goto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468000" y="1728000"/>
            <a:ext cx="577260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pic>
        <p:nvPicPr>
          <p:cNvPr id="6" name="Imagem 4" descr="Uma imagem contendo texto&#10;&#10;Descrição gerada com alta confiança" hidden="0"/>
          <p:cNvPicPr/>
          <p:nvPr isPhoto="0" userDrawn="0"/>
        </p:nvPicPr>
        <p:blipFill>
          <a:blip r:embed="rId2"/>
          <a:stretch/>
        </p:blipFill>
        <p:spPr bwMode="auto">
          <a:xfrm>
            <a:off x="66240" y="2203920"/>
            <a:ext cx="9011520" cy="267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ONLYOFFICE/5.6.4.20</Application>
  <DocSecurity>0</DocSecurity>
  <PresentationFormat>Apresentação na tela (4:3)</PresentationFormat>
  <Paragraphs>0</Paragraphs>
  <Slides>24</Slides>
  <Notes>24</Notes>
  <HiddenSlides>0</HiddenSlides>
  <MMClips>2</MMClips>
  <ScaleCrop>0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Theme 1</vt:lpstr>
      <vt:lpstr>Theme 2</vt:lpstr>
      <vt:lpstr>Theme 3</vt:lpstr>
      <vt:lpstr>Theme 4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Fabio Ayres</dc:creator>
  <cp:keywords/>
  <dc:description/>
  <dc:identifier/>
  <dc:language>pt-BR</dc:language>
  <cp:lastModifiedBy/>
  <cp:revision>1054</cp:revision>
  <dcterms:created xsi:type="dcterms:W3CDTF">2014-04-17T20:05:08Z</dcterms:created>
  <dcterms:modified xsi:type="dcterms:W3CDTF">2020-09-21T13:25:37Z</dcterms:modified>
  <cp:category/>
  <cp:contentStatus/>
  <cp:version/>
</cp:coreProperties>
</file>