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3424" cy="6857568" type="custom"/>
  <p:notesSz cx="6857568" cy="9143424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_holder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740833" y="627440"/>
            <a:ext cx="8607777" cy="126244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  <p:sp>
        <p:nvSpPr>
          <p:cNvPr id="5" name="place_holder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740833" y="2101547"/>
            <a:ext cx="8607777" cy="476250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2879" y="0"/>
            <a:ext cx="9133344" cy="6853248"/>
          </a:xfrm>
          <a:prstGeom prst="rect">
            <a:avLst/>
          </a:prstGeom>
          <a:ln>
            <a:noFill/>
          </a:ln>
        </p:spPr>
      </p:pic>
      <p:sp>
        <p:nvSpPr>
          <p:cNvPr id="6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  <p:sp>
        <p:nvSpPr>
          <p:cNvPr id="5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6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1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898" y="2384129"/>
            <a:ext cx="7341737" cy="712754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Aft>
                <a:spcPts val="599"/>
              </a:spcAft>
              <a:defRPr/>
            </a:pPr>
            <a:r>
              <a:rPr lang="pt-BR" sz="32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</a:t>
            </a:r>
            <a:br>
              <a:rPr sz="3200"/>
            </a:br>
            <a:r>
              <a:rPr lang="pt-BR" sz="3200" b="1" strike="noStrike" spc="0">
                <a:solidFill>
                  <a:srgbClr val="FFFFFF"/>
                </a:solidFill>
                <a:latin typeface="Arial"/>
                <a:ea typeface="Verdana"/>
              </a:rPr>
              <a:t>Hardware-Software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898" y="3428784"/>
            <a:ext cx="7341737" cy="47480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spcBef>
                <a:spcPts val="397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20</a:t>
            </a:r>
            <a:r>
              <a:rPr lang="pt-BR" sz="2000" spc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– Threads II</a:t>
            </a:r>
            <a:r>
              <a:rPr lang="pt-BR" sz="2000" spc="0">
                <a:solidFill>
                  <a:srgbClr val="FFFFFF"/>
                </a:solidFill>
                <a:latin typeface="Verdana"/>
                <a:ea typeface="Verdana"/>
              </a:rPr>
              <a:t>I: semáforos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99943" y="5463015"/>
            <a:ext cx="7341737" cy="1129608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r">
              <a:lnSpc>
                <a:spcPct val="100000"/>
              </a:lnSpc>
              <a:spcBef>
                <a:spcPts val="279"/>
              </a:spcBef>
              <a:defRPr/>
            </a:pPr>
            <a:r>
              <a:rPr lang="pt-BR" sz="1400" spc="0">
                <a:solidFill>
                  <a:srgbClr val="FFFFFF"/>
                </a:solidFill>
                <a:latin typeface="Verdana"/>
                <a:ea typeface="Verdana"/>
              </a:rPr>
              <a:t>2020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9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spcBef>
                <a:spcPts val="279"/>
              </a:spcBef>
              <a:defRPr/>
            </a:pPr>
            <a:r>
              <a:rPr lang="pt-BR" sz="1400" spc="0">
                <a:solidFill>
                  <a:srgbClr val="FFFFFF"/>
                </a:solidFill>
                <a:latin typeface="Verdana"/>
                <a:ea typeface="+mn-lt"/>
                <a:cs typeface="+mn-lt"/>
              </a:rPr>
              <a:t>Igor </a:t>
            </a:r>
            <a:r>
              <a:rPr lang="pt-BR" sz="1400" spc="0">
                <a:solidFill>
                  <a:srgbClr val="FFFFFF"/>
                </a:solidFill>
                <a:latin typeface="Verdana"/>
                <a:ea typeface="+mn-lt"/>
                <a:cs typeface="+mn-lt"/>
              </a:rPr>
              <a:t>Montagner</a:t>
            </a:r>
            <a:r>
              <a:rPr lang="pt-BR" sz="1400" spc="0">
                <a:solidFill>
                  <a:srgbClr val="FFFFFF"/>
                </a:solidFill>
                <a:latin typeface="Verdana"/>
                <a:ea typeface="+mn-lt"/>
                <a:cs typeface="+mn-lt"/>
              </a:rPr>
              <a:t> , </a:t>
            </a:r>
            <a:r>
              <a:rPr lang="pt-BR" sz="1400" spc="0">
                <a:solidFill>
                  <a:srgbClr val="FFFFFF"/>
                </a:solidFill>
                <a:latin typeface="Verdana"/>
                <a:ea typeface="Verdana"/>
              </a:rPr>
              <a:t>Maciel Calebe</a:t>
            </a:r>
            <a:r>
              <a:rPr lang="pt-BR" sz="1400" spc="0">
                <a:solidFill>
                  <a:srgbClr val="8EB4E3"/>
                </a:solidFill>
                <a:latin typeface="Verdana"/>
                <a:ea typeface="Verdana"/>
              </a:rPr>
              <a:t>,</a:t>
            </a:r>
            <a:r>
              <a:rPr lang="pt-BR" sz="1400" b="0" strike="noStrike" spc="0">
                <a:solidFill>
                  <a:srgbClr val="8EB4E3"/>
                </a:solidFill>
                <a:latin typeface="Verdana"/>
                <a:ea typeface="Verdana"/>
              </a:rPr>
              <a:t>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Fábio Ayres</a:t>
            </a:r>
            <a:endParaRPr lang="pt-BR" sz="1400" b="0" strike="noStrike" spc="0"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280" cy="61736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Semáforos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sp>
        <p:nvSpPr>
          <p:cNvPr id="5" name="TextShape 2" hidden="0"/>
          <p:cNvSpPr>
            <a:spLocks noGrp="1"/>
          </p:cNvSpPr>
          <p:nvPr isPhoto="0" userDrawn="0"/>
        </p:nvSpPr>
        <p:spPr bwMode="auto">
          <a:xfrm flipH="0" flipV="0">
            <a:off x="711315" y="1720330"/>
            <a:ext cx="8226417" cy="447914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"Inteiro especial que nunca fica negativo"</a:t>
            </a: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Só pode ser manipulado por duas operações </a:t>
            </a:r>
            <a:r>
              <a:rPr sz="2400" u="sng">
                <a:solidFill>
                  <a:srgbClr val="000000"/>
                </a:solidFill>
                <a:latin typeface="Arial"/>
                <a:ea typeface="Arial"/>
                <a:cs typeface="Arial"/>
              </a:rPr>
              <a:t>atômicas</a:t>
            </a:r>
            <a:endParaRPr sz="2400" u="sng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u="sng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sng">
                <a:solidFill>
                  <a:srgbClr val="000000"/>
                </a:solidFill>
                <a:latin typeface="Arial"/>
                <a:ea typeface="Arial"/>
                <a:cs typeface="Arial"/>
              </a:rPr>
              <a:t>POST</a:t>
            </a: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Aumenta o valor em 1</a:t>
            </a:r>
            <a:endParaRPr sz="2400" strike="noStrike">
              <a:latin typeface="Arial"/>
              <a:ea typeface="Arial"/>
              <a:cs typeface="Arial"/>
            </a:endParaRPr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400" strike="noStrike">
              <a:latin typeface="Arial"/>
              <a:ea typeface="Arial"/>
              <a:cs typeface="Arial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sng" strike="noStrike">
                <a:latin typeface="Arial"/>
                <a:ea typeface="Arial"/>
                <a:cs typeface="Arial"/>
              </a:rPr>
              <a:t>WAIT:</a:t>
            </a:r>
            <a:endParaRPr sz="2400" u="sng" strike="noStrike">
              <a:latin typeface="Arial"/>
              <a:ea typeface="Arial"/>
              <a:cs typeface="Arial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5" lvl="2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Se for positivo, diminui em 1</a:t>
            </a: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5" lvl="2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Se for 0 fica esperando;</a:t>
            </a: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64" y="2920462"/>
            <a:ext cx="8227994" cy="6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2" y="85666"/>
            <a:ext cx="7227977" cy="35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27" y="6401828"/>
            <a:ext cx="640392" cy="36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0AE92A9-7302-4F2C-6FC0-4F313B12798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3" y="4088156"/>
            <a:ext cx="8137407" cy="3634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Usando semáforos para sincronizar tarefas</a:t>
            </a:r>
            <a:endParaRPr sz="2000" b="1"/>
          </a:p>
          <a:p>
            <a:pPr>
              <a:defRPr/>
            </a:pPr>
            <a:endParaRPr sz="2000"/>
          </a:p>
          <a:p>
            <a:pPr marL="305892" indent="-305892">
              <a:buAutoNum type="arabicPeriod"/>
              <a:defRPr/>
            </a:pPr>
            <a:r>
              <a:rPr sz="2000" b="0"/>
              <a:t>Rendez-vouz</a:t>
            </a:r>
            <a:endParaRPr sz="2000" b="0"/>
          </a:p>
          <a:p>
            <a:pPr marL="305892" indent="-305892">
              <a:buAutoNum type="arabicPeriod"/>
              <a:defRPr/>
            </a:pPr>
            <a:r>
              <a:rPr sz="2000" b="0"/>
              <a:t>API POSIX para semáforos</a:t>
            </a:r>
            <a:endParaRPr sz="2000" b="0"/>
          </a:p>
          <a:p>
            <a:pPr marL="305892" indent="-305892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7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0" y="0"/>
            <a:ext cx="9139104" cy="6853248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38" dir="5400000" rotWithShape="0" algn="tl">
              <a:srgbClr val="000000">
                <a:alpha val="35000"/>
              </a:srgbClr>
            </a:outerShdw>
          </a:effectLst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067726" y="3635770"/>
            <a:ext cx="2999331" cy="45213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FFFFFF"/>
                </a:solidFill>
                <a:latin typeface="Verdana"/>
                <a:ea typeface="DejaVu Sans"/>
                <a:cs typeface="DejaVu Sans"/>
              </a:rPr>
              <a:t>www.insper.edu.br</a:t>
            </a:r>
            <a:endParaRPr/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703086" y="2844540"/>
            <a:ext cx="1728611" cy="60800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4761" cy="61484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Processos e threads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4744" cy="348098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37159" cy="36069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pic>
        <p:nvPicPr>
          <p:cNvPr id="7" name="Imagem 5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1453588" y="1991394"/>
            <a:ext cx="6300683" cy="381503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170" y="781149"/>
            <a:ext cx="8228000" cy="61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Race Condition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1988" y="85673"/>
            <a:ext cx="7227983" cy="35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33" y="6401835"/>
            <a:ext cx="640398" cy="36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535A91F-B9E2-0FF9-0C10-E8DAA9496C1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196" y="1588380"/>
            <a:ext cx="8703828" cy="497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"Ocorre quando a saída do programa depende da ordem de execução das threads"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algn="l">
              <a:defRPr/>
            </a:pPr>
            <a:r>
              <a:rPr sz="2400"/>
              <a:t>Em geral ocorre quando</a:t>
            </a:r>
            <a:endParaRPr sz="2400"/>
          </a:p>
          <a:p>
            <a:pPr algn="l">
              <a:defRPr/>
            </a:pP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uma variável é usada em mais de uma thread e há pelo menos uma operação de escrita.</a:t>
            </a: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trabalhamos com os mesmosarquivos simultaneamente em várias threads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170" y="781149"/>
            <a:ext cx="8228000" cy="61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Região Crítica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1988" y="85673"/>
            <a:ext cx="7227983" cy="35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33" y="6401835"/>
            <a:ext cx="640398" cy="36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568C5D1-13A6-6828-C42C-2CCEF8B35F9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196" y="1588380"/>
            <a:ext cx="8703828" cy="497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"Parte do programa que só pode ser rodada uma thread por vez"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algn="l">
              <a:defRPr/>
            </a:pP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elimina situações de concorrência</a:t>
            </a: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elimina também toda a concorrência e pode se tornar gargalo de desempenho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640" cy="61772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Mutex (Mutual Exclusion)</a:t>
            </a:r>
            <a:br>
              <a:rPr strike="noStrike"/>
            </a:br>
            <a:br>
              <a:rPr strike="noStrike"/>
            </a:br>
            <a:r>
              <a:rPr sz="26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Primitiva de sincronização para criação de regiões de exclusão mútua</a:t>
            </a:r>
            <a:br>
              <a:rPr strike="noStrike"/>
            </a:br>
            <a:br>
              <a:rPr strike="noStrike"/>
            </a:br>
            <a:endParaRPr/>
          </a:p>
          <a:p>
            <a:pPr marL="215985" lvl="0" indent="21562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371993" lvl="0" indent="-371993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buFont typeface="Arial"/>
              <a:buChar char="•"/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Lock – se estiver destravado, trava e continua</a:t>
            </a:r>
            <a:endParaRPr/>
          </a:p>
          <a:p>
            <a:pPr lvl="6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	   - se não espera até alguém destravar</a:t>
            </a:r>
            <a:endParaRPr/>
          </a:p>
          <a:p>
            <a:pPr marL="371993" lvl="0" indent="-371993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buFont typeface="Arial"/>
              <a:buChar char="•"/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Unlock  – se tiver a trava, destrava</a:t>
            </a:r>
            <a:endParaRPr/>
          </a:p>
          <a:p>
            <a:pPr lvl="8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	        - se não tiver retorna erro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defRPr/>
            </a:pPr>
            <a:br>
              <a:rPr strike="noStrike"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280" cy="61736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Problema – leitura de informações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pic>
        <p:nvPicPr>
          <p:cNvPr id="5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019488" y="3235115"/>
            <a:ext cx="1731849" cy="1156246"/>
          </a:xfrm>
          <a:prstGeom prst="rect">
            <a:avLst/>
          </a:prstGeom>
          <a:ln>
            <a:noFill/>
          </a:ln>
        </p:spPr>
      </p:pic>
      <p:pic>
        <p:nvPicPr>
          <p:cNvPr id="6" name="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277182" y="3136842"/>
            <a:ext cx="1810324" cy="1398510"/>
          </a:xfrm>
          <a:prstGeom prst="rect">
            <a:avLst/>
          </a:prstGeom>
          <a:ln>
            <a:noFill/>
          </a:ln>
        </p:spPr>
      </p:pic>
      <p:sp>
        <p:nvSpPr>
          <p:cNvPr id="7" name="Line 2" hidden="0"/>
          <p:cNvSpPr>
            <a:spLocks noGrp="1"/>
          </p:cNvSpPr>
          <p:nvPr isPhoto="0" userDrawn="0"/>
        </p:nvSpPr>
        <p:spPr bwMode="auto">
          <a:xfrm>
            <a:off x="2231858" y="3743763"/>
            <a:ext cx="64363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pic>
        <p:nvPicPr>
          <p:cNvPr id="8" name="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7415532" y="2879817"/>
            <a:ext cx="1542501" cy="1542501"/>
          </a:xfrm>
          <a:prstGeom prst="rect">
            <a:avLst/>
          </a:prstGeom>
          <a:ln>
            <a:noFill/>
          </a:ln>
        </p:spPr>
      </p:pic>
      <p:pic>
        <p:nvPicPr>
          <p:cNvPr id="9" name="" hidden="0"/>
          <p:cNvPicPr/>
          <p:nvPr isPhoto="0" userDrawn="0"/>
        </p:nvPicPr>
        <p:blipFill>
          <a:blip r:embed="rId5">
            <a:alphaModFix amt="100000"/>
            <a:lum bright="0" contrast="0"/>
          </a:blip>
          <a:stretch/>
        </p:blipFill>
        <p:spPr bwMode="auto">
          <a:xfrm>
            <a:off x="5701320" y="3239794"/>
            <a:ext cx="1137888" cy="1254519"/>
          </a:xfrm>
          <a:prstGeom prst="rect">
            <a:avLst/>
          </a:prstGeom>
          <a:ln>
            <a:noFill/>
          </a:ln>
        </p:spPr>
      </p:pic>
      <p:sp>
        <p:nvSpPr>
          <p:cNvPr id="10" name="Line 3" hidden="0"/>
          <p:cNvSpPr>
            <a:spLocks noGrp="1"/>
          </p:cNvSpPr>
          <p:nvPr isPhoto="0" userDrawn="0"/>
        </p:nvSpPr>
        <p:spPr bwMode="auto">
          <a:xfrm>
            <a:off x="4823695" y="3743763"/>
            <a:ext cx="64795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1" name="Line 4" hidden="0"/>
          <p:cNvSpPr>
            <a:spLocks noGrp="1"/>
          </p:cNvSpPr>
          <p:nvPr isPhoto="0" userDrawn="0"/>
        </p:nvSpPr>
        <p:spPr bwMode="auto">
          <a:xfrm>
            <a:off x="6983559" y="3671767"/>
            <a:ext cx="791949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5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280" cy="61736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Exemplo – produtor consumidor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pic>
        <p:nvPicPr>
          <p:cNvPr id="5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019488" y="3235115"/>
            <a:ext cx="1731849" cy="1156246"/>
          </a:xfrm>
          <a:prstGeom prst="rect">
            <a:avLst/>
          </a:prstGeom>
          <a:ln>
            <a:noFill/>
          </a:ln>
        </p:spPr>
      </p:pic>
      <p:pic>
        <p:nvPicPr>
          <p:cNvPr id="6" name="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277182" y="3136842"/>
            <a:ext cx="1810324" cy="1398510"/>
          </a:xfrm>
          <a:prstGeom prst="rect">
            <a:avLst/>
          </a:prstGeom>
          <a:ln>
            <a:noFill/>
          </a:ln>
        </p:spPr>
      </p:pic>
      <p:sp>
        <p:nvSpPr>
          <p:cNvPr id="7" name="Line 2" hidden="0"/>
          <p:cNvSpPr>
            <a:spLocks noGrp="1"/>
          </p:cNvSpPr>
          <p:nvPr isPhoto="0" userDrawn="0"/>
        </p:nvSpPr>
        <p:spPr bwMode="auto">
          <a:xfrm>
            <a:off x="2231858" y="3743763"/>
            <a:ext cx="64363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pic>
        <p:nvPicPr>
          <p:cNvPr id="8" name="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7415532" y="2879817"/>
            <a:ext cx="1542501" cy="1542501"/>
          </a:xfrm>
          <a:prstGeom prst="rect">
            <a:avLst/>
          </a:prstGeom>
          <a:ln>
            <a:noFill/>
          </a:ln>
        </p:spPr>
      </p:pic>
      <p:pic>
        <p:nvPicPr>
          <p:cNvPr id="9" name="" hidden="0"/>
          <p:cNvPicPr/>
          <p:nvPr isPhoto="0" userDrawn="0"/>
        </p:nvPicPr>
        <p:blipFill>
          <a:blip r:embed="rId5">
            <a:alphaModFix amt="100000"/>
            <a:lum bright="0" contrast="0"/>
          </a:blip>
          <a:stretch/>
        </p:blipFill>
        <p:spPr bwMode="auto">
          <a:xfrm>
            <a:off x="5701320" y="3239794"/>
            <a:ext cx="1137888" cy="1254519"/>
          </a:xfrm>
          <a:prstGeom prst="rect">
            <a:avLst/>
          </a:prstGeom>
          <a:ln>
            <a:noFill/>
          </a:ln>
        </p:spPr>
      </p:pic>
      <p:sp>
        <p:nvSpPr>
          <p:cNvPr id="10" name="Line 3" hidden="0"/>
          <p:cNvSpPr>
            <a:spLocks noGrp="1"/>
          </p:cNvSpPr>
          <p:nvPr isPhoto="0" userDrawn="0"/>
        </p:nvSpPr>
        <p:spPr bwMode="auto">
          <a:xfrm>
            <a:off x="4823695" y="3743763"/>
            <a:ext cx="64795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1" name="Line 4" hidden="0"/>
          <p:cNvSpPr>
            <a:spLocks noGrp="1"/>
          </p:cNvSpPr>
          <p:nvPr isPhoto="0" userDrawn="0"/>
        </p:nvSpPr>
        <p:spPr bwMode="auto">
          <a:xfrm>
            <a:off x="6983559" y="3671767"/>
            <a:ext cx="791949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2" name="CustomShape 5" hidden="0"/>
          <p:cNvSpPr>
            <a:spLocks noGrp="1"/>
          </p:cNvSpPr>
          <p:nvPr isPhoto="0" userDrawn="0"/>
        </p:nvSpPr>
        <p:spPr bwMode="auto">
          <a:xfrm flipH="0" flipV="0">
            <a:off x="2591835" y="2807821"/>
            <a:ext cx="2159502" cy="17995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3" name="CustomShape 6" hidden="0"/>
          <p:cNvSpPr>
            <a:spLocks noGrp="1"/>
          </p:cNvSpPr>
          <p:nvPr isPhoto="0" userDrawn="0"/>
        </p:nvSpPr>
        <p:spPr bwMode="auto">
          <a:xfrm flipH="0" flipV="0">
            <a:off x="5327663" y="2807821"/>
            <a:ext cx="1799525" cy="187152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4" name="TextShape 7" hidden="0"/>
          <p:cNvSpPr>
            <a:spLocks noGrp="1"/>
          </p:cNvSpPr>
          <p:nvPr isPhoto="0" userDrawn="0"/>
        </p:nvSpPr>
        <p:spPr bwMode="auto">
          <a:xfrm flipH="0" flipV="0">
            <a:off x="764230" y="2093627"/>
            <a:ext cx="2475239" cy="91298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latin typeface="Arial"/>
              </a:rPr>
              <a:t>Escaneia e </a:t>
            </a:r>
            <a:br>
              <a:rPr strike="noStrike"/>
            </a:br>
            <a:r>
              <a:rPr sz="1800" u="none">
                <a:latin typeface="Arial"/>
              </a:rPr>
              <a:t>devolve imagem a ser </a:t>
            </a:r>
            <a:br>
              <a:rPr strike="noStrike"/>
            </a:br>
            <a:r>
              <a:rPr sz="1800" u="none">
                <a:latin typeface="Arial"/>
              </a:rPr>
              <a:t>processada</a:t>
            </a:r>
            <a:endParaRPr/>
          </a:p>
        </p:txBody>
      </p:sp>
      <p:sp>
        <p:nvSpPr>
          <p:cNvPr id="15" name="TextShape 8" hidden="0"/>
          <p:cNvSpPr>
            <a:spLocks noGrp="1"/>
          </p:cNvSpPr>
          <p:nvPr isPhoto="0" userDrawn="0"/>
        </p:nvSpPr>
        <p:spPr bwMode="auto">
          <a:xfrm flipH="0" flipV="0">
            <a:off x="5255667" y="4679704"/>
            <a:ext cx="2628589" cy="63866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latin typeface="Arial"/>
              </a:rPr>
              <a:t>Transforma</a:t>
            </a:r>
            <a:br>
              <a:rPr strike="noStrike"/>
            </a:br>
            <a:r>
              <a:rPr sz="1800" u="none">
                <a:latin typeface="Arial"/>
              </a:rPr>
              <a:t>imagem em informação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280" cy="61736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Exemplo – produtor consumidor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sp>
        <p:nvSpPr>
          <p:cNvPr id="5" name="TextShape 2" hidden="0"/>
          <p:cNvSpPr>
            <a:spLocks noGrp="1"/>
          </p:cNvSpPr>
          <p:nvPr isPhoto="0" userDrawn="0"/>
        </p:nvSpPr>
        <p:spPr bwMode="auto">
          <a:xfrm flipH="0" flipV="0">
            <a:off x="711315" y="1720330"/>
            <a:ext cx="8216409" cy="4368508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Dois conjuntos de threads</a:t>
            </a:r>
            <a:br>
              <a:rPr strike="noStrike"/>
            </a:br>
            <a:endParaRPr/>
          </a:p>
          <a:p>
            <a:pPr marL="215985" lvl="0" indent="2156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sng">
                <a:solidFill>
                  <a:srgbClr val="000000"/>
                </a:solidFill>
                <a:latin typeface="Verdana"/>
                <a:ea typeface="Verdana"/>
              </a:rPr>
              <a:t>Produzem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 tarefas a serem executadas</a:t>
            </a:r>
            <a:endParaRPr sz="2400" u="none">
              <a:solidFill>
                <a:srgbClr val="000000"/>
              </a:solidFill>
              <a:latin typeface="Verdana"/>
              <a:ea typeface="Verdana"/>
            </a:endParaRPr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strike="noStrike"/>
            </a:b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Pode depender de um recurso compartilhado</a:t>
            </a:r>
            <a:br>
              <a:rPr strike="noStrike"/>
            </a:b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controlar tasdfmanho das tarefas</a:t>
            </a:r>
            <a:r>
              <a:rPr sz="2400" u="none">
                <a:solidFill>
                  <a:srgbClr val="000000"/>
                </a:solidFill>
                <a:latin typeface="Arial"/>
                <a:ea typeface="Verdana"/>
              </a:rPr>
              <a:t>.</a:t>
            </a:r>
            <a:br>
              <a:rPr sz="2400" u="none">
                <a:solidFill>
                  <a:srgbClr val="000000"/>
                </a:solidFill>
                <a:latin typeface="Arial"/>
                <a:ea typeface="Verdana"/>
              </a:rPr>
            </a:br>
            <a:endParaRPr/>
          </a:p>
          <a:p>
            <a:pPr marL="215985" marR="0" lvl="0" indent="2156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sng">
                <a:solidFill>
                  <a:srgbClr val="000000"/>
                </a:solidFill>
                <a:latin typeface="Verdana"/>
                <a:ea typeface="Verdana"/>
              </a:rPr>
              <a:t>Consomem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 as tarefas e as executam. </a:t>
            </a:r>
            <a:endParaRPr sz="2400" u="none">
              <a:solidFill>
                <a:srgbClr val="000000"/>
              </a:solidFill>
              <a:latin typeface="Verdana"/>
              <a:ea typeface="Verdana"/>
            </a:endParaRPr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400" u="none">
              <a:solidFill>
                <a:srgbClr val="000000"/>
              </a:solidFill>
              <a:latin typeface="Verdana"/>
              <a:ea typeface="Verdana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Cada consumidor não depende dos produtores nem de outros consumidores.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strike="noStrike"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280" cy="61736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Exemplo 1 – produtor consumidor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pic>
        <p:nvPicPr>
          <p:cNvPr id="5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019488" y="3235115"/>
            <a:ext cx="1731849" cy="1156246"/>
          </a:xfrm>
          <a:prstGeom prst="rect">
            <a:avLst/>
          </a:prstGeom>
          <a:ln>
            <a:noFill/>
          </a:ln>
        </p:spPr>
      </p:pic>
      <p:pic>
        <p:nvPicPr>
          <p:cNvPr id="6" name="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277182" y="3136842"/>
            <a:ext cx="1810324" cy="1398510"/>
          </a:xfrm>
          <a:prstGeom prst="rect">
            <a:avLst/>
          </a:prstGeom>
          <a:ln>
            <a:noFill/>
          </a:ln>
        </p:spPr>
      </p:pic>
      <p:sp>
        <p:nvSpPr>
          <p:cNvPr id="7" name="Line 2" hidden="0"/>
          <p:cNvSpPr>
            <a:spLocks noGrp="1"/>
          </p:cNvSpPr>
          <p:nvPr isPhoto="0" userDrawn="0"/>
        </p:nvSpPr>
        <p:spPr bwMode="auto">
          <a:xfrm>
            <a:off x="2231858" y="3743763"/>
            <a:ext cx="64363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pic>
        <p:nvPicPr>
          <p:cNvPr id="8" name="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7415532" y="2879817"/>
            <a:ext cx="1542501" cy="1542501"/>
          </a:xfrm>
          <a:prstGeom prst="rect">
            <a:avLst/>
          </a:prstGeom>
          <a:ln>
            <a:noFill/>
          </a:ln>
        </p:spPr>
      </p:pic>
      <p:pic>
        <p:nvPicPr>
          <p:cNvPr id="9" name="" hidden="0"/>
          <p:cNvPicPr/>
          <p:nvPr isPhoto="0" userDrawn="0"/>
        </p:nvPicPr>
        <p:blipFill>
          <a:blip r:embed="rId5">
            <a:alphaModFix amt="100000"/>
            <a:lum bright="0" contrast="0"/>
          </a:blip>
          <a:stretch/>
        </p:blipFill>
        <p:spPr bwMode="auto">
          <a:xfrm>
            <a:off x="5701320" y="3239794"/>
            <a:ext cx="1137888" cy="1254519"/>
          </a:xfrm>
          <a:prstGeom prst="rect">
            <a:avLst/>
          </a:prstGeom>
          <a:ln>
            <a:noFill/>
          </a:ln>
        </p:spPr>
      </p:pic>
      <p:sp>
        <p:nvSpPr>
          <p:cNvPr id="10" name="Line 3" hidden="0"/>
          <p:cNvSpPr>
            <a:spLocks noGrp="1"/>
          </p:cNvSpPr>
          <p:nvPr isPhoto="0" userDrawn="0"/>
        </p:nvSpPr>
        <p:spPr bwMode="auto">
          <a:xfrm>
            <a:off x="4823695" y="3743763"/>
            <a:ext cx="64795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1" name="Line 4" hidden="0"/>
          <p:cNvSpPr>
            <a:spLocks noGrp="1"/>
          </p:cNvSpPr>
          <p:nvPr isPhoto="0" userDrawn="0"/>
        </p:nvSpPr>
        <p:spPr bwMode="auto">
          <a:xfrm>
            <a:off x="6983559" y="3671767"/>
            <a:ext cx="791949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2" name="CustomShape 5" hidden="0"/>
          <p:cNvSpPr>
            <a:spLocks noGrp="1"/>
          </p:cNvSpPr>
          <p:nvPr isPhoto="0" userDrawn="0"/>
        </p:nvSpPr>
        <p:spPr bwMode="auto">
          <a:xfrm flipH="0" flipV="0">
            <a:off x="2591835" y="2807821"/>
            <a:ext cx="2159502" cy="17995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3" name="CustomShape 6" hidden="0"/>
          <p:cNvSpPr>
            <a:spLocks noGrp="1"/>
          </p:cNvSpPr>
          <p:nvPr isPhoto="0" userDrawn="0"/>
        </p:nvSpPr>
        <p:spPr bwMode="auto">
          <a:xfrm flipH="0" flipV="0">
            <a:off x="5327663" y="2807821"/>
            <a:ext cx="1799525" cy="187152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4" name="TextShape 7" hidden="0"/>
          <p:cNvSpPr>
            <a:spLocks noGrp="1"/>
          </p:cNvSpPr>
          <p:nvPr isPhoto="0" userDrawn="0"/>
        </p:nvSpPr>
        <p:spPr bwMode="auto">
          <a:xfrm flipH="0" flipV="0">
            <a:off x="764230" y="2093627"/>
            <a:ext cx="2475203" cy="912541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sng">
                <a:latin typeface="Arial"/>
              </a:rPr>
              <a:t>Produtor: </a:t>
            </a:r>
            <a:r>
              <a:rPr sz="1800" u="none">
                <a:latin typeface="Arial"/>
              </a:rPr>
              <a:t>Escaneia e </a:t>
            </a:r>
            <a:br>
              <a:rPr strike="noStrike"/>
            </a:br>
            <a:r>
              <a:rPr sz="1800" u="none">
                <a:latin typeface="Arial"/>
              </a:rPr>
              <a:t>devolve imagem a ser </a:t>
            </a:r>
            <a:br>
              <a:rPr strike="noStrike"/>
            </a:br>
            <a:r>
              <a:rPr sz="1800" u="none">
                <a:latin typeface="Arial"/>
              </a:rPr>
              <a:t>processada</a:t>
            </a:r>
            <a:endParaRPr/>
          </a:p>
        </p:txBody>
      </p:sp>
      <p:sp>
        <p:nvSpPr>
          <p:cNvPr id="15" name="TextShape 8" hidden="0"/>
          <p:cNvSpPr>
            <a:spLocks noGrp="1"/>
          </p:cNvSpPr>
          <p:nvPr isPhoto="0" userDrawn="0"/>
        </p:nvSpPr>
        <p:spPr bwMode="auto">
          <a:xfrm flipH="0" flipV="0">
            <a:off x="5255667" y="4679704"/>
            <a:ext cx="2627833" cy="638238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sng">
                <a:latin typeface="Arial"/>
              </a:rPr>
              <a:t>Consumidor:</a:t>
            </a:r>
            <a:r>
              <a:rPr sz="1800" u="none">
                <a:latin typeface="Arial"/>
              </a:rPr>
              <a:t> transforma</a:t>
            </a:r>
            <a:br>
              <a:rPr strike="noStrike"/>
            </a:br>
            <a:r>
              <a:rPr sz="1800" u="none">
                <a:latin typeface="Arial"/>
              </a:rPr>
              <a:t>imagem em informação</a:t>
            </a:r>
            <a:endParaRPr/>
          </a:p>
        </p:txBody>
      </p:sp>
      <p:sp>
        <p:nvSpPr>
          <p:cNvPr id="16" name="" hidden="0"/>
          <p:cNvSpPr>
            <a:spLocks noGrp="1"/>
          </p:cNvSpPr>
          <p:nvPr isPhoto="0" userDrawn="0"/>
        </p:nvSpPr>
        <p:spPr bwMode="auto">
          <a:xfrm>
            <a:off x="663016" y="5039681"/>
            <a:ext cx="4145693" cy="1295989"/>
          </a:xfrm>
          <a:prstGeom prst="rect">
            <a:avLst/>
          </a:prstGeom>
          <a:solidFill>
            <a:srgbClr val="EF413D"/>
          </a:solidFill>
          <a:ln w="12700">
            <a:solidFill>
              <a:srgbClr val="EF413D"/>
            </a:solidFill>
          </a:ln>
        </p:spPr>
        <p:txBody>
          <a:bodyPr wrap="none" lIns="89992" tIns="44995" rIns="89992" bIns="44995" anchor="ctr"/>
          <a:lstStyle/>
          <a:p>
            <a:pPr algn="ctr">
              <a:defRPr/>
            </a:pPr>
            <a:r>
              <a:rPr sz="1600" b="1" u="none" strike="noStrike">
                <a:solidFill>
                  <a:srgbClr val="EEEEEE"/>
                </a:solidFill>
              </a:rPr>
              <a:t>Sincronização</a:t>
            </a:r>
            <a:br>
              <a:rPr sz="1600" strike="noStrike">
                <a:solidFill>
                  <a:srgbClr val="EEEEEE"/>
                </a:solidFill>
              </a:rPr>
            </a:br>
            <a:endParaRPr sz="1600"/>
          </a:p>
          <a:p>
            <a:pPr lvl="0" indent="215985" algn="ctr">
              <a:buSzPct val="100000"/>
              <a:buAutoNum type="arabicPeriod" startAt="1"/>
              <a:defRPr/>
            </a:pPr>
            <a:endParaRPr sz="1600"/>
          </a:p>
          <a:p>
            <a:pPr lvl="0" indent="215985" algn="l">
              <a:buSzPct val="100000"/>
              <a:buAutoNum type="arabicPeriod" startAt="1"/>
              <a:defRPr/>
            </a:pPr>
            <a:r>
              <a:rPr sz="1600" strike="noStrike">
                <a:solidFill>
                  <a:srgbClr val="EEEEEE"/>
                </a:solidFill>
              </a:rPr>
              <a:t> </a:t>
            </a:r>
            <a:r>
              <a:rPr sz="1600" u="sng" strike="noStrike">
                <a:solidFill>
                  <a:srgbClr val="EEEEEE"/>
                </a:solidFill>
              </a:rPr>
              <a:t>Consumidor</a:t>
            </a:r>
            <a:r>
              <a:rPr sz="1600" strike="noStrike">
                <a:solidFill>
                  <a:srgbClr val="EEEEEE"/>
                </a:solidFill>
              </a:rPr>
              <a:t>: espera produtor enviar item</a:t>
            </a:r>
            <a:endParaRPr sz="1600"/>
          </a:p>
          <a:p>
            <a:pPr lvl="0" indent="215985" algn="l">
              <a:buSzPct val="100000"/>
              <a:buAutoNum type="arabicPeriod" startAt="1"/>
              <a:defRPr/>
            </a:pPr>
            <a:r>
              <a:rPr sz="1600" u="none" strike="noStrike">
                <a:solidFill>
                  <a:srgbClr val="EEEEEE"/>
                </a:solidFill>
              </a:rPr>
              <a:t> </a:t>
            </a:r>
            <a:r>
              <a:rPr sz="1600" u="sng" strike="noStrike">
                <a:solidFill>
                  <a:srgbClr val="EEEEEE"/>
                </a:solidFill>
              </a:rPr>
              <a:t>Produtor</a:t>
            </a:r>
            <a:r>
              <a:rPr sz="1600" strike="noStrike">
                <a:solidFill>
                  <a:srgbClr val="EEEEEE"/>
                </a:solidFill>
              </a:rPr>
              <a:t>: cria item e avisa Consumidor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_20_Slide">
  <a:themeElements>
    <a:clrScheme name="Blank_20_Slid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_20_Slid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Blank_20_Slid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Default">
  <a:themeElements>
    <a:clrScheme name="Defaul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Default_20_1">
  <a:themeElements>
    <a:clrScheme name="Default_20_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_20_1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_20_1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ONLYOFFICE/6.0.0.110</Application>
  <DocSecurity>0</DocSecurity>
  <PresentationFormat/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modified xsi:type="dcterms:W3CDTF">2020-11-22T20:43:55Z</dcterms:modified>
  <cp:category/>
  <cp:contentStatus/>
  <cp:version/>
</cp:coreProperties>
</file>