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A2ECFAA-F062-EFCB-7803-38BE4EB503C2}">
  <a:tblStyle styleId="{1A2ECFAA-F062-EFCB-7803-38BE4EB503C2}" styleName="Medium Style 1 - Accent 2">
    <a:wholeTbl>
      <a:tcTxStyle>
        <a:fontRef idx="minor"/>
        <a:schemeClr val="dk1"/>
      </a:tcTxStyle>
      <a:tcStyle>
        <a:tcBdr>
          <a:left>
            <a:ln w="12700">
              <a:solidFill>
                <a:schemeClr val="accent2"/>
              </a:solidFill>
            </a:ln>
          </a:left>
          <a:right>
            <a:ln w="12700">
              <a:solidFill>
                <a:schemeClr val="accent2"/>
              </a:solidFill>
            </a:ln>
          </a:right>
          <a:top>
            <a:ln w="12700">
              <a:solidFill>
                <a:schemeClr val="accent2"/>
              </a:solidFill>
            </a:ln>
          </a:top>
          <a:bottom>
            <a:ln w="12700">
              <a:solidFill>
                <a:schemeClr val="accent2"/>
              </a:solidFill>
            </a:ln>
          </a:bottom>
          <a:insideH>
            <a:ln w="12700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</a:tcStyle>
    </a:lastCol>
    <a:firstCol>
      <a:tcTxStyle b="on">
        <a:fontRef idx="minor"/>
        <a:schemeClr val="dk1"/>
      </a:tcTxStyle>
      <a:tcStyle>
        <a:tcBdr/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accent2"/>
              </a:solidFill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presProps" Target="presProps.xml" /><Relationship Id="rId35" Type="http://schemas.openxmlformats.org/officeDocument/2006/relationships/tableStyles" Target="tableStyles.xml" /><Relationship Id="rId3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Sistemas Hardware-Software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2 – Representação de inteiros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igorsm1@insper.edu.br"/>
              </a:rPr>
              <a:t>&lt;igorsm1@insper.edu.br&gt;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None/>
              <a:defRPr/>
            </a:pPr>
            <a:r>
              <a:rPr>
                <a:solidFill>
                  <a:schemeClr val="bg1"/>
                </a:solidFill>
              </a:rPr>
              <a:t>Fábio Ayres &lt;fabioja@insper.edu.br&gt;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Conversão Decimal -&gt; Binário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274D466-74FC-8E75-D2E3-16CFA463758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Agora é sua vez:</a:t>
            </a:r>
            <a:endParaRPr sz="2400"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600" b="1">
                <a:solidFill>
                  <a:schemeClr val="tx1"/>
                </a:solidFill>
              </a:rPr>
              <a:t>165</a:t>
            </a:r>
            <a:endParaRPr sz="2600" b="1">
              <a:solidFill>
                <a:schemeClr val="tx1"/>
              </a:solidFill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Arquitetura de computadores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4D3EC3D-BE90-8ECC-AF19-8B93FC28F2C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Todo dado tem tamanho </a:t>
            </a:r>
            <a:r>
              <a:rPr lang="pt-BR" sz="23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fixo. </a:t>
            </a:r>
            <a:endParaRPr lang="pt-BR" sz="2300" b="1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Um inteiro pode ter os seguintes tamanhos: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8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011704" y="3276605"/>
          <a:ext cx="6108699" cy="16255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{1A2ECFAA-F062-EFCB-7803-38BE4EB503C2}</a:tableStyleId>
              </a:tblPr>
              <a:tblGrid>
                <a:gridCol w="2473228"/>
                <a:gridCol w="2473228"/>
                <a:gridCol w="2473228"/>
              </a:tblGrid>
              <a:tr h="476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Tamanho em bytes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Tipo em 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Capacidade</a:t>
                      </a: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char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short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int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long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Arquitetura de computadores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5B47FCD-7BA3-8F30-C89A-D10F47A4E8A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Todo dado tem tamanho </a:t>
            </a:r>
            <a:r>
              <a:rPr lang="pt-BR" sz="23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fixo. 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Um inteiro pode ter os seguintes tamanhos: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8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011704" y="3276605"/>
          <a:ext cx="6108699" cy="16255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{1A2ECFAA-F062-EFCB-7803-38BE4EB503C2}</a:tableStyleId>
              </a:tblPr>
              <a:tblGrid>
                <a:gridCol w="2473228"/>
                <a:gridCol w="2473228"/>
                <a:gridCol w="2473228"/>
              </a:tblGrid>
              <a:tr h="476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Tamanho em bytes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Tipo em 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Capacidade</a:t>
                      </a: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char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256</a:t>
                      </a: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short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65536</a:t>
                      </a: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int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</a:t>
                      </a:r>
                      <a:r>
                        <a:rPr baseline="30000"/>
                        <a:t>32</a:t>
                      </a:r>
                      <a:endParaRPr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long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</a:t>
                      </a:r>
                      <a:r>
                        <a:rPr baseline="30000"/>
                        <a:t>64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sem sinal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58FAB9D-757E-8966-4D30-70C0AFDF7B1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Representação para números positivos somente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8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836903" y="2941609"/>
          <a:ext cx="7706590" cy="20160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{1A2ECFAA-F062-EFCB-7803-38BE4EB503C2}</a:tableStyleId>
              </a:tblPr>
              <a:tblGrid>
                <a:gridCol w="2442417"/>
                <a:gridCol w="1465450"/>
                <a:gridCol w="1953933"/>
                <a:gridCol w="1832088"/>
              </a:tblGrid>
              <a:tr h="476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Tamanho em bytes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Tipo em C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Menor número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 Maior Número</a:t>
                      </a:r>
                      <a:endParaRPr sz="1800"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1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char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0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255</a:t>
                      </a:r>
                      <a:endParaRPr sz="1800"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2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short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0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65535</a:t>
                      </a:r>
                      <a:endParaRPr sz="1800"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4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int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0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2</a:t>
                      </a:r>
                      <a:r>
                        <a:rPr sz="1800" baseline="30000"/>
                        <a:t>32</a:t>
                      </a:r>
                      <a:r>
                        <a:rPr sz="1800"/>
                        <a:t> - 1</a:t>
                      </a:r>
                      <a:endParaRPr sz="1800"/>
                    </a:p>
                  </a:txBody>
                  <a:tcPr/>
                </a:tc>
              </a:tr>
              <a:tr h="3047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8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long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/>
                        <a:t>0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2</a:t>
                      </a:r>
                      <a:r>
                        <a:rPr sz="1800" baseline="30000"/>
                        <a:t>64</a:t>
                      </a:r>
                      <a:r>
                        <a:rPr sz="1800"/>
                        <a:t> - 1</a:t>
                      </a:r>
                      <a:endParaRPr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com </a:t>
            </a: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sin</a:t>
            </a: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al</a:t>
            </a:r>
            <a:r>
              <a:rPr sz="3200" b="0" i="0" u="none" strike="noStrike" cap="none">
                <a:solidFill>
                  <a:srgbClr val="C00026"/>
                </a:solidFill>
                <a:latin typeface="Arial"/>
                <a:ea typeface="Arial"/>
                <a:cs typeface="Arial"/>
              </a:rPr>
              <a:t> </a:t>
            </a:r>
            <a:r>
              <a:rPr sz="3200" b="0" i="0" u="none" strike="noStrike" cap="none">
                <a:solidFill>
                  <a:srgbClr val="C00026"/>
                </a:solidFill>
                <a:latin typeface="Arial"/>
                <a:ea typeface="Arial"/>
                <a:cs typeface="Arial"/>
              </a:rPr>
              <a:t>(Complemento de dois)</a:t>
            </a:r>
            <a:endParaRPr sz="3200" b="0" i="0" u="none" strike="noStrike" cap="none">
              <a:solidFill>
                <a:srgbClr val="C00026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177536F-FA8F-C191-5586-22B1E4980F5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Dado um inteiro </a:t>
            </a:r>
            <a:r>
              <a:rPr lang="pt-BR" sz="23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b</a:t>
            </a:r>
            <a:r>
              <a:rPr lang="pt-BR" sz="2300" b="1" i="0" u="none" strike="noStrike" cap="none" spc="0" baseline="-25000">
                <a:solidFill>
                  <a:schemeClr val="dk1"/>
                </a:solidFill>
                <a:latin typeface="Arial"/>
                <a:ea typeface="Arial"/>
                <a:cs typeface="Arial"/>
              </a:rPr>
              <a:t>2</a:t>
            </a: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com </a:t>
            </a:r>
            <a:r>
              <a:rPr lang="pt-BR" sz="23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w</a:t>
            </a: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bytes</a:t>
            </a: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, seu valor em decimal é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b</a:t>
            </a:r>
            <a:r>
              <a:rPr lang="pt-BR" sz="3600" b="0" i="0" u="none" strike="noStrike" cap="none" spc="0" baseline="-25000">
                <a:solidFill>
                  <a:schemeClr val="dk1"/>
                </a:solidFill>
                <a:latin typeface="Arial"/>
                <a:ea typeface="Arial"/>
                <a:cs typeface="Arial"/>
              </a:rPr>
              <a:t>10</a:t>
            </a:r>
            <a:r>
              <a:rPr lang="pt-BR"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sz="36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>
                          <m:sty m:val="i"/>
                        </m:rPr>
                        <a:rPr sz="3600">
                          <a:latin typeface="Cambria Math"/>
                          <a:ea typeface="Cambria Math"/>
                          <a:cs typeface="Cambria Math"/>
                        </a:rPr>
                        <m:t>-</m:t>
                      </m:r>
                      <m:sSup>
                        <m:sSupPr>
                          <m:ctrlPr>
                            <a:rPr sz="3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w-1</m:t>
                          </m:r>
                        </m:sup>
                      </m:sSup>
                      <m:sSub>
                        <m:sSubPr>
                          <m:ctrlPr>
                            <a:rPr sz="3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w-1</m:t>
                          </m:r>
                        </m:sub>
                      </m:sSub>
                      <m:r>
                        <m:rPr>
                          <m:sty m:val="i"/>
                        </m:rPr>
                        <a:rPr sz="3600">
                          <a:latin typeface="Cambria Math"/>
                          <a:ea typeface="Cambria Math"/>
                          <a:cs typeface="Cambria Math"/>
                        </a:rPr>
                        <m:t>+</m:t>
                      </m:r>
                      <m:nary>
                        <m:naryPr>
                          <m:chr m:val="∑"/>
                          <m:grow m:val="off"/>
                          <m:limLoc m:val="undOvr"/>
                          <m:ctrlPr>
                            <a:rPr sz="3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i=0</m:t>
                          </m:r>
                        </m:sub>
                        <m:sup>
                          <m:r>
                            <m:rPr>
                              <m:sty m:val="i"/>
                            </m:rPr>
                            <a:rPr sz="3600">
                              <a:latin typeface="Cambria Math"/>
                              <a:ea typeface="Cambria Math"/>
                              <a:cs typeface="Cambria Math"/>
                            </a:rPr>
                            <m:t>w-2</m:t>
                          </m:r>
                        </m:sup>
                        <m:e>
                          <m:sSup>
                            <m:sSupPr>
                              <m:ctrlPr>
                                <a:rPr sz="3600" i="1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i"/>
                                </m:rPr>
                                <a:rPr sz="3600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i"/>
                                </m:rPr>
                                <a:rPr sz="3600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p>
                          </m:sSup>
                          <m:sSub>
                            <m:sSubPr>
                              <m:ctrlPr>
                                <a:rPr sz="3600" i="1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3600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3600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a:r>
              <a:rPr lang="pt-BR" sz="36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 </a:t>
            </a:r>
            <a:endParaRPr lang="pt-BR"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Somamos todos os bits normalmente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38951" lvl="0" indent="-33895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sz="23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Menos o último, que ao invés de somar </a:t>
            </a:r>
            <a:r>
              <a:rPr sz="23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subtrai </a:t>
            </a: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3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com e sem sinal</a:t>
            </a:r>
            <a:endParaRPr sz="3200" b="0" i="0" u="none" strike="noStrike" cap="none">
              <a:solidFill>
                <a:srgbClr val="C00026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5E0F37A-1FD9-DE06-6331-D698FC876E9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r>
              <a:rPr sz="2400"/>
              <a:t>Qual o valor de 0100 0101?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Sem sinal: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Com sinal: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com e sem sinal</a:t>
            </a:r>
            <a:endParaRPr sz="3200" b="0" i="0" u="none" strike="noStrike" cap="none">
              <a:solidFill>
                <a:srgbClr val="C00026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594158C-C338-D46E-1B30-A0A0466F9CB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r>
              <a:rPr sz="2400"/>
              <a:t>Qual o valor de 1001 1101?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Sem sinal: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Com sinal: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Hexadecimal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BE2D49D-CE27-9D51-3183-01CCD4BD82D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dk1"/>
                </a:solidFill>
              </a:rPr>
              <a:t>Os dois números abaixo são o mesmo? Se não qual o bit diferente?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1001110011101110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1001110111101110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Hexadecimal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9359D87-43C2-9BBA-F57A-62BDA9F50BC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dk1"/>
                </a:solidFill>
              </a:rPr>
              <a:t>Os dois números abaixo são o mesmo? 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0x9CEE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0x9DEE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Hexadecimal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3130CB9-7559-73EC-E3B4-3D01E40EA84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8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dk1"/>
                </a:solidFill>
              </a:rPr>
              <a:t>Os dois números abaixo são o mesmo? 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0x9CEE</a:t>
            </a:r>
            <a:endParaRPr sz="2400">
              <a:solidFill>
                <a:schemeClr val="dk1"/>
              </a:solidFill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0x9DEE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r>
              <a:rPr lang="en-US" sz="24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Ideia:</a:t>
            </a: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agrupar 4 em 4 bits em um dígito que vai de 0 a 15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letras para os dígitos maiores que 10 </a:t>
            </a:r>
            <a:endParaRPr lang="en-US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1699"/>
              </a:spcBef>
              <a:spcAft>
                <a:spcPts val="0"/>
              </a:spcAft>
              <a:defRPr/>
            </a:pPr>
            <a:endParaRPr lang="en-US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DD1FE32-30E2-1E52-551F-827437F6F51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8" cy="6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Hexadecimal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8" cy="35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8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C2B9817-A46C-7A0F-8E86-D261E73A9CC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949986" y="1728787"/>
            <a:ext cx="5242824" cy="4610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Avaliação (DELTA provas)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4BDEE74-B914-C585-58B8-E73AA558109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defRPr/>
            </a:pPr>
            <a:r>
              <a:rPr sz="2400">
                <a:solidFill>
                  <a:schemeClr val="dk1"/>
                </a:solidFill>
              </a:rPr>
              <a:t>Se (PI &lt; 4 E PF &gt;= 5) OU (PI &gt;= 5 E PF &lt; 4):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Aluno faz uma nova prova PD no dia da SUB relativa a avaliação em que tirou nota menor que 4.</a:t>
            </a:r>
            <a:endParaRPr sz="2400">
              <a:solidFill>
                <a:schemeClr val="dk1"/>
              </a:solidFill>
            </a:endParaRPr>
          </a:p>
          <a:p>
            <a:pPr marL="349965" lvl="0" indent="-349965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AutoNum type="arabicPeriod"/>
              <a:defRPr/>
            </a:pPr>
            <a:r>
              <a:rPr sz="2400">
                <a:solidFill>
                  <a:schemeClr val="dk1"/>
                </a:solidFill>
              </a:rPr>
              <a:t>Critério de barreira de provas é cumprido se PD &gt;= 5.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Avaliação (Laboratórios)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A78D01A-8731-F4F9-F99E-71D2715453B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Série de exercícios práticos de implementação</a:t>
            </a: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Complexidade crescente</a:t>
            </a: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Testes automatizados para os labs</a:t>
            </a: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750015" lvl="1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Facilitar correção</a:t>
            </a: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750015" lvl="1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Criar espaços para conversar da matéria</a:t>
            </a: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750015" lvl="1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Criação de testes pelos alunos</a:t>
            </a: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Avaliação (Projeto - atrasos e descontos)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DA1EBAC-2354-A59B-2051-8428905C1A1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9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Datas são firmes. Atrasos tem desconto de 2,0. </a:t>
            </a: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i="0" u="none" strike="noStrike" cap="none" spc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Nenhum dos descontos causa reprovação!</a:t>
            </a:r>
            <a:endParaRPr sz="2400" b="1" i="0" u="none" strike="noStrike" cap="none" spc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400" b="1" i="0" u="none" strike="noStrike" cap="none" spc="0">
              <a:solidFill>
                <a:schemeClr val="accent2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Esses descontos nunca deixam uma nota de projeto menor que o mínimo para a aprovação (desde que seja aprovado em provas). 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pt-BR" sz="2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pt-BR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Ferramentas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3118B93-7724-3E0D-D312-2B49B578686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50;p64" hidden="0"/>
          <p:cNvSpPr>
            <a:spLocks noAdjustHandles="0" noChangeArrowheads="0"/>
          </p:cNvSpPr>
          <p:nvPr isPhoto="0" userDrawn="0"/>
        </p:nvSpPr>
        <p:spPr bwMode="auto">
          <a:xfrm>
            <a:off x="576000" y="1944000"/>
            <a:ext cx="7776000" cy="447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GCC </a:t>
            </a:r>
            <a:r>
              <a:rPr lang="pt-BR" sz="2800">
                <a:solidFill>
                  <a:schemeClr val="dk1"/>
                </a:solidFill>
              </a:rPr>
              <a:t>8.0 (ou superior) --</a:t>
            </a:r>
            <a:r>
              <a:rPr lang="pt-B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 C99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Linux (Ubuntu 18.04 ou superior)</a:t>
            </a:r>
            <a:endParaRPr lang="pt-BR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2831"/>
              </a:spcBef>
              <a:spcAft>
                <a:spcPts val="0"/>
              </a:spcAft>
              <a:defRPr/>
            </a:pPr>
            <a:endParaRPr lang="pt-BR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ctr">
              <a:lnSpc>
                <a:spcPct val="100000"/>
              </a:lnSpc>
              <a:spcBef>
                <a:spcPts val="2831"/>
              </a:spcBef>
              <a:spcAft>
                <a:spcPts val="0"/>
              </a:spcAft>
              <a:defRPr/>
            </a:pPr>
            <a:r>
              <a:rPr lang="pt-BR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</a:rPr>
              <a:t>Não há suporte a outros sistemas. Instalem direto ou usem uma VM.</a:t>
            </a:r>
            <a:endParaRPr lang="pt-BR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Resumo do curso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5EF436C-1E6F-1D2A-A50B-C3CC68E509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5;p6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 de SuperComputação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56;p6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57;p6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6AA2CD4-5BB0-ED75-31CD-5EA1E771FEC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58;p65" hidden="0"/>
          <p:cNvSpPr>
            <a:spLocks noAdjustHandles="0" noChangeArrowheads="0"/>
          </p:cNvSpPr>
          <p:nvPr isPhoto="0" userDrawn="0"/>
        </p:nvSpPr>
        <p:spPr bwMode="auto"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Entender como um programa roda em um PC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Representação de dados na memória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5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Linguagem Assembly x86 (processadores Intel e AMD)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32000" marR="0" lvl="0" indent="-324000" algn="l">
              <a:spcBef>
                <a:spcPts val="1415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Sistemas Operacionais (Linux)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832050" marR="0" lvl="1" indent="-324000" algn="l">
              <a:spcBef>
                <a:spcPts val="1415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programas, processos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832050" marR="0" lvl="1" indent="-324000" algn="l">
              <a:spcBef>
                <a:spcPts val="1415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sz="2200" b="0" strike="noStrike">
                <a:solidFill>
                  <a:schemeClr val="dk1"/>
                </a:solidFill>
                <a:latin typeface="Arial"/>
                <a:ea typeface="Arial"/>
                <a:cs typeface="Arial"/>
              </a:rPr>
              <a:t>entrada/saída	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 algn="l">
              <a:spcBef>
                <a:spcPts val="1415"/>
              </a:spcBef>
              <a:spcAft>
                <a:spcPts val="0"/>
              </a:spcAft>
              <a:defRPr/>
            </a:pP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5;p58" hidden="0"/>
          <p:cNvSpPr/>
          <p:nvPr isPhoto="0" userDrawn="0"/>
        </p:nvSpPr>
        <p:spPr bwMode="auto">
          <a:xfrm>
            <a:off x="457200" y="781200"/>
            <a:ext cx="8228399" cy="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Visão geral do curso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96;p58" hidden="0"/>
          <p:cNvSpPr/>
          <p:nvPr isPhoto="0" userDrawn="0"/>
        </p:nvSpPr>
        <p:spPr bwMode="auto">
          <a:xfrm>
            <a:off x="162000" y="85680"/>
            <a:ext cx="7228499" cy="3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97;p58" hidden="0"/>
          <p:cNvSpPr/>
          <p:nvPr isPhoto="0" userDrawn="0"/>
        </p:nvSpPr>
        <p:spPr bwMode="auto">
          <a:xfrm>
            <a:off x="84240" y="6402240"/>
            <a:ext cx="640499" cy="3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09A7265-968E-8672-2EE3-268D9C7A264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7" name="" hidden="0"/>
          <p:cNvCxnSpPr>
            <a:cxnSpLocks/>
          </p:cNvCxnSpPr>
          <p:nvPr isPhoto="0" userDrawn="0"/>
        </p:nvCxnSpPr>
        <p:spPr bwMode="auto">
          <a:xfrm flipH="0" flipV="0">
            <a:off x="604874" y="3809999"/>
            <a:ext cx="7889874" cy="0"/>
          </a:xfrm>
          <a:prstGeom prst="line">
            <a:avLst/>
          </a:prstGeom>
          <a:ln w="28575" cap="flat" cmpd="sng" algn="ctr">
            <a:solidFill>
              <a:schemeClr val="accent2">
                <a:lumMod val="5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flipH="1" flipV="0">
            <a:off x="4303749" y="3540124"/>
            <a:ext cx="0" cy="507999"/>
          </a:xfrm>
          <a:prstGeom prst="line">
            <a:avLst/>
          </a:prstGeom>
          <a:ln w="19049" cap="flat" cmpd="sng" algn="ctr">
            <a:solidFill>
              <a:schemeClr val="accent2">
                <a:lumMod val="5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 hidden="0"/>
          <p:cNvSpPr/>
          <p:nvPr isPhoto="0" userDrawn="0"/>
        </p:nvSpPr>
        <p:spPr bwMode="auto">
          <a:xfrm flipH="0" flipV="0">
            <a:off x="162000" y="1786236"/>
            <a:ext cx="4248509" cy="88076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400">
                <a:latin typeface="Liberation Sans"/>
                <a:ea typeface="Liberation Sans"/>
                <a:cs typeface="Liberation Sans"/>
              </a:rPr>
              <a:t>Linguagem de máquina</a:t>
            </a:r>
            <a:endParaRPr sz="2400">
              <a:latin typeface="Liberation Sans"/>
              <a:ea typeface="Liberation Sans"/>
              <a:cs typeface="Liberation Sans"/>
            </a:endParaRPr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3978312" y="3010199"/>
            <a:ext cx="650874" cy="5299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>
                <a:solidFill>
                  <a:schemeClr val="accent2"/>
                </a:solidFill>
                <a:latin typeface="Liberation Sans"/>
                <a:ea typeface="Liberation Sans"/>
                <a:cs typeface="Liberation Sans"/>
              </a:rPr>
              <a:t>PI</a:t>
            </a:r>
            <a:endParaRPr/>
          </a:p>
        </p:txBody>
      </p:sp>
      <p:cxnSp>
        <p:nvCxnSpPr>
          <p:cNvPr id="11" name="" hidden="0"/>
          <p:cNvCxnSpPr>
            <a:cxnSpLocks/>
          </p:cNvCxnSpPr>
          <p:nvPr isPhoto="0" userDrawn="0"/>
        </p:nvCxnSpPr>
        <p:spPr bwMode="auto">
          <a:xfrm flipH="1" flipV="0">
            <a:off x="8510625" y="3540124"/>
            <a:ext cx="0" cy="507999"/>
          </a:xfrm>
          <a:prstGeom prst="line">
            <a:avLst/>
          </a:prstGeom>
          <a:ln w="19049" cap="flat" cmpd="sng" algn="ctr">
            <a:solidFill>
              <a:schemeClr val="accent2">
                <a:lumMod val="5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 hidden="0"/>
          <p:cNvSpPr/>
          <p:nvPr isPhoto="0" userDrawn="0"/>
        </p:nvSpPr>
        <p:spPr bwMode="auto">
          <a:xfrm flipH="0" flipV="0">
            <a:off x="8105811" y="4016373"/>
            <a:ext cx="650874" cy="52992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>
                <a:solidFill>
                  <a:schemeClr val="accent2"/>
                </a:solidFill>
                <a:latin typeface="Liberation Sans"/>
                <a:ea typeface="Liberation Sans"/>
                <a:cs typeface="Liberation Sans"/>
              </a:rPr>
              <a:t>PF</a:t>
            </a:r>
            <a:endParaRPr/>
          </a:p>
        </p:txBody>
      </p:sp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rot="5399976" flipH="0" flipV="1">
            <a:off x="2548877" y="2086877"/>
            <a:ext cx="650874" cy="1811119"/>
          </a:xfrm>
          <a:prstGeom prst="line">
            <a:avLst/>
          </a:prstGeom>
          <a:ln w="38099" cap="flat" cmpd="sng" algn="ctr">
            <a:solidFill>
              <a:schemeClr val="accent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 hidden="0"/>
          <p:cNvSpPr/>
          <p:nvPr isPhoto="0" userDrawn="0"/>
        </p:nvSpPr>
        <p:spPr bwMode="auto">
          <a:xfrm flipH="0" flipV="0">
            <a:off x="4557747" y="1342158"/>
            <a:ext cx="428625" cy="1168977"/>
          </a:xfrm>
          <a:prstGeom prst="leftBrace">
            <a:avLst>
              <a:gd name="adj1" fmla="val 21568"/>
              <a:gd name="adj2" fmla="val 58736"/>
            </a:avLst>
          </a:prstGeom>
          <a:ln w="19049" cap="flat" cmpd="sng" algn="ctr">
            <a:solidFill>
              <a:schemeClr val="accent2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4970497" y="1423698"/>
            <a:ext cx="3971577" cy="196849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Arquitetura x86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Compilação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Linguagem C</a:t>
            </a:r>
            <a:endParaRPr sz="1800">
              <a:latin typeface="Liberation Sans"/>
              <a:ea typeface="Liberation Sans"/>
              <a:cs typeface="Liberation Sans"/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5103839" y="5326360"/>
            <a:ext cx="3581759" cy="59501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400">
                <a:latin typeface="Liberation Sans"/>
                <a:ea typeface="Liberation Sans"/>
                <a:cs typeface="Liberation Sans"/>
              </a:rPr>
              <a:t>Sistemas Operacionais</a:t>
            </a:r>
            <a:endParaRPr sz="2400">
              <a:latin typeface="Liberation Sans"/>
              <a:ea typeface="Liberation Sans"/>
              <a:cs typeface="Liberation Sans"/>
            </a:endParaRPr>
          </a:p>
        </p:txBody>
      </p:sp>
      <p:cxnSp>
        <p:nvCxnSpPr>
          <p:cNvPr id="17" name="" hidden="0"/>
          <p:cNvCxnSpPr>
            <a:cxnSpLocks/>
            <a:stCxn id="16" idx="0"/>
            <a:endCxn id="12" idx="2"/>
          </p:cNvCxnSpPr>
          <p:nvPr isPhoto="0" userDrawn="0"/>
        </p:nvCxnSpPr>
        <p:spPr bwMode="auto">
          <a:xfrm rot="16199969" flipH="0" flipV="0">
            <a:off x="7272953" y="4168065"/>
            <a:ext cx="780061" cy="1536529"/>
          </a:xfrm>
          <a:prstGeom prst="line">
            <a:avLst/>
          </a:prstGeom>
          <a:ln w="38099" cap="flat" cmpd="sng" algn="ctr">
            <a:solidFill>
              <a:schemeClr val="accent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 hidden="0"/>
          <p:cNvSpPr/>
          <p:nvPr isPhoto="0" userDrawn="0"/>
        </p:nvSpPr>
        <p:spPr bwMode="auto">
          <a:xfrm flipH="0" flipV="0">
            <a:off x="4668873" y="4556124"/>
            <a:ext cx="492122" cy="1635125"/>
          </a:xfrm>
          <a:prstGeom prst="rightBrace">
            <a:avLst>
              <a:gd name="adj1" fmla="val 35483"/>
              <a:gd name="adj2" fmla="val 54088"/>
            </a:avLst>
          </a:prstGeom>
          <a:ln w="19049" cap="flat" cmpd="sng" algn="ctr">
            <a:solidFill>
              <a:schemeClr val="accent2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1600668" y="4682402"/>
            <a:ext cx="3460749" cy="196849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39821" indent="-239821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Visão geral de um sistema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Programas, processos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Entrada/saída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0" indent="-239820">
              <a:buFont typeface="Arial"/>
              <a:buChar char="•"/>
              <a:defRPr/>
            </a:pPr>
            <a:r>
              <a:rPr sz="1800">
                <a:latin typeface="Liberation Sans"/>
                <a:ea typeface="Liberation Sans"/>
                <a:cs typeface="Liberation Sans"/>
              </a:rPr>
              <a:t>Sistema de arquivos</a:t>
            </a:r>
            <a:endParaRPr sz="1800"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endParaRPr sz="1800">
              <a:latin typeface="Liberation Sans"/>
              <a:ea typeface="Liberation Sans"/>
              <a:cs typeface="Liberation Sans"/>
            </a:endParaRPr>
          </a:p>
          <a:p>
            <a:pPr marL="239820" indent="-239820">
              <a:buFont typeface="Arial"/>
              <a:buChar char="•"/>
              <a:defRPr/>
            </a:pPr>
            <a:endParaRPr sz="1800">
              <a:latin typeface="Liberation Sans"/>
              <a:ea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6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BD212D0-B152-A436-4E68-37FA9749967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9" y="4088422"/>
            <a:ext cx="5712037" cy="36345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Programação em C</a:t>
            </a:r>
            <a:endParaRPr sz="2000" b="1"/>
          </a:p>
          <a:p>
            <a:pPr>
              <a:defRPr/>
            </a:pPr>
            <a:endParaRPr sz="2000"/>
          </a:p>
          <a:p>
            <a:pPr marL="305908" indent="-305908">
              <a:buAutoNum type="arabicPeriod"/>
              <a:defRPr/>
            </a:pPr>
            <a:r>
              <a:rPr sz="2000" b="0"/>
              <a:t>Implementação de algoritmos simples</a:t>
            </a:r>
            <a:endParaRPr sz="2000" b="0"/>
          </a:p>
          <a:p>
            <a:pPr marL="305908" indent="-305908">
              <a:buAutoNum type="arabicPeriod"/>
              <a:defRPr/>
            </a:pPr>
            <a:r>
              <a:rPr sz="2000" b="0"/>
              <a:t>Compilação de programas e sintaxe de C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Bits e Bytes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D67924C-3281-E486-2725-A20962E22B7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47222" y="2833975"/>
            <a:ext cx="6848474" cy="2200275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457200" y="1802209"/>
            <a:ext cx="8160072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Informação é codificada como sequência de 0 e 1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Inteiros, Strings, Números reais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Instruções da CPU, Endereços, etc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Bits e Bytes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C64D182-570A-8993-2E7B-F2A4EE682D6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47222" y="2833975"/>
            <a:ext cx="6848474" cy="2200275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457200" y="1802209"/>
            <a:ext cx="8160072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Informação é codificada como sequência de 0 e 1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Inteiros, Strings, Números reais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Instruções da CPU, Endereços, etc</a:t>
            </a:r>
            <a:endParaRPr sz="2400"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5803067" y="5034250"/>
            <a:ext cx="2698749" cy="10559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chemeClr val="tx1"/>
                </a:solidFill>
              </a:rPr>
              <a:t>Não é possível distinguir conteúdo a partir de uma sequência de bits</a:t>
            </a:r>
            <a:endParaRPr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Bits e Bytes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5D59F00-8534-C5DC-64B5-7454D4C1B6D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47222" y="2833975"/>
            <a:ext cx="6848474" cy="2200275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457200" y="1802209"/>
            <a:ext cx="8160072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Informação é codificada como sequência de 0 e 1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Inteiros, Strings, Números reais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Instruções da CPU, Endereços, etc</a:t>
            </a:r>
            <a:endParaRPr sz="2400"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5803067" y="5034250"/>
            <a:ext cx="2698749" cy="10559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chemeClr val="tx1"/>
                </a:solidFill>
              </a:rPr>
              <a:t>Não é possível distinguir conteúdo a partir de uma sequência de bits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687613" y="1039090"/>
            <a:ext cx="2698749" cy="6638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b="1" u="none">
                <a:solidFill>
                  <a:schemeClr val="tx1"/>
                </a:solidFill>
              </a:rPr>
              <a:t>Agrupamos </a:t>
            </a:r>
            <a:r>
              <a:rPr b="1" u="sng">
                <a:solidFill>
                  <a:schemeClr val="tx1"/>
                </a:solidFill>
              </a:rPr>
              <a:t>8 bits</a:t>
            </a:r>
            <a:r>
              <a:rPr b="1" u="none">
                <a:solidFill>
                  <a:schemeClr val="tx1"/>
                </a:solidFill>
              </a:rPr>
              <a:t> em </a:t>
            </a:r>
            <a:r>
              <a:rPr b="1" u="sng">
                <a:solidFill>
                  <a:schemeClr val="tx1"/>
                </a:solidFill>
              </a:rPr>
              <a:t>1 byte</a:t>
            </a:r>
            <a:endParaRPr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(decimal)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F7C6722-DE18-40D5-77D0-932E13C3D5C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661756"/>
            <a:ext cx="8704381" cy="497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lvl="0">
              <a:defRPr/>
            </a:pPr>
            <a:r>
              <a:rPr lang="en-US" sz="2400"/>
              <a:t>Número </a:t>
            </a:r>
            <a:r>
              <a:rPr lang="en-US" sz="2400" b="1"/>
              <a:t>1234</a:t>
            </a:r>
            <a:endParaRPr lang="en-US" sz="2400" b="1"/>
          </a:p>
          <a:p>
            <a:pPr lvl="0">
              <a:defRPr/>
            </a:pPr>
            <a:endParaRPr lang="en-US" sz="2400"/>
          </a:p>
          <a:p>
            <a:pPr lvl="0" algn="ctr">
              <a:defRPr/>
            </a:pPr>
            <a:r>
              <a:rPr lang="en-US" sz="2400" b="0"/>
              <a:t>1000 + 200 +30 + 4 = 1x10</a:t>
            </a:r>
            <a:r>
              <a:rPr lang="en-US" sz="2400" b="0" baseline="30000"/>
              <a:t>3</a:t>
            </a:r>
            <a:r>
              <a:rPr lang="en-US" sz="2400" b="0"/>
              <a:t> + 2x10</a:t>
            </a:r>
            <a:r>
              <a:rPr lang="en-US" sz="2400" b="0" baseline="30000"/>
              <a:t>2</a:t>
            </a:r>
            <a:r>
              <a:rPr lang="en-US" sz="2400" b="0"/>
              <a:t> + 3x10</a:t>
            </a:r>
            <a:r>
              <a:rPr lang="en-US" sz="2400" b="0" baseline="30000"/>
              <a:t>1</a:t>
            </a:r>
            <a:r>
              <a:rPr lang="en-US" sz="2400" b="0"/>
              <a:t> + 4x10</a:t>
            </a:r>
            <a:r>
              <a:rPr lang="en-US" sz="2400" b="0" baseline="30000"/>
              <a:t>0</a:t>
            </a:r>
            <a:endParaRPr lang="en-US" sz="2400" b="0" baseline="30000"/>
          </a:p>
          <a:p>
            <a:pPr lvl="0" algn="ctr">
              <a:defRPr/>
            </a:pPr>
            <a:endParaRPr sz="2400" b="1"/>
          </a:p>
          <a:p>
            <a:pPr lvl="0" algn="ctr">
              <a:defRPr/>
            </a:pPr>
            <a:endParaRPr lang="en-US" sz="2400" b="1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/>
              <a:t>Cada dígito multiplica uma potência de 10</a:t>
            </a:r>
            <a:endParaRPr sz="2300" b="0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/>
              <a:t>O dígito mais significativo é 1 (multiplica a maior potência)</a:t>
            </a:r>
            <a:endParaRPr sz="2300" b="0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 dígito menos significativo é 4 (multiplica a menor potência)</a:t>
            </a:r>
            <a:endParaRPr 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Inteiros (binário)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B402C32-E004-5B9C-49DF-18235C6B54F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661757"/>
            <a:ext cx="8704382" cy="497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lvl="0">
              <a:defRPr/>
            </a:pPr>
            <a:r>
              <a:rPr lang="en-US" sz="2400"/>
              <a:t>Número </a:t>
            </a:r>
            <a:r>
              <a:rPr lang="en-US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10011010010</a:t>
            </a:r>
            <a:endParaRPr lang="en-US" sz="2400" b="1"/>
          </a:p>
          <a:p>
            <a:pPr lvl="0" algn="ctr">
              <a:defRPr/>
            </a:pPr>
            <a:endParaRPr sz="2400" b="0"/>
          </a:p>
          <a:p>
            <a:pPr lvl="0" algn="ctr">
              <a:defRPr/>
            </a:pPr>
            <a:r>
              <a:rPr sz="2400" b="0"/>
              <a:t>2</a:t>
            </a:r>
            <a:r>
              <a:rPr sz="2400" b="0" baseline="30000"/>
              <a:t>10</a:t>
            </a:r>
            <a:r>
              <a:rPr sz="2400" b="0"/>
              <a:t> + 2</a:t>
            </a:r>
            <a:r>
              <a:rPr sz="2400" b="0" baseline="30000"/>
              <a:t>7</a:t>
            </a:r>
            <a:r>
              <a:rPr sz="2400" b="0"/>
              <a:t> + 2</a:t>
            </a:r>
            <a:r>
              <a:rPr sz="2400" b="0" baseline="30000"/>
              <a:t>6</a:t>
            </a:r>
            <a:r>
              <a:rPr sz="2400" b="0"/>
              <a:t> + 2</a:t>
            </a:r>
            <a:r>
              <a:rPr sz="2400" b="0" baseline="30000"/>
              <a:t>4</a:t>
            </a:r>
            <a:r>
              <a:rPr sz="2400" b="0"/>
              <a:t> + 2</a:t>
            </a:r>
            <a:r>
              <a:rPr sz="2400" b="0" baseline="30000"/>
              <a:t>1  </a:t>
            </a:r>
            <a:r>
              <a:rPr sz="2400" b="0"/>
              <a:t>= </a:t>
            </a:r>
            <a:r>
              <a:rPr sz="2400" b="1"/>
              <a:t>1234</a:t>
            </a:r>
            <a:endParaRPr sz="2400" b="0"/>
          </a:p>
          <a:p>
            <a:pPr lvl="0" algn="ctr">
              <a:defRPr/>
            </a:pPr>
            <a:endParaRPr sz="2400" b="1"/>
          </a:p>
          <a:p>
            <a:pPr lvl="0" algn="ctr">
              <a:defRPr/>
            </a:pPr>
            <a:endParaRPr lang="en-US" sz="2400" b="1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/>
              <a:t>Cada dígito multiplica uma potência de 2</a:t>
            </a:r>
            <a:endParaRPr sz="2300" b="0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/>
              <a:t>O dígito mais significativo é 1 (multiplica a maior potência)</a:t>
            </a:r>
            <a:endParaRPr sz="2300" b="0"/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 dígito menos significativo é 0 (multiplica a menor potência)</a:t>
            </a:r>
            <a:endParaRPr lang="en-US" sz="23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9965" lvl="0" indent="-349965" algn="l">
              <a:lnSpc>
                <a:spcPct val="200000"/>
              </a:lnSpc>
              <a:buAutoNum type="arabicPeriod"/>
              <a:defRPr/>
            </a:pPr>
            <a:r>
              <a:rPr lang="en-US" sz="23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Ambos representam a mesma quantidade!</a:t>
            </a:r>
            <a:endParaRPr 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Conversão Binário -&gt; Decimal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1E86046-DC48-22FB-0341-6346943E06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Converta o número abaixo para decimal</a:t>
            </a:r>
            <a:endParaRPr sz="2400"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600" b="1">
                <a:solidFill>
                  <a:schemeClr val="tx1"/>
                </a:solidFill>
              </a:rPr>
              <a:t>1100 0010</a:t>
            </a:r>
            <a:endParaRPr sz="2600" b="1">
              <a:solidFill>
                <a:schemeClr val="tx1"/>
              </a:solidFill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61" hidden="0"/>
          <p:cNvSpPr/>
          <p:nvPr isPhoto="0" userDrawn="0"/>
        </p:nvSpPr>
        <p:spPr bwMode="auto">
          <a:xfrm>
            <a:off x="457200" y="781200"/>
            <a:ext cx="8228397" cy="61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Conversão Decimal -&gt; Binário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24;p61" hidden="0"/>
          <p:cNvSpPr/>
          <p:nvPr isPhoto="0" userDrawn="0"/>
        </p:nvSpPr>
        <p:spPr bwMode="auto">
          <a:xfrm>
            <a:off x="162000" y="85680"/>
            <a:ext cx="7228497" cy="35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25;p61" hidden="0"/>
          <p:cNvSpPr/>
          <p:nvPr isPhoto="0" userDrawn="0"/>
        </p:nvSpPr>
        <p:spPr bwMode="auto">
          <a:xfrm>
            <a:off x="84240" y="6402240"/>
            <a:ext cx="640497" cy="3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1B5C9C9-489F-D45C-16CE-C5B49967B36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326;p6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8228397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Fazemos agora o caminho inverso: dividimos sucessivamente por 2 e guardamos o resto</a:t>
            </a:r>
            <a:endParaRPr sz="2400"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600" b="1">
                <a:solidFill>
                  <a:schemeClr val="tx1"/>
                </a:solidFill>
              </a:rPr>
              <a:t>234</a:t>
            </a:r>
            <a:endParaRPr sz="2600" b="1">
              <a:solidFill>
                <a:schemeClr val="tx1"/>
              </a:solidFill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ONLYOFFICE/5.6.0.21</Application>
  <DocSecurity>0</DocSecurity>
  <PresentationFormat>On-screen Show (4:3)</PresentationFormat>
  <Paragraphs>0</Paragraphs>
  <Slides>29</Slides>
  <Notes>29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169</cp:revision>
  <dcterms:created xsi:type="dcterms:W3CDTF">2014-04-17T20:05:08Z</dcterms:created>
  <dcterms:modified xsi:type="dcterms:W3CDTF">2020-08-26T19:02:13Z</dcterms:modified>
  <cp:category/>
  <cp:contentStatus/>
  <cp:version/>
</cp:coreProperties>
</file>