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600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9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10 – Alocação de memória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80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2020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0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0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b="1" spc="-1">
                <a:solidFill>
                  <a:srgbClr val="C00026"/>
                </a:solidFill>
                <a:latin typeface="Courier New"/>
                <a:ea typeface="Verdana"/>
              </a:rPr>
              <a:t>Alocação dinâmica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marL="342900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Vantagens</a:t>
            </a:r>
            <a:endParaRPr/>
          </a:p>
          <a:p>
            <a:pPr marL="800100" lvl="1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Controle feito em tempo de execução</a:t>
            </a:r>
            <a:endParaRPr/>
          </a:p>
          <a:p>
            <a:pPr marL="800100" lvl="1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Economia de memória</a:t>
            </a:r>
            <a:endParaRPr/>
          </a:p>
          <a:p>
            <a:pPr marL="800100" lvl="1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Expandir / diminuir / liberar conforme necessário</a:t>
            </a:r>
            <a:endParaRPr/>
          </a:p>
          <a:p>
            <a:pPr marL="800100" lvl="1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spc="-1">
              <a:latin typeface="Arial Nova"/>
              <a:ea typeface="Verdana"/>
            </a:endParaRPr>
          </a:p>
          <a:p>
            <a:pPr marL="342900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Desvantagens</a:t>
            </a:r>
            <a:endParaRPr/>
          </a:p>
          <a:p>
            <a:pPr marL="800100" lvl="1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Riscos da gerência</a:t>
            </a:r>
            <a:endParaRPr/>
          </a:p>
          <a:p>
            <a:pPr marL="1257300" lvl="2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Liberar espaços não mais necessários</a:t>
            </a:r>
            <a:endParaRPr/>
          </a:p>
          <a:p>
            <a:pPr marL="1257300" lvl="2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Não acessar espaços já liberados</a:t>
            </a:r>
            <a:endParaRPr/>
          </a:p>
          <a:p>
            <a:pPr marL="1257300" lvl="2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Acessar apenas a quantidade requisitada</a:t>
            </a:r>
            <a:endParaRPr/>
          </a:p>
          <a:p>
            <a:pPr marL="1257300" lvl="2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Arial Nova"/>
                <a:ea typeface="Verdana"/>
              </a:rPr>
              <a:t>Etc.</a:t>
            </a:r>
            <a:endParaRPr/>
          </a:p>
          <a:p>
            <a:pPr marL="800100" lvl="1" indent="-342900">
              <a:lnSpc>
                <a:spcPct val="104999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spc="-1">
              <a:latin typeface="Arial Nova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1FDAA821-0C48-420C-83A9-6992C3BFCDF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28680" y="1620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1FF8DB8B-EF2B-40C1-B318-02608F7D41A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05000" y="959040"/>
            <a:ext cx="8076600" cy="5204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&lt;stdio.h&gt;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&lt;stdlib.h&gt;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void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4A00FF"/>
                </a:solidFill>
                <a:latin typeface="Courier New"/>
                <a:ea typeface="DejaVu Sans"/>
              </a:rPr>
              <a:t>foo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n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  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i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*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p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/* Allocate a block of n ints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p = 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*) malloc(n *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sizeof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if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(p == </a:t>
            </a:r>
            <a:r>
              <a:rPr lang="pt-BR" sz="1600" b="1" strike="noStrike" spc="-1">
                <a:solidFill>
                  <a:srgbClr val="2C9290"/>
                </a:solidFill>
                <a:latin typeface="Courier New"/>
                <a:ea typeface="DejaVu Sans"/>
              </a:rPr>
              <a:t>NULL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perror(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"malloc"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exit(0);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/* Initialize allocated block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for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(i = 0; i &lt; n; i++)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p[i] = i;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/* Return allocated block to the heap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free(p);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1569B90-B08D-7D2E-E9F4-214245B4A89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Exercícios básicos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Analisar manualmente programas buscando por erros de memória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2AD52E9-69C9-E53A-46E9-AE7F8D184B2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Verificação de programas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Usar ferramentas de checagem de integridade de memória 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Ler memória não-inicializada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Bug clássico: assumir que dados no heap são pré-inicializados com zero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5E312F0D-1D96-4C75-BD5F-2F75D14ABF2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23240" y="2716200"/>
            <a:ext cx="5362200" cy="344772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msgothic"/>
              </a:rPr>
              <a:t>/* return y = Ax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int *matvec(int **A, int *x) {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int *y = malloc(N*sizeof(int));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int i, j;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for (i=0; i&lt;N; i++)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   for (j=0; j&lt;N; j++)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      y[i] += A[i][j]*x[j];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return y;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}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Sobrescrever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Bug clássico: off-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by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-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one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!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094DDFB3-F34A-4FA4-9019-54616247C06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042640" y="2951640"/>
            <a:ext cx="5057640" cy="222804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int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**p;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p =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(N*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sizeof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(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int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*));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for (i=0; i&lt;=N; i++) {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p[i] =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(M*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sizeof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(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int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));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}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Memory leaks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7FEC1B98-4D36-4599-97ED-6C2AAAA0E80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778040" y="2610360"/>
            <a:ext cx="5362200" cy="1618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foo() {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int *x = malloc(N*sizeof(int));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...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return;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}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25800" y="5209200"/>
            <a:ext cx="7928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C++ tem uma boa solução para esse problema: smart pointers!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Outras funções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calloc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Versão de malloc que inicializa bloco alocado com zeros.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realloc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“Re-aloca” um bloco – muda o tamanho do bloco garantindo a integridade dos dados. Note que o bloco realocado pode mudar de lugar na memória!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sbrk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usado internamente pelos alocadores para aumentar ou diminuir o heap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D9A97C42-0441-475D-9C82-BFAFF8621E6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813C163-26C3-2F60-A005-C49BB564073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programas que alocam memória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Revisão de strings</a:t>
            </a:r>
            <a:endParaRPr sz="2000" b="0"/>
          </a:p>
          <a:p>
            <a:pPr marL="305900" indent="-305900">
              <a:buAutoNum type="arabicPeriod"/>
              <a:defRPr/>
            </a:pPr>
            <a:r>
              <a:rPr sz="2000" b="0"/>
              <a:t>Implementando programas que alocam memória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3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Alocação de memória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marL="63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defRPr/>
            </a:pPr>
            <a:endParaRPr lang="pt-BR" sz="2400" b="0" strike="noStrike" spc="-1">
              <a:latin typeface="Verdana"/>
              <a:ea typeface="Verdana"/>
            </a:endParaRPr>
          </a:p>
          <a:p>
            <a:pPr marL="1028700" lvl="1" indent="-28511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pt-BR" sz="2400" b="0" strike="noStrike" spc="-1">
              <a:latin typeface="Verdana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Picture 3" descr="A close up of text on a screen&#10;&#10;Description generated with very high confidence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019300" y="1575576"/>
            <a:ext cx="5194299" cy="4538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Alocação de memória</a:t>
            </a:r>
            <a:endParaRPr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marL="343534" indent="-3429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pt-BR" sz="2400" spc="-1">
              <a:latin typeface="Verdana"/>
              <a:ea typeface="Verdana"/>
            </a:endParaRPr>
          </a:p>
          <a:p>
            <a:pPr marL="343534" indent="-3429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spc="-1">
                <a:latin typeface="Verdana"/>
                <a:ea typeface="Verdana"/>
              </a:rPr>
              <a:t>Qual o consumo de memória do programa anterior?</a:t>
            </a:r>
            <a:endParaRPr lang="pt-BR" sz="2400" b="0" strike="noStrike" spc="-1">
              <a:latin typeface="Verdana"/>
              <a:ea typeface="Verdana"/>
            </a:endParaRPr>
          </a:p>
          <a:p>
            <a:pPr marL="343534" indent="-34290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spc="-1">
                <a:latin typeface="Verdana"/>
                <a:ea typeface="Verdana"/>
              </a:rPr>
              <a:t>Ele varia conforme o tamanho da matriz?</a:t>
            </a:r>
            <a:endParaRPr lang="pt-BR" sz="2400" b="0" strike="noStrike" spc="-1">
              <a:latin typeface="Verdana"/>
              <a:ea typeface="Verdana"/>
            </a:endParaRPr>
          </a:p>
          <a:p>
            <a:pPr marL="343534" indent="-34290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spc="-1">
                <a:latin typeface="Verdana"/>
                <a:ea typeface="Verdana"/>
              </a:rPr>
              <a:t>E se precisarmos de matrizes maiores?</a:t>
            </a:r>
            <a:endParaRPr/>
          </a:p>
          <a:p>
            <a:pPr marL="1028700" lvl="1" indent="-285115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pt-BR" sz="2400" spc="-1">
              <a:latin typeface="Verdana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Alocação estática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marL="63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defRPr/>
            </a:pPr>
            <a:endParaRPr lang="pt-BR" sz="2400" b="0" strike="noStrike" spc="-1">
              <a:latin typeface="Verdana"/>
              <a:ea typeface="Verdana"/>
            </a:endParaRPr>
          </a:p>
          <a:p>
            <a:pPr marL="1028700" lvl="1" indent="-28511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pt-BR" sz="2400" b="0" strike="noStrike" spc="-1">
              <a:latin typeface="Verdana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Picture 3" descr="A close up of text on a screen&#10;&#10;Description generated with very high confidence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019300" y="1575576"/>
            <a:ext cx="5194299" cy="4538698"/>
          </a:xfrm>
          <a:prstGeom prst="rect">
            <a:avLst/>
          </a:prstGeom>
        </p:spPr>
      </p:pic>
      <p:sp>
        <p:nvSpPr>
          <p:cNvPr id="9" name="Retângulo 1" hidden="0"/>
          <p:cNvSpPr/>
          <p:nvPr isPhoto="0" userDrawn="0"/>
        </p:nvSpPr>
        <p:spPr bwMode="auto">
          <a:xfrm>
            <a:off x="4618008" y="2454215"/>
            <a:ext cx="4005532" cy="179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/>
              <a:t>Tamanho definido no momento da compilação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/>
              <a:t>Armazenado na pilha (se for variável local) ou no arquivo executável diretamente (se for global)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Alocação dinâmica de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BD582DCE-140D-4AF2-95E8-C76C4D43BF4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79080" y="3558600"/>
            <a:ext cx="3199680" cy="60876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8" name="CustomShape 5" hidden="0"/>
          <p:cNvSpPr/>
          <p:nvPr isPhoto="0" userDrawn="0"/>
        </p:nvSpPr>
        <p:spPr bwMode="auto">
          <a:xfrm>
            <a:off x="5779080" y="4168080"/>
            <a:ext cx="3199680" cy="65340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Heap (via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malloc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779080" y="5568120"/>
            <a:ext cx="3199680" cy="39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Program text (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.text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779080" y="5187240"/>
            <a:ext cx="3199680" cy="39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Initialized data (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.data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5779080" y="4806360"/>
            <a:ext cx="3199680" cy="39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Uninitialized data (.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bss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5779080" y="3238560"/>
            <a:ext cx="3199680" cy="334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stack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5779080" y="5949360"/>
            <a:ext cx="3199680" cy="39600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5476680" y="6164280"/>
            <a:ext cx="296640" cy="36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4011120" y="3735720"/>
            <a:ext cx="1586520" cy="6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Top of heap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brk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ptr)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391360" y="4173840"/>
            <a:ext cx="387720" cy="360"/>
          </a:xfrm>
          <a:prstGeom prst="line">
            <a:avLst/>
          </a:prstGeom>
          <a:ln w="2556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7838280" y="3580200"/>
            <a:ext cx="5328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 flipV="1">
            <a:off x="6542640" y="3729240"/>
            <a:ext cx="5328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5480280" y="1473120"/>
            <a:ext cx="3504600" cy="45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480280" y="1930320"/>
            <a:ext cx="3504600" cy="4564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Dynamic Memory Allocator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480280" y="2387519"/>
            <a:ext cx="3504600" cy="45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Heap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322200" y="1500120"/>
            <a:ext cx="3817800" cy="48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Programas usam </a:t>
            </a:r>
            <a:r>
              <a:rPr lang="pt-BR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alocadores de memória dinâmica 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 criar e gerenciar novos espaços de memória virtual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C: malloc, free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C++: new, delete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área do espaço de memória virtual gerenciada por estes alocadores é chamada de </a:t>
            </a:r>
            <a:r>
              <a:rPr lang="pt-BR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heap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Alocação dinâmica de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Alocadores organizam o heap como uma coleção de blocos de memória que estão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disponíveis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Tipos de alocadores</a:t>
            </a:r>
            <a:endParaRPr lang="pt-BR" sz="2400" b="0" strike="noStrike" spc="-1">
              <a:latin typeface="Arial"/>
            </a:endParaRPr>
          </a:p>
          <a:p>
            <a:pPr marL="1028879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Explícitos: usuário é responsável por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dealocar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(ou liberar) a memória. Exemplo: malloc, new</a:t>
            </a:r>
            <a:endParaRPr lang="pt-BR" sz="2400" b="0" strike="noStrike" spc="-1">
              <a:latin typeface="Arial"/>
            </a:endParaRPr>
          </a:p>
          <a:p>
            <a:pPr marL="1028879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Implícitos: usuário não precisa se preocupar com a liberação da memória. Exemplo: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garbage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collector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em Java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malloc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stdlib.h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&gt;</a:t>
            </a:r>
            <a:endParaRPr lang="pt-BR" sz="2400" b="0" strike="noStrike" spc="-1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 *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malloc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(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size_t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size</a:t>
            </a: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)</a:t>
            </a:r>
            <a:endParaRPr lang="pt-BR" sz="2400" b="0" strike="noStrike" spc="-1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chemeClr val="accent2"/>
                </a:solidFill>
                <a:latin typeface="Verdana"/>
                <a:ea typeface="Verdana"/>
              </a:rPr>
              <a:t>Se </a:t>
            </a:r>
            <a:r>
              <a:rPr lang="pt-BR" sz="2400" b="1" spc="-1">
                <a:solidFill>
                  <a:schemeClr val="accent2"/>
                </a:solidFill>
                <a:latin typeface="Verdana"/>
                <a:ea typeface="Verdana"/>
              </a:rPr>
              <a:t>bem sucedido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ponteiro para bloco de memória com pelo menos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size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bytes reservados, e com alinhamento de 16 bytes </a:t>
            </a:r>
            <a:r>
              <a:rPr lang="pt-BR" sz="2400" spc="-1">
                <a:solidFill>
                  <a:srgbClr val="000000"/>
                </a:solidFill>
                <a:latin typeface="Verdana"/>
                <a:ea typeface="Verdana"/>
              </a:rPr>
              <a:t>(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em x86-64</a:t>
            </a:r>
            <a:r>
              <a:rPr lang="pt-BR" sz="2400" spc="-1">
                <a:solidFill>
                  <a:srgbClr val="000000"/>
                </a:solidFill>
                <a:latin typeface="Verdana"/>
                <a:ea typeface="Verdana"/>
              </a:rPr>
              <a:t>).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Se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size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for zero,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chemeClr val="accent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1FDAA821-0C48-420C-83A9-6992C3BFCDF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free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free(void *p)</a:t>
            </a:r>
            <a:endParaRPr lang="pt-BR" sz="2400" b="0" strike="noStrike" spc="-1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Devolve o bloco apontado por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p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pool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 memória disponível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F3782722-54E0-491D-8816-4425BB9F794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Alocação dinâmica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marL="63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defRPr/>
            </a:pPr>
            <a:endParaRPr lang="pt-BR" sz="2400" b="0" strike="noStrike" spc="-1">
              <a:latin typeface="Verdana"/>
              <a:ea typeface="Verdana"/>
            </a:endParaRPr>
          </a:p>
          <a:p>
            <a:pPr marL="1028700" lvl="1" indent="-28511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pt-BR" sz="2400" b="0" strike="noStrike" spc="-1">
              <a:latin typeface="Verdana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Imagem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13117" y="1990053"/>
            <a:ext cx="8077200" cy="1727704"/>
          </a:xfrm>
          <a:prstGeom prst="rect">
            <a:avLst/>
          </a:prstGeom>
        </p:spPr>
      </p:pic>
      <p:sp>
        <p:nvSpPr>
          <p:cNvPr id="9" name="Retângulo 1" hidden="0"/>
          <p:cNvSpPr/>
          <p:nvPr isPhoto="0" userDrawn="0"/>
        </p:nvSpPr>
        <p:spPr bwMode="auto">
          <a:xfrm>
            <a:off x="707367" y="4222630"/>
            <a:ext cx="8059946" cy="22371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 sz="2400"/>
              <a:t>Tamanho definido em tempo de execução pelas variáveis </a:t>
            </a:r>
            <a:r>
              <a:rPr lang="pt-BR" sz="2400">
                <a:latin typeface="Courier New"/>
              </a:rPr>
              <a:t>w</a:t>
            </a:r>
            <a:r>
              <a:rPr lang="pt-BR" sz="2400"/>
              <a:t> e </a:t>
            </a:r>
            <a:r>
              <a:rPr lang="pt-BR" sz="2400">
                <a:latin typeface="Courier New"/>
              </a:rPr>
              <a:t>h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2400"/>
              <a:t>Representadas por um apontador para o começo do bloco alocado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2400"/>
              <a:t>Permanece alocado até ser liberado com </a:t>
            </a:r>
            <a:r>
              <a:rPr lang="pt-BR" sz="2400">
                <a:latin typeface="Courier New"/>
              </a:rPr>
              <a:t>free</a:t>
            </a:r>
            <a:endParaRPr lang="pt-BR" sz="2400">
              <a:latin typeface="Courier New"/>
            </a:endParaRPr>
          </a:p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Apresentação na tela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1376</cp:revision>
  <dcterms:created xsi:type="dcterms:W3CDTF">2014-04-17T20:05:08Z</dcterms:created>
  <dcterms:modified xsi:type="dcterms:W3CDTF">2020-10-01T16:12:50Z</dcterms:modified>
  <cp:category/>
  <cp:contentStatus/>
  <cp:version/>
</cp:coreProperties>
</file>