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8F19A35-4DC7-5561-7CD9-CD0DF2BE168B}">
  <a:tblStyle styleId="{E8F19A35-4DC7-5561-7CD9-CD0DF2BE168B}" styleName="Medium Style 1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accent2"/>
              </a:solidFill>
            </a:ln>
          </a:left>
          <a:right>
            <a:ln w="12700">
              <a:solidFill>
                <a:schemeClr val="accent2"/>
              </a:solidFill>
            </a:ln>
          </a:right>
          <a:top>
            <a:ln w="12700">
              <a:solidFill>
                <a:schemeClr val="accent2"/>
              </a:solidFill>
            </a:ln>
          </a:top>
          <a:bottom>
            <a:ln w="12700">
              <a:solidFill>
                <a:schemeClr val="accent2"/>
              </a:solidFill>
            </a:ln>
          </a:bottom>
          <a:insideH>
            <a:ln w="12700">
              <a:solidFill>
                <a:schemeClr val="accent2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  <a:fill>
          <a:solidFill>
            <a:schemeClr val="accent2">
              <a:tint val="2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2 – Representação de inteiros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igorsm1@insper.edu.br"/>
              </a:rPr>
              <a:t>&lt;igorsm1@insper.edu.br&gt;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Fábio Ayres &lt;fabioja@insper.edu.br&gt;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74D466-74FC-8E75-D2E3-16CFA463758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Agora é sua vez: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165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4D3EC3D-BE90-8ECC-AF19-8B93FC28F2C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4" y="3276605"/>
          <a:ext cx="6108699" cy="1625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{E8F19A35-4DC7-5561-7CD9-CD0DF2BE168B}</a:tableStyleId>
              </a:tblPr>
              <a:tblGrid>
                <a:gridCol w="2473228"/>
                <a:gridCol w="2473228"/>
                <a:gridCol w="247322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5B47FCD-7BA3-8F30-C89A-D10F47A4E8A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4" y="3276605"/>
          <a:ext cx="6108699" cy="1625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{E8F19A35-4DC7-5561-7CD9-CD0DF2BE168B}</a:tableStyleId>
              </a:tblPr>
              <a:tblGrid>
                <a:gridCol w="2473228"/>
                <a:gridCol w="2473228"/>
                <a:gridCol w="247322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256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65536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32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64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sem sinal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58FAB9D-757E-8966-4D30-70C0AFDF7B1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Representação para números positivos somente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6903" y="2941609"/>
          <a:ext cx="7706590" cy="20160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{E8F19A35-4DC7-5561-7CD9-CD0DF2BE168B}</a:tableStyleId>
              </a:tblPr>
              <a:tblGrid>
                <a:gridCol w="2442417"/>
                <a:gridCol w="1465450"/>
                <a:gridCol w="1953933"/>
                <a:gridCol w="183208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Tamanho em bytes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Tipo em C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Menor número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 Maior Número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1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char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255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2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short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65535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4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int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32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8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long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64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sin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 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(Complemento de dois)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177536F-FA8F-C191-5586-22B1E4980F5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Dado um inteiro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2300" b="1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2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com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w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bytes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, seu valor em decimal é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3600" b="0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10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p>
                        <m:sSup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p>
                      </m:sSup>
                      <m:sSub>
                        <m:sSub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b>
                      </m:sSub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i=0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w-2</m:t>
                          </m:r>
                        </m:sup>
                        <m:e>
                          <m:sSup>
                            <m:sSup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p>
                          </m:sSup>
                          <m:sSub>
                            <m:sSub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Somamos todos os bits normalmente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Menos o último, que ao invés de somar </a:t>
            </a:r>
            <a:r>
              <a:rPr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subtrai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5E0F37A-1FD9-DE06-6331-D698FC876E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0100 0101?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94158C-C338-D46E-1B30-A0A0466F9CB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1001 1101?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BE2D49D-CE27-9D51-3183-01CCD4BD82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Se não qual o bit diferente?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1001110011101110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1001110111101110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359D87-43C2-9BBA-F57A-62BDA9F50B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A4FBD15-937C-7903-3ED8-4901493AE7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Objetivo: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facilitar a leitura de números binários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3130CB9-7559-73EC-E3B4-3D01E40EA84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Ideia: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agrupar 4 em 4 bits em um dígito que vai de 0 a 15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letras para os dígitos maiores que 10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endParaRPr 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C2B9817-A46C-7A0F-8E86-D261E73A9CC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49986" y="1728787"/>
            <a:ext cx="5242823" cy="461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4EB2510-E1C5-6E55-9679-CC31552E74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Converta para binário: 0xDE9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Converta para hexadecimal: 1100 1110 0011 1010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5EF436C-1E6F-1D2A-A50B-C3CC68E509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 inteiros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3F8EBA6-2024-9ABB-B971-68308EC88E9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Duas regras: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114999"/>
              </a:lnSpc>
              <a:buAutoNum type="arabicPeriod"/>
              <a:defRPr/>
            </a:pPr>
            <a:r>
              <a:rPr sz="2400"/>
              <a:t>O valor é mantido quando convertemos de um tipo menor para um tipo maior </a:t>
            </a:r>
            <a:endParaRPr sz="2400"/>
          </a:p>
          <a:p>
            <a:pPr marL="750015" lvl="1" indent="-349965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 -&gt; int	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lnSpc>
                <a:spcPct val="150000"/>
              </a:lnSpc>
              <a:buAutoNum type="arabicPeriod"/>
              <a:defRPr/>
            </a:pPr>
            <a:r>
              <a:rPr sz="2400"/>
              <a:t>A conversão de um tipo maior para um tipo menor é feita pegando o X bits menos significativos</a:t>
            </a:r>
            <a:endParaRPr sz="2400"/>
          </a:p>
          <a:p>
            <a:pPr marL="750015" lvl="1" indent="-349965">
              <a:lnSpc>
                <a:spcPct val="150000"/>
              </a:lnSpc>
              <a:buFont typeface="Arial"/>
              <a:buChar char="•"/>
              <a:defRPr/>
            </a:pPr>
            <a:r>
              <a:rPr sz="2400"/>
              <a:t>int -&gt; char pega os 8 bits menos significativos, o restante é descartado</a:t>
            </a:r>
            <a:endParaRPr sz="2400"/>
          </a:p>
          <a:p>
            <a:pPr lvl="3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 inteiros - sinal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67E9A97-6DDA-5232-7FCE-483B5CA3593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76362" y="1733117"/>
            <a:ext cx="6391274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4" cy="253578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Conversão de números: bases e sinal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rodar programa bases_e_sinais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colocar sua solução em solucoes.txt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verificar se tudo está ok rodando </a:t>
            </a:r>
            <a:endParaRPr sz="2000" b="0"/>
          </a:p>
          <a:p>
            <a:pPr marL="305907" indent="-305907">
              <a:buAutoNum type="arabicPeriod"/>
              <a:defRPr/>
            </a:pPr>
            <a:endParaRPr sz="2000" b="0"/>
          </a:p>
          <a:p>
            <a:pPr algn="ctr">
              <a:defRPr/>
            </a:pPr>
            <a:r>
              <a:rPr sz="2000" b="0">
                <a:latin typeface="DejaVu Sans Mono"/>
                <a:ea typeface="DejaVu Sans Mono"/>
                <a:cs typeface="DejaVu Sans Mono"/>
              </a:rPr>
              <a:t>bases_e_sinais &lt; solucoes.txt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C64D182-570A-8993-2E7B-F2A4EE682D6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7" y="5034250"/>
            <a:ext cx="2698749" cy="1055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5D59F00-8534-C5DC-64B5-7454D4C1B6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7" y="5034250"/>
            <a:ext cx="2698749" cy="1055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687613" y="1039090"/>
            <a:ext cx="2698749" cy="663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 u="none">
                <a:solidFill>
                  <a:schemeClr val="tx1"/>
                </a:solidFill>
              </a:rPr>
              <a:t>Agrupamos </a:t>
            </a:r>
            <a:r>
              <a:rPr b="1" u="sng">
                <a:solidFill>
                  <a:schemeClr val="tx1"/>
                </a:solidFill>
              </a:rPr>
              <a:t>8 bits</a:t>
            </a:r>
            <a:r>
              <a:rPr b="1" u="none">
                <a:solidFill>
                  <a:schemeClr val="tx1"/>
                </a:solidFill>
              </a:rPr>
              <a:t> em </a:t>
            </a:r>
            <a:r>
              <a:rPr b="1" u="sng">
                <a:solidFill>
                  <a:schemeClr val="tx1"/>
                </a:solidFill>
              </a:rPr>
              <a:t>1 byte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(decimal)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F7C6722-DE18-40D5-77D0-932E13C3D5C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661756"/>
            <a:ext cx="8704381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/>
              <a:t>1234</a:t>
            </a:r>
            <a:endParaRPr lang="en-US" sz="2400" b="1"/>
          </a:p>
          <a:p>
            <a:pPr lvl="0">
              <a:defRPr/>
            </a:pPr>
            <a:endParaRPr lang="en-US" sz="2400"/>
          </a:p>
          <a:p>
            <a:pPr lvl="0" algn="ctr">
              <a:defRPr/>
            </a:pPr>
            <a:r>
              <a:rPr lang="en-US" sz="2400" b="0"/>
              <a:t>1000 + 200 +30 + 4 = 1x10</a:t>
            </a:r>
            <a:r>
              <a:rPr lang="en-US" sz="2400" b="0" baseline="30000"/>
              <a:t>3</a:t>
            </a:r>
            <a:r>
              <a:rPr lang="en-US" sz="2400" b="0"/>
              <a:t> + 2x10</a:t>
            </a:r>
            <a:r>
              <a:rPr lang="en-US" sz="2400" b="0" baseline="30000"/>
              <a:t>2</a:t>
            </a:r>
            <a:r>
              <a:rPr lang="en-US" sz="2400" b="0"/>
              <a:t> + 3x10</a:t>
            </a:r>
            <a:r>
              <a:rPr lang="en-US" sz="2400" b="0" baseline="30000"/>
              <a:t>1</a:t>
            </a:r>
            <a:r>
              <a:rPr lang="en-US" sz="2400" b="0"/>
              <a:t> + 4x10</a:t>
            </a:r>
            <a:r>
              <a:rPr lang="en-US" sz="2400" b="0" baseline="30000"/>
              <a:t>0</a:t>
            </a:r>
            <a:endParaRPr lang="en-US" sz="2400" b="0" baseline="3000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10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4 (multiplica a menor potência)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(binário)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B402C32-E004-5B9C-49DF-18235C6B54F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661757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10011010010</a:t>
            </a:r>
            <a:endParaRPr lang="en-US" sz="2400" b="1"/>
          </a:p>
          <a:p>
            <a:pPr lvl="0" algn="ctr">
              <a:defRPr/>
            </a:pPr>
            <a:endParaRPr sz="2400" b="0"/>
          </a:p>
          <a:p>
            <a:pPr lvl="0" algn="ctr">
              <a:defRPr/>
            </a:pPr>
            <a:r>
              <a:rPr sz="2400" b="0"/>
              <a:t>2</a:t>
            </a:r>
            <a:r>
              <a:rPr sz="2400" b="0" baseline="30000"/>
              <a:t>10</a:t>
            </a:r>
            <a:r>
              <a:rPr sz="2400" b="0"/>
              <a:t> + 2</a:t>
            </a:r>
            <a:r>
              <a:rPr sz="2400" b="0" baseline="30000"/>
              <a:t>7</a:t>
            </a:r>
            <a:r>
              <a:rPr sz="2400" b="0"/>
              <a:t> + 2</a:t>
            </a:r>
            <a:r>
              <a:rPr sz="2400" b="0" baseline="30000"/>
              <a:t>6</a:t>
            </a:r>
            <a:r>
              <a:rPr sz="2400" b="0"/>
              <a:t> + 2</a:t>
            </a:r>
            <a:r>
              <a:rPr sz="2400" b="0" baseline="30000"/>
              <a:t>4</a:t>
            </a:r>
            <a:r>
              <a:rPr sz="2400" b="0"/>
              <a:t> + 2</a:t>
            </a:r>
            <a:r>
              <a:rPr sz="2400" b="0" baseline="30000"/>
              <a:t>1  </a:t>
            </a:r>
            <a:r>
              <a:rPr sz="2400" b="0"/>
              <a:t>= </a:t>
            </a:r>
            <a:r>
              <a:rPr sz="2400" b="1"/>
              <a:t>1234</a:t>
            </a:r>
            <a:endParaRPr sz="2400" b="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2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0 (multiplica a menor potência)</a:t>
            </a:r>
            <a:endParaRPr lang="en-US" sz="2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Ambos representam a mesma quantidade!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Binário -&gt; 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1E86046-DC48-22FB-0341-6346943E06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Converta o número abaixo para decimal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1100 0010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1B5C9C9-489F-D45C-16CE-C5B49967B3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Fazemos agora o caminho inverso: dividimos sucessivamente por 2 e guardamos o resto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234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170</cp:revision>
  <dcterms:created xsi:type="dcterms:W3CDTF">2014-04-17T20:05:08Z</dcterms:created>
  <dcterms:modified xsi:type="dcterms:W3CDTF">2020-08-31T14:56:59Z</dcterms:modified>
  <cp:category/>
  <cp:contentStatus/>
  <cp:version/>
</cp:coreProperties>
</file>