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theme" Target="theme/theme1.xml"/><Relationship Id="rId7" Type="http://schemas.openxmlformats.org/officeDocument/2006/relationships/theme" Target="theme/theme2.xml"/><Relationship Id="rId8" Type="http://schemas.openxmlformats.org/officeDocument/2006/relationships/theme" Target="theme/theme3.xml"/><Relationship Id="rId9" Type="http://schemas.openxmlformats.org/officeDocument/2006/relationships/theme" Target="theme/theme4.xml"/><Relationship Id="rId10" Type="http://schemas.openxmlformats.org/officeDocument/2006/relationships/theme" Target="theme/theme5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5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6.jpg"/><Relationship Id="rId15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601"/>
              </a:spcAft>
              <a:defRPr/>
            </a:pPr>
            <a:r>
              <a:rPr lang="pt-BR" sz="3600" b="1" strike="noStrike" spc="-1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Aula 8 – Variáveis na pilha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2020 – Engenharia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b="0" u="sng" strike="noStrike" spc="-1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-1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45680" y="410400"/>
            <a:ext cx="822744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Executável na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4561200" y="6373080"/>
            <a:ext cx="281520" cy="33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Picture 25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648000" y="1152000"/>
            <a:ext cx="3652560" cy="5595840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/>
          <p:nvPr isPhoto="0" userDrawn="0"/>
        </p:nvSpPr>
        <p:spPr bwMode="auto">
          <a:xfrm>
            <a:off x="4536000" y="1224000"/>
            <a:ext cx="4391640" cy="52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1" u="sng" strike="noStrike" spc="-1">
                <a:solidFill>
                  <a:srgbClr val="000000"/>
                </a:solidFill>
                <a:latin typeface="Arial"/>
                <a:ea typeface="DejaVu Sans"/>
              </a:rPr>
              <a:t>Variáveis locais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Armazenadas na pilha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Acessadas via deslocamentos relativos a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%rsp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Colocadas e retiradas de registradores frequentemente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u="sng" strike="noStrike" spc="-1">
                <a:solidFill>
                  <a:srgbClr val="000000"/>
                </a:solidFill>
                <a:latin typeface="Arial"/>
                <a:ea typeface="DejaVu Sans"/>
              </a:rPr>
              <a:t>Variáveis globais / strings constantes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Acessadas usando pulos relativos a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%rip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%rip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muda a cada instrução, o deslocamento usado muda também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É necessário fazer o cálculo para chegar ao endereço fina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Criando variáveis locais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EA2F11B-FC02-490E-84E6-29743723E33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073520" y="1833120"/>
            <a:ext cx="6413760" cy="29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sub $0x10, %rsp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mov 0x4(%rsp), %rdx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 . 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mov %rdx, 0x4(%rsp)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 . 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add $0x10, %rsp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64000" y="4967204"/>
            <a:ext cx="7290720" cy="18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Subtrair de %rsp equivale a empilhar, somar equivale a desempilhar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existe suporte para operações memória-memória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fim da função deletamos todas as variáveis locais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62F144-5B0C-52FF-F463-DF0D9D13222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Exercícios de aula 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Identificar funções que usem variáveis locais</a:t>
            </a:r>
            <a:endParaRPr sz="2000" b="0"/>
          </a:p>
          <a:p>
            <a:pPr marL="305901" indent="-305901">
              <a:buAutoNum type="arabicPeriod"/>
              <a:defRPr/>
            </a:pPr>
            <a:r>
              <a:rPr sz="2000" b="0"/>
              <a:t>Listar todas as variáveis locais de uma função que foram alocadas na pilha</a:t>
            </a:r>
            <a:endParaRPr sz="2000" b="0"/>
          </a:p>
          <a:p>
            <a:pPr marL="305901" indent="-305901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 dos exercícios 2 e 3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D240FD5-7FDC-DD46-F8D0-E2421BA71E2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68A9C89-A532-42CD-0968-EEF23F225DF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Exercícios para entrega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Identificar funções que usem variáveis locais</a:t>
            </a:r>
            <a:endParaRPr sz="2000" b="0"/>
          </a:p>
          <a:p>
            <a:pPr marL="305901" indent="-305901">
              <a:buAutoNum type="arabicPeriod"/>
              <a:defRPr/>
            </a:pPr>
            <a:r>
              <a:rPr sz="2000" b="0"/>
              <a:t>Listar todas as variáveis locais de uma função que foram alocadas na pilha</a:t>
            </a:r>
            <a:endParaRPr sz="2000" b="0"/>
          </a:p>
          <a:p>
            <a:pPr marL="305901" indent="-305901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26880" y="3636000"/>
            <a:ext cx="30848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Aula passadas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sz="2400" b="0" strike="noStrike" spc="-1">
              <a:latin typeface="Arial"/>
              <a:ea typeface="Arial"/>
              <a:cs typeface="Arial"/>
            </a:endParaRPr>
          </a:p>
          <a:p>
            <a:pPr marL="28656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Operações aritméticas</a:t>
            </a:r>
            <a:endParaRPr sz="2400" b="0" strike="noStrike" spc="-1">
              <a:latin typeface="Arial"/>
              <a:ea typeface="Arial"/>
              <a:cs typeface="Arial"/>
            </a:endParaRPr>
          </a:p>
          <a:p>
            <a:pPr marL="28656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Acessos à memória</a:t>
            </a:r>
            <a:endParaRPr sz="2400" b="0" strike="noStrike" spc="-1">
              <a:latin typeface="Arial"/>
              <a:ea typeface="Arial"/>
              <a:cs typeface="Arial"/>
            </a:endParaRPr>
          </a:p>
          <a:p>
            <a:pPr marL="28656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Chamadas de funções</a:t>
            </a:r>
            <a:endParaRPr sz="2400" b="0" strike="noStrike" spc="-1">
              <a:latin typeface="Arial"/>
              <a:ea typeface="Arial"/>
              <a:cs typeface="Arial"/>
            </a:endParaRPr>
          </a:p>
          <a:p>
            <a:pPr marL="28656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Arial,Sans-Serif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Expressões booleanas e pulos condicionais</a:t>
            </a:r>
            <a:endParaRPr sz="2400" b="0" strike="noStrike" spc="-1">
              <a:latin typeface="Arial"/>
              <a:ea typeface="Arial"/>
              <a:cs typeface="Arial"/>
            </a:endParaRPr>
          </a:p>
          <a:p>
            <a:pPr marL="286560" indent="-2851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Arial,Sans-Serif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Loops</a:t>
            </a:r>
            <a:endParaRPr sz="2400" b="0" strike="noStrike" spc="-1"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sz="2400" b="0" strike="noStrike" spc="-1">
              <a:latin typeface="Arial"/>
              <a:ea typeface="Arial"/>
              <a:cs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90B59B7-1B44-4A29-AE94-4D57F05F167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47B49B40-22E4-497D-BBDB-AF3D96ED8EF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80880" y="2889000"/>
            <a:ext cx="2614680" cy="44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 marL="185760" indent="-184320">
              <a:lnSpc>
                <a:spcPct val="100000"/>
              </a:lnSpc>
              <a:spcBef>
                <a:spcPts val="862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While version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7200" y="3308400"/>
            <a:ext cx="2513160" cy="798840"/>
          </a:xfrm>
          <a:prstGeom prst="rect">
            <a:avLst/>
          </a:prstGeom>
          <a:solidFill>
            <a:srgbClr val="F6F5BD"/>
          </a:solidFill>
          <a:ln w="1260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257800" y="1898640"/>
            <a:ext cx="2907000" cy="44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 marL="185760" indent="-184320">
              <a:lnSpc>
                <a:spcPct val="100000"/>
              </a:lnSpc>
              <a:spcBef>
                <a:spcPts val="862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Goto Version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334120" y="2317680"/>
            <a:ext cx="3427560" cy="2622600"/>
          </a:xfrm>
          <a:prstGeom prst="rect">
            <a:avLst/>
          </a:prstGeom>
          <a:solidFill>
            <a:srgbClr val="D5F1CF"/>
          </a:solidFill>
          <a:ln w="1260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goto test;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loop: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test: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if (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goto loop;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rot="16199999">
            <a:off x="3733560" y="2852640"/>
            <a:ext cx="760680" cy="15224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802F822-71D5-472D-999C-313B3302F06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85000" y="2221560"/>
            <a:ext cx="3190320" cy="27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foo_while(long n)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sum = 0;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while (n &gt; 0)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n--;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sum *= sum;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return sum;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632480" y="1743120"/>
            <a:ext cx="4052880" cy="39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sum = 0;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 test;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loop: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n--;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test: 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if (n &gt; 0)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 loop;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sum *= sum;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return sum;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2ABB22B-C1C3-4D2C-8E9B-3080BA2FDC3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93400" y="1743120"/>
            <a:ext cx="4052880" cy="39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long foo_while_goto_1(long n)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long sum = 0;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goto test;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loop: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sum += n;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n--;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test: 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if (n &gt; 0)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goto loop;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sum *= sum;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return sum;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485160" y="2705040"/>
            <a:ext cx="5545440" cy="2279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0000000000000044 &lt;foo_while_goto_1&gt;: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44: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mov    $0x0,%eax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49: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B050"/>
                </a:solidFill>
                <a:latin typeface="Courier New"/>
                <a:ea typeface="DejaVu Sans"/>
              </a:rPr>
              <a:t> jmp    52 &lt;foo_while_goto_1+0xe&gt;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4b: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add    %rdi,%rax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4e: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E46C0A"/>
                </a:solidFill>
                <a:latin typeface="Courier New"/>
                <a:ea typeface="DejaVu Sans"/>
              </a:rPr>
              <a:t> sub    $0x1,%rdi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52: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test   %rdi,%rdi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55: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jg     4b &lt;foo_while_goto_1+0x7&gt;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57: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imul   %rax,%rax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5b: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4F81BD"/>
                </a:solidFill>
                <a:latin typeface="Courier New"/>
                <a:ea typeface="DejaVu Sans"/>
              </a:rPr>
              <a:t> retq 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while</a:t>
            </a: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, versão 2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70AD970-B059-4B1F-9988-322DF055B37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33520" y="1523880"/>
            <a:ext cx="2614680" cy="44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 marL="185760" indent="-184320">
              <a:lnSpc>
                <a:spcPct val="100000"/>
              </a:lnSpc>
              <a:spcBef>
                <a:spcPts val="862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While version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609480" y="2006640"/>
            <a:ext cx="2513160" cy="798840"/>
          </a:xfrm>
          <a:prstGeom prst="rect">
            <a:avLst/>
          </a:prstGeom>
          <a:solidFill>
            <a:srgbClr val="F6F5BD"/>
          </a:solidFill>
          <a:ln w="1260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533520" y="3687840"/>
            <a:ext cx="2907000" cy="44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 marL="185760" indent="-184320">
              <a:lnSpc>
                <a:spcPct val="100000"/>
              </a:lnSpc>
              <a:spcBef>
                <a:spcPts val="862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Do-While Version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57200" y="4106880"/>
            <a:ext cx="3046680" cy="2203560"/>
          </a:xfrm>
          <a:prstGeom prst="rect">
            <a:avLst/>
          </a:prstGeom>
          <a:solidFill>
            <a:srgbClr val="F6F5BD"/>
          </a:solidFill>
          <a:ln w="1260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goto done;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while(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5257800" y="3352680"/>
            <a:ext cx="2907000" cy="44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 marL="185760" indent="-184320">
              <a:lnSpc>
                <a:spcPct val="100000"/>
              </a:lnSpc>
              <a:spcBef>
                <a:spcPts val="862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 Bold"/>
                <a:ea typeface="Calibri Bold"/>
              </a:rPr>
              <a:t>Goto Version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5334120" y="3771720"/>
            <a:ext cx="3427560" cy="2622600"/>
          </a:xfrm>
          <a:prstGeom prst="rect">
            <a:avLst/>
          </a:prstGeom>
          <a:solidFill>
            <a:srgbClr val="D5F1CF"/>
          </a:solidFill>
          <a:ln w="1260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tIns="38160" rIns="38160" bIns="38160"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goto done;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loop: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Body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if (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Calibri Bold Italic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   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goto loop;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Calibri Bold Italic"/>
              </a:rPr>
              <a:t>done: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1371600" y="2878200"/>
            <a:ext cx="760680" cy="8416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 rot="16199999">
            <a:off x="4038480" y="4179600"/>
            <a:ext cx="760680" cy="15224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for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46B12F1-4DFF-4183-BED3-A780DCDB83C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149560" y="1743120"/>
            <a:ext cx="4418280" cy="971640"/>
          </a:xfrm>
          <a:prstGeom prst="rect">
            <a:avLst/>
          </a:prstGeom>
          <a:solidFill>
            <a:srgbClr val="D1D1F0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90359" tIns="44280" rIns="90359" bIns="44280"/>
          <a:p>
            <a:pPr algn="ctr">
              <a:lnSpc>
                <a:spcPct val="100000"/>
              </a:lnSpc>
              <a:spcBef>
                <a:spcPts val="119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Init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Test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Update</a:t>
            </a:r>
            <a:r>
              <a:rPr lang="pt-BR" sz="2400" b="0" i="1" strike="noStrike" spc="-1">
                <a:solidFill>
                  <a:srgbClr val="000000"/>
                </a:solidFill>
                <a:latin typeface="Gill Sans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Body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2282760" y="1209600"/>
            <a:ext cx="3446640" cy="41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59" tIns="44280" rIns="90359" bIns="44280"/>
          <a:p>
            <a:pPr marL="223920" indent="-222480">
              <a:lnSpc>
                <a:spcPct val="100000"/>
              </a:lnSpc>
              <a:spcBef>
                <a:spcPts val="720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 Bold"/>
                <a:ea typeface="DejaVu Sans"/>
              </a:rPr>
              <a:t>For Version</a:t>
            </a:r>
            <a:endParaRPr lang="pt-BR" sz="2400" b="0" strike="noStrike" spc="-1">
              <a:latin typeface="Arial"/>
            </a:endParaRPr>
          </a:p>
          <a:p>
            <a:pPr marL="223920" indent="-222480">
              <a:lnSpc>
                <a:spcPct val="100000"/>
              </a:lnSpc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216240" y="4029120"/>
            <a:ext cx="2818080" cy="2525760"/>
          </a:xfrm>
          <a:prstGeom prst="rect">
            <a:avLst/>
          </a:prstGeom>
          <a:solidFill>
            <a:srgbClr val="D1D1F0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90359" tIns="44280" rIns="90359" bIns="44280"/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Init</a:t>
            </a:r>
            <a:r>
              <a:rPr lang="pt-BR" sz="24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Test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Body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pt-BR" sz="24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2400" b="0" i="1" strike="noStrike" spc="-1">
                <a:solidFill>
                  <a:srgbClr val="000000"/>
                </a:solidFill>
                <a:latin typeface="Calibri Bold"/>
                <a:ea typeface="DejaVu Sans"/>
              </a:rPr>
              <a:t>Update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2359080" y="3495600"/>
            <a:ext cx="3446640" cy="41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59" tIns="44280" rIns="90359" bIns="44280"/>
          <a:p>
            <a:pPr marL="223920" indent="-222480">
              <a:lnSpc>
                <a:spcPct val="100000"/>
              </a:lnSpc>
              <a:spcBef>
                <a:spcPts val="720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Calibri Bold"/>
                <a:ea typeface="DejaVu Sans"/>
              </a:rPr>
              <a:t>While Version</a:t>
            </a:r>
            <a:endParaRPr lang="pt-BR" sz="2400" b="0" strike="noStrike" spc="-1">
              <a:latin typeface="Arial"/>
            </a:endParaRPr>
          </a:p>
          <a:p>
            <a:pPr marL="223920" indent="-222480">
              <a:lnSpc>
                <a:spcPct val="100000"/>
              </a:lnSpc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206960" y="2962440"/>
            <a:ext cx="760680" cy="8416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560">
            <a:noFill/>
          </a:ln>
          <a:effectLst>
            <a:outerShdw dist="50799" dir="5400000" rotWithShape="0" algn="ctr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for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8684076-C07B-4C7E-9EB9-A95F9C24A4A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579200" y="2757960"/>
            <a:ext cx="4417200" cy="22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00000000000000a0 &lt;foo_for&gt;: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a0: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mov    $0x0,%eax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a5: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jmp    ae &lt;foo_for+0xe&gt;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a7: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add    %rdi,%rax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aa: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sub    $0x1,%rdi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test   %rdi,%rdi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b1: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jg     a7 &lt;foo_for+0x7&gt;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b3: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imul   %rax,%rax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b7: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retq  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0560" y="2757960"/>
            <a:ext cx="4417200" cy="22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000000000000002c &lt;foo_while&gt;: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2c: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mov    $0x0,%eax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31: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jmp    3a &lt;foo_while+0xe&gt;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33: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add    %rdi,%rax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36: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sub    $0x1,%rdi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3a: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test   %rdi,%rdi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3d: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jg     33 &lt;foo_while+0x7&gt;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3f: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imul   %rax,%rax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43: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retq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652400" y="2221200"/>
            <a:ext cx="1094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while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6318000" y="2221200"/>
            <a:ext cx="728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for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7440" cy="6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Arial"/>
                <a:ea typeface="Verdana"/>
              </a:rPr>
              <a:t>Variáveis locais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68000" y="1728000"/>
            <a:ext cx="80272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5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 maioria do tempo são colocadas em registradores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 não for possível colocamos na pilha (memória)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5890" lvl="1" indent="-28512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Uso &amp;var requer colocar na pilha.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5890" lvl="1" indent="-28512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Registrador não tem endereço</a:t>
            </a:r>
            <a:endParaRPr lang="pt-BR" sz="1800" b="0" strike="noStrike" spc="0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Topo da pilha está armazenado em %rsp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Sabemos acessar memória de maneira relativa a %rsp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$0xF(%rsp)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/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Theme 1</vt:lpstr>
      <vt:lpstr>Theme 2</vt:lpstr>
      <vt:lpstr>Theme 3</vt:lpstr>
      <vt:lpstr>Theme 4</vt:lpstr>
      <vt:lpstr>Theme 5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909</cp:revision>
  <dcterms:created xsi:type="dcterms:W3CDTF">2014-04-17T20:05:08Z</dcterms:created>
  <dcterms:modified xsi:type="dcterms:W3CDTF">2020-09-24T16:44:54Z</dcterms:modified>
  <cp:category/>
  <cp:contentStatus/>
  <cp:version/>
</cp:coreProperties>
</file>