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3344" cy="685324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8" y="2384129"/>
            <a:ext cx="7341737" cy="71275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Aft>
                <a:spcPts val="599"/>
              </a:spcAft>
              <a:defRPr/>
            </a:pPr>
            <a:r>
              <a:rPr lang="pt-BR" sz="32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</a:t>
            </a:r>
            <a:br>
              <a:rPr sz="3200"/>
            </a:br>
            <a:r>
              <a:rPr lang="pt-BR" sz="3200" b="1" strike="noStrike" spc="0">
                <a:solidFill>
                  <a:srgbClr val="FFFFFF"/>
                </a:solidFill>
                <a:latin typeface="Arial"/>
                <a:ea typeface="Verdana"/>
              </a:rPr>
              <a:t>Hardware-Software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8" y="3428784"/>
            <a:ext cx="7341737" cy="47480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397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</a:t>
            </a:r>
            <a:r>
              <a:rPr lang="pt-BR" sz="2000" spc="0">
                <a:solidFill>
                  <a:srgbClr val="FFFFFF"/>
                </a:solidFill>
                <a:latin typeface="Verdana"/>
                <a:ea typeface="Verdana"/>
              </a:rPr>
              <a:t>18 </a:t>
            </a: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– Threads I</a:t>
            </a:r>
            <a:r>
              <a:rPr lang="pt-BR" sz="2000" spc="0">
                <a:solidFill>
                  <a:srgbClr val="FFFFFF"/>
                </a:solidFill>
                <a:latin typeface="Verdana"/>
                <a:ea typeface="Verdana"/>
              </a:rPr>
              <a:t>I: sincronização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3" y="5463015"/>
            <a:ext cx="7341737" cy="112960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spc="0">
                <a:solidFill>
                  <a:srgbClr val="FFFFFF"/>
                </a:solidFill>
                <a:latin typeface="Verdana"/>
                <a:ea typeface="Verdana"/>
              </a:rPr>
              <a:t>2020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spcBef>
                <a:spcPts val="279"/>
              </a:spcBef>
              <a:defRPr/>
            </a:pPr>
            <a:r>
              <a:rPr lang="pt-BR" sz="1400" spc="0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Igor </a:t>
            </a:r>
            <a:r>
              <a:rPr lang="pt-BR" sz="1400" spc="0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Montagner</a:t>
            </a:r>
            <a:r>
              <a:rPr lang="pt-BR" sz="1400" spc="0">
                <a:solidFill>
                  <a:srgbClr val="FFFFFF"/>
                </a:solidFill>
                <a:latin typeface="Verdana"/>
                <a:ea typeface="+mn-lt"/>
                <a:cs typeface="+mn-lt"/>
              </a:rPr>
              <a:t> , </a:t>
            </a:r>
            <a:r>
              <a:rPr lang="pt-BR" sz="1400" spc="0">
                <a:solidFill>
                  <a:srgbClr val="FFFFFF"/>
                </a:solidFill>
                <a:latin typeface="Verdana"/>
                <a:ea typeface="Verdana"/>
              </a:rPr>
              <a:t>Maciel Calebe</a:t>
            </a:r>
            <a:r>
              <a:rPr lang="pt-BR" sz="1400" spc="0">
                <a:solidFill>
                  <a:srgbClr val="8EB4E3"/>
                </a:solidFill>
                <a:latin typeface="Verdana"/>
                <a:ea typeface="Verdana"/>
              </a:rPr>
              <a:t>,</a:t>
            </a:r>
            <a:r>
              <a:rPr lang="pt-BR" sz="1400" b="0" strike="noStrike" spc="0">
                <a:solidFill>
                  <a:srgbClr val="8EB4E3"/>
                </a:solidFill>
                <a:latin typeface="Verdana"/>
                <a:ea typeface="Verdana"/>
              </a:rPr>
              <a:t>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Fábio Ayres</a:t>
            </a:r>
            <a:endParaRPr lang="pt-BR" sz="1400" b="0" strike="noStrike" spc="0"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1" y="781150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Race Condition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CF53CCB-D78B-6A34-061D-51C9917CAA4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7" y="1588381"/>
            <a:ext cx="8703828" cy="49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"Ocorre quando a saída do programa depende da ordem de execução das threads"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Em geral ocorre quando</a:t>
            </a: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uma variável é usada em mais de uma thread e há pelo menos uma operação de escrita.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trabalhamos com os mesmosarquivos simultaneamente em várias threads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1" y="781150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Região Crítica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3C59D9-B152-93C2-C2B7-CA1F494F4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7" y="1588381"/>
            <a:ext cx="8703828" cy="49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"Parte do programa que só pode ser rodada uma thread por vez"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situações de concorrência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também toda a concorrência e pode se tornar gargalo de desempenho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7641" cy="61772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Mutex (Mutual Exclusion)</a:t>
            </a:r>
            <a:br>
              <a:rPr strike="noStrike"/>
            </a:br>
            <a:br>
              <a:rPr strike="noStrike"/>
            </a:br>
            <a:r>
              <a:rPr sz="26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Primitiva de sincronização para criação de regiões de exclusão mútua</a:t>
            </a:r>
            <a:br>
              <a:rPr strike="noStrike"/>
            </a:br>
            <a:br>
              <a:rPr strike="noStrike"/>
            </a:br>
            <a:endParaRPr/>
          </a:p>
          <a:p>
            <a:pPr marL="215986" lvl="0" indent="21562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71994" lvl="0" indent="-371994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Lock – se estiver destravado, trava e continua</a:t>
            </a:r>
            <a:endParaRPr/>
          </a:p>
          <a:p>
            <a:pPr lvl="6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- se não espera até alguém destravar</a:t>
            </a:r>
            <a:endParaRPr/>
          </a:p>
          <a:p>
            <a:pPr marL="371994" lvl="0" indent="-371994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Unlock  – se tiver a trava, destrava</a:t>
            </a:r>
            <a:endParaRPr/>
          </a:p>
          <a:p>
            <a:pPr lvl="8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     - se não tiver retorna erro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5" y="2920463"/>
            <a:ext cx="8227995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7"/>
            <a:ext cx="7227978" cy="35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8" y="6401829"/>
            <a:ext cx="640393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8C93DB-926E-6E54-E8DD-F4059662FE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4" y="4088157"/>
            <a:ext cx="8137408" cy="3634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Usando Mutex para sincronizar threads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 para criar mutex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Entender quando usá-los e como diminuir seu custo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5" y="2920463"/>
            <a:ext cx="8227995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7"/>
            <a:ext cx="7227978" cy="35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8" y="6401829"/>
            <a:ext cx="640393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D0D3D4A-6E8C-5E86-6488-BFFF3FF82F4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4" y="4088157"/>
            <a:ext cx="8137408" cy="3634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Usando Mutex para sincronizar threads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 para criar mutex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Entender quando usá-los e como diminuir seu custo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5" y="2920463"/>
            <a:ext cx="8227995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7"/>
            <a:ext cx="7227978" cy="35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8" y="6401829"/>
            <a:ext cx="640393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1A43534-A49D-25BF-0BEA-9F3DFCA8BEA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4" y="4088157"/>
            <a:ext cx="8137408" cy="36341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Usando (corretamente) Mutex para sincronizar threads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 para criar mutex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Entender quando usá-los e como diminuir seu custo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Mutex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6" y="1485985"/>
            <a:ext cx="8024613" cy="471966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defRPr/>
            </a:pPr>
            <a:endParaRPr/>
          </a:p>
          <a:p>
            <a:pPr marL="285820" lvl="0" indent="281502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Caro, mas muito útil somos obrigados a compartilhar um recurso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Ideal é usar lock/unlock o mínimo possível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Criar cópias privadas de uma variável compartilhada pode ajudar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8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634DE07D-E334-FDB0-60E9-1D1E3695F3B8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39104" cy="685324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540000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2999331" cy="45213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28611" cy="6080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4761" cy="6148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 e threads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4744" cy="34809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7159" cy="3606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Imagem 5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453588" y="1991394"/>
            <a:ext cx="6300683" cy="38150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4761" cy="6148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 e threads 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03911"/>
            <a:ext cx="8024614" cy="471966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marL="285821" marR="0" lvl="0" indent="28150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Processos</a:t>
            </a:r>
            <a:endParaRPr/>
          </a:p>
          <a:p>
            <a:pPr marL="1028815" marR="0" lvl="1" indent="28150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Comunicação entre processsos</a:t>
            </a:r>
            <a:endParaRPr/>
          </a:p>
          <a:p>
            <a:pPr marL="1028815" marR="0" lvl="1" indent="28150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b="1" u="sng">
                <a:solidFill>
                  <a:srgbClr val="ED1C24"/>
                </a:solidFill>
                <a:latin typeface="Verdana"/>
                <a:ea typeface="Verdana"/>
                <a:cs typeface="DejaVu Sans"/>
              </a:rPr>
              <a:t>Possível distribuir em várias máquinas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  <a:p>
            <a:pPr marL="343058" marR="0" lvl="0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8" marR="0" lvl="0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Threads</a:t>
            </a:r>
            <a:endParaRPr/>
          </a:p>
          <a:p>
            <a:pPr marL="1085691" marR="0" lvl="1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Mais barato de criar e destruir</a:t>
            </a:r>
            <a:endParaRPr/>
          </a:p>
          <a:p>
            <a:pPr marL="1085691" marR="0" lvl="1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Sempre pertencem a um único processo</a:t>
            </a:r>
            <a:endParaRPr/>
          </a:p>
          <a:p>
            <a:pPr marL="1085691" marR="0" lvl="1" indent="33873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b="1" u="sng">
                <a:solidFill>
                  <a:srgbClr val="ED1C24"/>
                </a:solidFill>
                <a:latin typeface="Verdana"/>
                <a:ea typeface="Verdana"/>
                <a:cs typeface="DejaVu Sans"/>
              </a:rPr>
              <a:t>Sincronização para acessar recursos compartilhados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4744" cy="34809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7159" cy="3606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395975" y="5889589"/>
            <a:ext cx="8262559" cy="76603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Troca de contexto ocorre de maneira igual nos dois casos!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4761" cy="6148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POSIX threads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4614" cy="471966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defRPr/>
            </a:pP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O padrão POSIX define também uma API de threads 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(pthreads)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 que inclui</a:t>
            </a:r>
            <a:br>
              <a:rPr strike="noStrike"/>
            </a:br>
            <a:endParaRPr/>
          </a:p>
          <a:p>
            <a:pPr marL="285821" lvl="0" indent="281502"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1502"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Criação de threads</a:t>
            </a:r>
            <a:endParaRPr/>
          </a:p>
          <a:p>
            <a:pPr marL="285821" marR="0" lvl="0" indent="281502"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Sincronização (usando semáforos)</a:t>
            </a:r>
            <a:endParaRPr/>
          </a:p>
          <a:p>
            <a:pPr marL="285821" marR="0" lvl="0" indent="281502" algn="l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Controle a acesso de dados (usando mutex)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4744" cy="34809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7159" cy="3606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Problemas limitados por CPU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6" y="1485985"/>
            <a:ext cx="8024613" cy="471966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defRPr/>
            </a:pPr>
            <a:endParaRPr/>
          </a:p>
          <a:p>
            <a:pPr marL="285820" lvl="0" indent="281502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Roda tão rápido quanto a CPU puder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Otimização de cache vale muito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Faz pouca entrada/saída</a:t>
            </a:r>
            <a:endParaRPr/>
          </a:p>
          <a:p>
            <a:pPr marL="1150065" lvl="4" indent="-349965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Interage pouco com o sistema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Pode ou não ter partes paralelas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8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1DE8E591-12D6-DFC8-4424-BC6A7C22899D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Problemas limitados por CPU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6" y="1485985"/>
            <a:ext cx="8024613" cy="471966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defRPr/>
            </a:pPr>
            <a:endParaRPr/>
          </a:p>
          <a:p>
            <a:pPr marL="285820" lvl="0" indent="281502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Dividimos um problemas em partes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parte é independente (em sua maioria)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Juntamos os resultados no fim</a:t>
            </a:r>
            <a:endParaRPr/>
          </a:p>
          <a:p>
            <a:pPr marL="285820" marR="0" lvl="0" indent="281502" algn="l">
              <a:lnSpc>
                <a:spcPct val="100000"/>
              </a:lnSpc>
              <a:spcBef>
                <a:spcPts val="1612"/>
              </a:spcBef>
              <a:spcAft>
                <a:spcPts val="1133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Pouca ou nenhuma sincronização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8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CA0EEE8E-A2FF-06CA-5504-5B4B93555DA5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Tarefas paralelas (CPU-bound)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8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037CA055-49DC-5E2C-ED78-12DE1E07B463}" type="slidenum">
              <a:rPr/>
              <a:t/>
            </a:fld>
            <a:endParaRPr/>
          </a:p>
        </p:txBody>
      </p:sp>
      <p:sp>
        <p:nvSpPr>
          <p:cNvPr id="7" name="TextShape 4" hidden="0"/>
          <p:cNvSpPr>
            <a:spLocks noGrp="1"/>
          </p:cNvSpPr>
          <p:nvPr isPhoto="0" userDrawn="0"/>
        </p:nvSpPr>
        <p:spPr bwMode="auto">
          <a:xfrm flipH="0" flipV="0">
            <a:off x="215985" y="5876192"/>
            <a:ext cx="6775398" cy="367613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latin typeface="Arial"/>
              </a:rPr>
              <a:t>Figura: https://en.wikipedia.org/wiki/File:Fork_join.svg</a:t>
            </a: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2238" y="1658414"/>
            <a:ext cx="8988993" cy="37412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6" y="2920464"/>
            <a:ext cx="8227996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3" y="85668"/>
            <a:ext cx="7227979" cy="35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9" y="6401830"/>
            <a:ext cx="640394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8FC91BD-5864-84D8-0E99-5A8D5E32743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5" y="4088158"/>
            <a:ext cx="8137409" cy="3634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Divisão de trabalho</a:t>
            </a:r>
            <a:r>
              <a:rPr sz="2000" b="1"/>
              <a:t> (20 min)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Dividir uma tarefa em pedaços para executar.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6" y="2920464"/>
            <a:ext cx="8227996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3" y="85668"/>
            <a:ext cx="7227979" cy="35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9" y="6401830"/>
            <a:ext cx="640394" cy="36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C006F11-87FD-8D6E-9E7A-E90EBE3A9A4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5" y="4088158"/>
            <a:ext cx="8137409" cy="36341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Divisão de trabalho</a:t>
            </a:r>
            <a:endParaRPr sz="2000" b="1"/>
          </a:p>
          <a:p>
            <a:pPr>
              <a:defRPr/>
            </a:pPr>
            <a:endParaRPr sz="2000"/>
          </a:p>
          <a:p>
            <a:pPr marL="305893" indent="-305893">
              <a:buAutoNum type="arabicPeriod"/>
              <a:defRPr/>
            </a:pPr>
            <a:r>
              <a:rPr sz="2000" b="0"/>
              <a:t>Utilização da API pthreads</a:t>
            </a:r>
            <a:endParaRPr sz="2000" b="0"/>
          </a:p>
          <a:p>
            <a:pPr marL="305893" indent="-305893">
              <a:buAutoNum type="arabicPeriod"/>
              <a:defRPr/>
            </a:pPr>
            <a:r>
              <a:rPr sz="2000" b="0"/>
              <a:t>Dividir uma tarefa em pedaços para executar.</a:t>
            </a:r>
            <a:endParaRPr sz="2000" b="0"/>
          </a:p>
          <a:p>
            <a:pPr marL="305893" indent="-30589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ONLYOFFICE/6.0.0.110</Application>
  <DocSecurity>0</DocSecurity>
  <PresentationFormat/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2020-11-19T18:01:17Z</dcterms:modified>
  <cp:category/>
  <cp:contentStatus/>
  <cp:version/>
</cp:coreProperties>
</file>