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64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3.xml" ContentType="application/vnd.openxmlformats-officedocument.presentationml.slideLayout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70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</p:sldIdLst>
  <p:sldSz cx="9144000" cy="6858000" type="screen4x3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theme" Target="theme/theme1.xml"/><Relationship Id="rId9" Type="http://schemas.openxmlformats.org/officeDocument/2006/relationships/theme" Target="theme/theme2.xml"/><Relationship Id="rId10" Type="http://schemas.openxmlformats.org/officeDocument/2006/relationships/theme" Target="theme/theme3.xml"/><Relationship Id="rId11" Type="http://schemas.openxmlformats.org/officeDocument/2006/relationships/theme" Target="theme/theme4.xml"/><Relationship Id="rId12" Type="http://schemas.openxmlformats.org/officeDocument/2006/relationships/theme" Target="theme/theme5.xml"/><Relationship Id="rId13" Type="http://schemas.openxmlformats.org/officeDocument/2006/relationships/theme" Target="theme/theme6.xml"/><Relationship Id="rId14" Type="http://schemas.openxmlformats.org/officeDocument/2006/relationships/theme" Target="theme/theme7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g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jpg"/></Relationships>
</file>

<file path=ppt/slideMasters/_rels/slideMaster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14" Type="http://schemas.openxmlformats.org/officeDocument/2006/relationships/image" Target="../media/image1.jpg"/></Relationships>
</file>

<file path=ppt/slideMasters/_rels/slideMaster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1.jpg"/></Relationships>
</file>

<file path=ppt/slideMasters/_rels/slideMaster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6800" cy="68565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781200"/>
            <a:ext cx="8229240" cy="618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Clique para editar o título mestre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57360" y="1486080"/>
            <a:ext cx="8029080" cy="472392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Clique para editar o texto mestre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Segundo nível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1143000" lvl="2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Terceiro nível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1600200" lvl="3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Quarto nível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057400" lvl="4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Quinto nível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162000" y="85680"/>
            <a:ext cx="7229160" cy="35208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61"/>
              </a:spcBef>
              <a:defRPr/>
            </a:pPr>
            <a:r>
              <a:rPr lang="en-US" sz="1300" b="1" strike="noStrike" spc="-1">
                <a:solidFill>
                  <a:srgbClr val="BCBEC0"/>
                </a:solidFill>
                <a:latin typeface="Verdana"/>
                <a:ea typeface="Verdana"/>
              </a:rPr>
              <a:t>Clique para editar o chapéu mestre</a:t>
            </a:r>
            <a:endParaRPr lang="en-US" sz="13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" name="PlaceHolder 4" hidden="0"/>
          <p:cNvSpPr>
            <a:spLocks noGrp="1"/>
          </p:cNvSpPr>
          <p:nvPr isPhoto="0" userDrawn="0">
            <p:ph type="sldNum" hasCustomPrompt="0"/>
          </p:nvPr>
        </p:nvSpPr>
        <p:spPr bwMode="auto">
          <a:xfrm>
            <a:off x="84240" y="6402240"/>
            <a:ext cx="6411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  <a:defRPr/>
            </a:pPr>
            <a:fld id="{E0F25437-255F-49AE-BA9E-8AD02FF137A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Times New Roman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hyperlink" Target="https://software.intel.com/en-us/articles/intel-sdm" TargetMode="Externa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Sistemas Hardware-Software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5 – Funções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78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78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igorsm1@insper.edu.br"/>
              </a:rPr>
              <a:t>&lt;igorsm1@insper.edu.br&gt;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78"/>
              </a:spcBef>
              <a:spcAft>
                <a:spcPts val="0"/>
              </a:spcAft>
              <a:buNone/>
              <a:defRPr/>
            </a:pPr>
            <a:r>
              <a:rPr>
                <a:solidFill>
                  <a:schemeClr val="bg1"/>
                </a:solidFill>
              </a:rPr>
              <a:t>Fábio Ayres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lea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“Prima” da instrução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mov</a:t>
            </a:r>
            <a:endParaRPr lang="pt-BR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Mas ao invés de pegar dados da memória, apenas calcula o endereço de memória desejado</a:t>
            </a:r>
            <a:endParaRPr lang="pt-BR" sz="1800" b="0" strike="noStrike" spc="-1">
              <a:latin typeface="Arial"/>
            </a:endParaRPr>
          </a:p>
          <a:p>
            <a:pPr marL="1028879" lvl="1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Daí vem o nome: </a:t>
            </a:r>
            <a:r>
              <a:rPr lang="pt-BR" sz="1800" b="0" i="1" strike="noStrike" spc="-1">
                <a:solidFill>
                  <a:srgbClr val="7030A0"/>
                </a:solidFill>
                <a:latin typeface="Verdana"/>
                <a:ea typeface="Verdana"/>
              </a:rPr>
              <a:t>Load Effective Address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Funcionamento: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lea </a:t>
            </a:r>
            <a:r>
              <a:rPr lang="pt-BR" sz="1800" b="1" i="1" strike="noStrike" spc="-1">
                <a:solidFill>
                  <a:srgbClr val="FF0000"/>
                </a:solidFill>
                <a:latin typeface="Courier New"/>
                <a:ea typeface="Verdana"/>
              </a:rPr>
              <a:t>Mem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, </a:t>
            </a:r>
            <a:r>
              <a:rPr lang="pt-BR" sz="1800" b="1" i="1" strike="noStrike" spc="-1">
                <a:solidFill>
                  <a:srgbClr val="FF0000"/>
                </a:solidFill>
                <a:latin typeface="Courier New"/>
                <a:ea typeface="Verdana"/>
              </a:rPr>
              <a:t>Dst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70C0"/>
                </a:solidFill>
                <a:latin typeface="Verdana"/>
                <a:ea typeface="Verdana"/>
              </a:rPr>
              <a:t>Mem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: operando de endereçamento da forma D(Rb, Ri, S)</a:t>
            </a:r>
            <a:endParaRPr lang="pt-BR" sz="1800" b="0" strike="noStrike" spc="-1">
              <a:latin typeface="Arial"/>
            </a:endParaRPr>
          </a:p>
          <a:p>
            <a:pPr marL="1028879" lvl="1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Exemplo: </a:t>
            </a:r>
            <a:r>
              <a:rPr lang="pt-BR" sz="1800" b="1" strike="noStrike" spc="-1">
                <a:solidFill>
                  <a:srgbClr val="002060"/>
                </a:solidFill>
                <a:latin typeface="Courier New"/>
                <a:ea typeface="Verdana"/>
              </a:rPr>
              <a:t>$0x4(%rax, %rbx, 4)</a:t>
            </a:r>
            <a:endParaRPr lang="pt-BR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70C0"/>
                </a:solidFill>
                <a:latin typeface="Verdana"/>
                <a:ea typeface="Verdana"/>
              </a:rPr>
              <a:t>Dst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: registrador destino</a:t>
            </a:r>
            <a:endParaRPr lang="pt-BR" sz="1800" b="0" strike="noStrike" spc="-1">
              <a:latin typeface="Arial"/>
            </a:endParaRPr>
          </a:p>
          <a:p>
            <a:pPr marL="1028879" lvl="1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Exemplo: </a:t>
            </a:r>
            <a:r>
              <a:rPr lang="pt-BR" sz="1800" b="1" strike="noStrike" spc="-1">
                <a:solidFill>
                  <a:srgbClr val="002060"/>
                </a:solidFill>
                <a:latin typeface="Courier New"/>
                <a:ea typeface="Verdana"/>
              </a:rPr>
              <a:t>%rsi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Efeito final: calcula o endereço especificado pelo operando </a:t>
            </a:r>
            <a:r>
              <a:rPr lang="pt-BR" sz="1800" b="0" strike="noStrike" spc="-1">
                <a:solidFill>
                  <a:srgbClr val="0070C0"/>
                </a:solidFill>
                <a:latin typeface="Verdana"/>
                <a:ea typeface="Verdana"/>
              </a:rPr>
              <a:t>Mem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, e armazena em </a:t>
            </a:r>
            <a:r>
              <a:rPr lang="pt-BR" sz="1800" b="0" strike="noStrike" spc="-1">
                <a:solidFill>
                  <a:srgbClr val="0070C0"/>
                </a:solidFill>
                <a:latin typeface="Verdana"/>
                <a:ea typeface="Verdana"/>
              </a:rPr>
              <a:t>Dst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40E80190-EB49-4112-A6D0-37351A17CA97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lea </a:t>
            </a: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versus </a:t>
            </a: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mov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blipFill>
            <a:blip r:embed="rId2"/>
            <a:stretch/>
          </a:blip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 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A5A09294-1468-4A2D-84CC-12BB33913C8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Usos da instrução </a:t>
            </a: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lea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lea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: equivale em C a </a:t>
            </a:r>
            <a:r>
              <a:rPr lang="pt-BR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p =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&amp;</a:t>
            </a:r>
            <a:r>
              <a:rPr lang="pt-BR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v[i]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mov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: equivale em C a </a:t>
            </a:r>
            <a:r>
              <a:rPr lang="pt-BR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p = v[i]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A instrução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lea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 também é muito usada para fazer cálculos matemáticos simples, por exemplo: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Vantagem: 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lea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 é muito rápida</a:t>
            </a:r>
            <a:r>
              <a:rPr lang="pt-BR" spc="-1">
                <a:solidFill>
                  <a:srgbClr val="000000"/>
                </a:solidFill>
                <a:latin typeface="Verdana"/>
                <a:ea typeface="Verdana"/>
              </a:rPr>
              <a:t>, </a:t>
            </a:r>
            <a:r>
              <a:rPr lang="pt-BR" u="sng" spc="-1">
                <a:solidFill>
                  <a:srgbClr val="000000"/>
                </a:solidFill>
                <a:latin typeface="Verdana"/>
                <a:ea typeface="Verdana"/>
              </a:rPr>
              <a:t>faz contas com dois registradores e armazena em um terceiro</a:t>
            </a:r>
            <a:r>
              <a:rPr lang="pt-BR" spc="-1">
                <a:solidFill>
                  <a:srgbClr val="000000"/>
                </a:solidFill>
                <a:latin typeface="Verdana"/>
                <a:ea typeface="Verdana"/>
              </a:rPr>
              <a:t>!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5AA5AE05-AC74-47F6-BCBD-CEE9298EA657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25760" y="3754800"/>
            <a:ext cx="2856600" cy="989640"/>
          </a:xfrm>
          <a:prstGeom prst="rect">
            <a:avLst/>
          </a:prstGeom>
          <a:solidFill>
            <a:srgbClr val="CDF1C5"/>
          </a:solidFill>
          <a:ln w="12600">
            <a:solidFill>
              <a:schemeClr val="tx1"/>
            </a:solidFill>
            <a:miter/>
          </a:ln>
          <a:effectLst>
            <a:outerShdw dist="50799" dir="5400000" rotWithShape="0" algn="ctr">
              <a:schemeClr val="bg2">
                <a:alpha val="50000"/>
              </a:scheme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182880" tIns="0" rIns="0" bIns="0"/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Monaco"/>
              </a:rPr>
              <a:t>long m12(long x)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Monaco"/>
              </a:rPr>
              <a:t>  return x*12;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Monaco"/>
              </a:rPr>
              <a:t>}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725760" y="4841280"/>
            <a:ext cx="7959960" cy="68472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  <a:effectLst>
            <a:outerShdw dist="50799" dir="5400000" rotWithShape="0" algn="ctr">
              <a:schemeClr val="bg2">
                <a:alpha val="50000"/>
              </a:scheme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76320" tIns="76320" rIns="76320" bIns="76320"/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leaq (%rdi,%rdi,2), %rax  # t &lt;- x + x*2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salq $2, %rax             # return t &lt;&lt; 2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>
            <a:spLocks noAdjustHandles="0" noChangeArrowheads="0"/>
          </p:cNvSpPr>
          <p:nvPr isPhoto="0" userDrawn="0"/>
        </p:nvSpPr>
        <p:spPr bwMode="auto">
          <a:xfrm>
            <a:off x="457200" y="781200"/>
            <a:ext cx="8229240" cy="61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Operações aritméticas simples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 hidden="0"/>
          <p:cNvSpPr>
            <a:spLocks noAdjustHandles="0" noChangeArrowheads="0"/>
          </p:cNvSpPr>
          <p:nvPr isPhoto="0" userDrawn="0"/>
        </p:nvSpPr>
        <p:spPr bwMode="auto">
          <a:xfrm>
            <a:off x="657360" y="1486080"/>
            <a:ext cx="8029080" cy="4723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Instruções de dois operandos: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i="1" strike="noStrike" spc="-1">
                <a:solidFill>
                  <a:srgbClr val="FF0000"/>
                </a:solidFill>
                <a:latin typeface="Verdana"/>
                <a:ea typeface="Verdana"/>
              </a:rPr>
              <a:t>Instrução 	Cálculo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addq	S, D	D = D + S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subq 	S, D	D = D - S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imulq 	S, D	D = D * S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salq 	S, D	D = D &lt;&lt; S  # Tanto arit. como lógico.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sarq 	S, D	D = D &gt;&gt; S  # Aritmético.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shrq 	S, D	D = D &gt;&gt; S  # Lógico.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xorq 	S, D	D = D ^ S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andq 	S, D	D = D &amp; S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orq 	S, D	D = D | S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Não há distinção entre signed e unsigned. (Porque?)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TextShape 3" hidden="0"/>
          <p:cNvSpPr>
            <a:spLocks noAdjustHandles="0" noChangeArrowheads="0"/>
          </p:cNvSpPr>
          <p:nvPr isPhoto="0" userDrawn="0"/>
        </p:nvSpPr>
        <p:spPr bwMode="auto">
          <a:xfrm>
            <a:off x="162000" y="85680"/>
            <a:ext cx="7229160" cy="3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TextShape 4" hidden="0"/>
          <p:cNvSpPr>
            <a:spLocks noAdjustHandles="0" noChangeArrowheads="0"/>
          </p:cNvSpPr>
          <p:nvPr isPhoto="0" userDrawn="0"/>
        </p:nvSpPr>
        <p:spPr bwMode="auto">
          <a:xfrm>
            <a:off x="84240" y="6402240"/>
            <a:ext cx="6411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defRPr/>
            </a:pPr>
            <a:fld id="{BDD7A9DF-2B43-4A50-8D06-1879EC651687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>
            <a:spLocks noAdjustHandles="0" noChangeArrowheads="0"/>
          </p:cNvSpPr>
          <p:nvPr isPhoto="0" userDrawn="0"/>
        </p:nvSpPr>
        <p:spPr bwMode="auto">
          <a:xfrm>
            <a:off x="457200" y="781200"/>
            <a:ext cx="8229240" cy="61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Operações aritméticas simples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 hidden="0"/>
          <p:cNvSpPr>
            <a:spLocks noAdjustHandles="0" noChangeArrowheads="0"/>
          </p:cNvSpPr>
          <p:nvPr isPhoto="0" userDrawn="0"/>
        </p:nvSpPr>
        <p:spPr bwMode="auto">
          <a:xfrm>
            <a:off x="657360" y="1486080"/>
            <a:ext cx="8029080" cy="4723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Instrução determina signed vs unsigned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mul reg – multiplicação sem sinal de reg por %RAX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resultado armazenado em %RDX:%RAX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imul reg – multiplicação com sinal de reg por %RAX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resultado armazenado em %RDX:%RAX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Vale para divisão também!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TextShape 3" hidden="0"/>
          <p:cNvSpPr>
            <a:spLocks noAdjustHandles="0" noChangeArrowheads="0"/>
          </p:cNvSpPr>
          <p:nvPr isPhoto="0" userDrawn="0"/>
        </p:nvSpPr>
        <p:spPr bwMode="auto">
          <a:xfrm>
            <a:off x="162000" y="85680"/>
            <a:ext cx="7229160" cy="3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TextShape 4" hidden="0"/>
          <p:cNvSpPr>
            <a:spLocks noAdjustHandles="0" noChangeArrowheads="0"/>
          </p:cNvSpPr>
          <p:nvPr isPhoto="0" userDrawn="0"/>
        </p:nvSpPr>
        <p:spPr bwMode="auto">
          <a:xfrm>
            <a:off x="84240" y="6402240"/>
            <a:ext cx="6411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defRPr/>
            </a:pPr>
            <a:fld id="{3A644B5F-93BC-4AC1-8E96-5A77FB07BBF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>
            <a:spLocks noAdjustHandles="0" noChangeArrowheads="0"/>
          </p:cNvSpPr>
          <p:nvPr isPhoto="0" userDrawn="0"/>
        </p:nvSpPr>
        <p:spPr bwMode="auto">
          <a:xfrm>
            <a:off x="457200" y="781200"/>
            <a:ext cx="8229240" cy="61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Operações aritméticas simples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 hidden="0"/>
          <p:cNvSpPr>
            <a:spLocks noAdjustHandles="0" noChangeArrowheads="0"/>
          </p:cNvSpPr>
          <p:nvPr isPhoto="0" userDrawn="0"/>
        </p:nvSpPr>
        <p:spPr bwMode="auto">
          <a:xfrm>
            <a:off x="657360" y="1486080"/>
            <a:ext cx="8029080" cy="4723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Instruções de um operando operandos: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i="1" strike="noStrike" spc="-1">
                <a:solidFill>
                  <a:srgbClr val="FF0000"/>
                </a:solidFill>
                <a:latin typeface="Verdana"/>
                <a:ea typeface="Verdana"/>
              </a:rPr>
              <a:t>Instrução 	Cálculo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incq	D	D = D + 1	# Incremento.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decq 	D	D = D – 1	# Decremento.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negq 	D	D = -D	# Negativo.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notq 	D	D = ~D	# Operador “not” bit-a-bit.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Ver livro para mais instruções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Para referência completa: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0" u="sng" strike="noStrike" spc="-1">
                <a:solidFill>
                  <a:srgbClr val="0000FF"/>
                </a:solidFill>
                <a:latin typeface="Verdana"/>
                <a:ea typeface="Verdana"/>
                <a:hlinkClick r:id="rId2" tooltip="https://software.intel.com/en-us/articles/intel-sdm"/>
              </a:rPr>
              <a:t>https://software.intel.com/en-us/articles/intel-sdm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(somente 4684 páginas!)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TextShape 3" hidden="0"/>
          <p:cNvSpPr>
            <a:spLocks noAdjustHandles="0" noChangeArrowheads="0"/>
          </p:cNvSpPr>
          <p:nvPr isPhoto="0" userDrawn="0"/>
        </p:nvSpPr>
        <p:spPr bwMode="auto">
          <a:xfrm>
            <a:off x="162000" y="85680"/>
            <a:ext cx="7229160" cy="3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TextShape 4" hidden="0"/>
          <p:cNvSpPr>
            <a:spLocks noAdjustHandles="0" noChangeArrowheads="0"/>
          </p:cNvSpPr>
          <p:nvPr isPhoto="0" userDrawn="0"/>
        </p:nvSpPr>
        <p:spPr bwMode="auto">
          <a:xfrm>
            <a:off x="84240" y="6402240"/>
            <a:ext cx="6411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defRPr/>
            </a:pPr>
            <a:fld id="{461057AE-F318-4F53-8688-4C13CC90D93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7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83ED66B-5884-9DB7-5F6C-F07BE6BCD0C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1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Funções: argumentos, retorno e chamada</a:t>
            </a:r>
            <a:endParaRPr sz="2000" b="1"/>
          </a:p>
          <a:p>
            <a:pPr>
              <a:defRPr/>
            </a:pPr>
            <a:endParaRPr sz="2000"/>
          </a:p>
          <a:p>
            <a:pPr marL="305904" indent="-305904">
              <a:buAutoNum type="arabicPeriod"/>
              <a:defRPr/>
            </a:pPr>
            <a:r>
              <a:rPr sz="2000" b="0"/>
              <a:t>Identificar os tipos de argumentos recebidos por uma função</a:t>
            </a:r>
            <a:endParaRPr sz="2000" b="0"/>
          </a:p>
          <a:p>
            <a:pPr marL="305904" indent="-305904">
              <a:buAutoNum type="arabicPeriod"/>
              <a:defRPr/>
            </a:pPr>
            <a:r>
              <a:rPr sz="2000" b="0"/>
              <a:t>Identificar o tipo do valor de retorno de uma função</a:t>
            </a:r>
            <a:endParaRPr sz="2000" b="0"/>
          </a:p>
          <a:p>
            <a:pPr marL="305904" indent="-305904">
              <a:buAutoNum type="arabicPeriod"/>
              <a:defRPr/>
            </a:pPr>
            <a:r>
              <a:rPr sz="2000" b="0"/>
              <a:t>Identificar quais argumentos são passados ao realizar a chamada de uma função.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2560" cy="685656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26880" y="3636000"/>
            <a:ext cx="30848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31600" cy="61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 visão do programador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7843B104-31B2-4E0C-8DEE-5B2FCF75447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219320" y="1441080"/>
            <a:ext cx="3198960" cy="2208240"/>
          </a:xfrm>
          <a:prstGeom prst="rect">
            <a:avLst/>
          </a:prstGeom>
          <a:solidFill>
            <a:srgbClr val="EFBFBF"/>
          </a:solidFill>
          <a:ln w="284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/>
          <a:lstStyle/>
          <a:p>
            <a:pPr>
              <a:lnSpc>
                <a:spcPct val="100000"/>
              </a:lnSpc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392120" y="2698200"/>
            <a:ext cx="1248840" cy="8024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PC: program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counter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2319840" y="1821960"/>
            <a:ext cx="1912320" cy="760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Registradores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6172200" y="1441080"/>
            <a:ext cx="1751040" cy="2208240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Memória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6248520" y="2104200"/>
            <a:ext cx="1598759" cy="1002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/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Código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Dados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Pilha (Stack)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2" name="Line 9" hidden="0"/>
          <p:cNvSpPr/>
          <p:nvPr isPhoto="0" userDrawn="0"/>
        </p:nvSpPr>
        <p:spPr bwMode="auto">
          <a:xfrm>
            <a:off x="4419360" y="2075759"/>
            <a:ext cx="1752840" cy="36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lg" len="lg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3" name="Line 10" hidden="0"/>
          <p:cNvSpPr/>
          <p:nvPr isPhoto="0" userDrawn="0"/>
        </p:nvSpPr>
        <p:spPr bwMode="auto">
          <a:xfrm>
            <a:off x="4419360" y="2609280"/>
            <a:ext cx="1752840" cy="360"/>
          </a:xfrm>
          <a:prstGeom prst="line">
            <a:avLst/>
          </a:prstGeom>
          <a:ln w="25560">
            <a:solidFill>
              <a:srgbClr val="000000"/>
            </a:solidFill>
            <a:round/>
            <a:headEnd type="triangle" w="lg" len="lg"/>
            <a:tailEnd type="triangle" w="lg" len="lg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" name="Line 11" hidden="0"/>
          <p:cNvSpPr/>
          <p:nvPr isPhoto="0" userDrawn="0"/>
        </p:nvSpPr>
        <p:spPr bwMode="auto">
          <a:xfrm>
            <a:off x="4419360" y="3142440"/>
            <a:ext cx="1752840" cy="360"/>
          </a:xfrm>
          <a:prstGeom prst="line">
            <a:avLst/>
          </a:prstGeom>
          <a:ln w="25560">
            <a:solidFill>
              <a:srgbClr val="000000"/>
            </a:solidFill>
            <a:round/>
            <a:headEnd type="triangle" w="lg" len="lg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5" name="CustomShape 12" hidden="0"/>
          <p:cNvSpPr/>
          <p:nvPr isPhoto="0" userDrawn="0"/>
        </p:nvSpPr>
        <p:spPr bwMode="auto">
          <a:xfrm>
            <a:off x="4419720" y="1669680"/>
            <a:ext cx="1751040" cy="392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/>
          <a:lstStyle/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Endereços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4419720" y="2228400"/>
            <a:ext cx="1751040" cy="392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/>
          <a:lstStyle/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Dados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4419720" y="2761560"/>
            <a:ext cx="1675080" cy="392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/>
          <a:lstStyle/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Instruções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870640" y="2761560"/>
            <a:ext cx="1217880" cy="6843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Códigos de 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Condição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33840" y="3778200"/>
            <a:ext cx="4570560" cy="2649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 marL="560520" indent="-220680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PC: Program counter</a:t>
            </a:r>
            <a:endParaRPr lang="pt-BR" sz="2000" b="0" strike="noStrike" spc="-1">
              <a:latin typeface="Arial"/>
            </a:endParaRPr>
          </a:p>
          <a:p>
            <a:pPr marL="839879" indent="-163800"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%rip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Endereço da próxima instrução</a:t>
            </a:r>
            <a:endParaRPr lang="pt-BR" sz="1800" b="0" strike="noStrike" spc="-1">
              <a:latin typeface="Arial"/>
            </a:endParaRPr>
          </a:p>
          <a:p>
            <a:pPr marL="560520" indent="-220680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Registradores</a:t>
            </a:r>
            <a:endParaRPr lang="pt-BR" sz="2000" b="0" strike="noStrike" spc="-1">
              <a:latin typeface="Arial"/>
            </a:endParaRPr>
          </a:p>
          <a:p>
            <a:pPr marL="839879" indent="-163800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Dados de uso muito frequente</a:t>
            </a:r>
            <a:endParaRPr lang="pt-BR" sz="1800" b="0" strike="noStrike" spc="-1">
              <a:latin typeface="Arial"/>
            </a:endParaRPr>
          </a:p>
          <a:p>
            <a:pPr marL="560520" indent="-220680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Códigos de condição</a:t>
            </a:r>
            <a:endParaRPr lang="pt-BR" sz="2000" b="0" strike="noStrike" spc="-1">
              <a:latin typeface="Arial"/>
            </a:endParaRPr>
          </a:p>
          <a:p>
            <a:pPr marL="839879" indent="-163800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Informação sobre o resultado das operações aritméticas ou lógicas mais recentes</a:t>
            </a:r>
            <a:endParaRPr lang="pt-BR" sz="1800" b="0" strike="noStrike" spc="-1">
              <a:latin typeface="Arial"/>
            </a:endParaRPr>
          </a:p>
          <a:p>
            <a:pPr marL="839879" indent="-163800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Usado para saltos condicionais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4942800" y="3762720"/>
            <a:ext cx="3854519" cy="1491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 marL="291960" indent="-176400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Memória</a:t>
            </a:r>
            <a:endParaRPr lang="pt-BR" sz="2000" b="0" strike="noStrike" spc="-1">
              <a:latin typeface="Arial"/>
            </a:endParaRPr>
          </a:p>
          <a:p>
            <a:pPr marL="571680" indent="-163800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 vetor de bytes</a:t>
            </a:r>
            <a:endParaRPr lang="pt-BR" sz="1800" b="0" strike="noStrike" spc="-1">
              <a:latin typeface="Arial"/>
            </a:endParaRPr>
          </a:p>
          <a:p>
            <a:pPr marL="571680" indent="-163800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Armazena código e dados</a:t>
            </a:r>
            <a:endParaRPr lang="pt-BR" sz="1800" b="0" strike="noStrike" spc="-1">
              <a:latin typeface="Arial"/>
            </a:endParaRPr>
          </a:p>
          <a:p>
            <a:pPr marL="571680" indent="-163800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Armazena a pilha: essencial para usar funções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1;p13" hidden="0"/>
          <p:cNvSpPr/>
          <p:nvPr isPhoto="0" userDrawn="0"/>
        </p:nvSpPr>
        <p:spPr bwMode="auto">
          <a:xfrm>
            <a:off x="762120" y="4800600"/>
            <a:ext cx="3554280" cy="531720"/>
          </a:xfrm>
          <a:prstGeom prst="rect">
            <a:avLst/>
          </a:prstGeom>
          <a:solidFill>
            <a:srgbClr val="EFBFB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%rsp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472;p13" hidden="0"/>
          <p:cNvSpPr/>
          <p:nvPr isPhoto="0" userDrawn="0"/>
        </p:nvSpPr>
        <p:spPr bwMode="auto">
          <a:xfrm>
            <a:off x="357120" y="435600"/>
            <a:ext cx="7590240" cy="7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8745" indent="-116840"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Registradores inteiros </a:t>
            </a: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64/32 bits</a:t>
            </a:r>
            <a:endParaRPr lang="pt-BR"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473;p13" hidden="0"/>
          <p:cNvSpPr/>
          <p:nvPr isPhoto="0" userDrawn="0"/>
        </p:nvSpPr>
        <p:spPr bwMode="auto">
          <a:xfrm>
            <a:off x="112320" y="6019920"/>
            <a:ext cx="8926560" cy="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12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Podem se referir aos 8 bytes (%rax), 4 bytes mais baixos (%eax), 2 bytes mais baixos (%ax), byte mais baixo (%al) e segundo byte mais baixo (%ah)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474;p13" hidden="0"/>
          <p:cNvSpPr/>
          <p:nvPr isPhoto="0" userDrawn="0"/>
        </p:nvSpPr>
        <p:spPr bwMode="auto">
          <a:xfrm>
            <a:off x="2552760" y="11811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%eax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475;p13" hidden="0"/>
          <p:cNvSpPr/>
          <p:nvPr isPhoto="0" userDrawn="0"/>
        </p:nvSpPr>
        <p:spPr bwMode="auto">
          <a:xfrm>
            <a:off x="2552760" y="17906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%ebx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476;p13" hidden="0"/>
          <p:cNvSpPr/>
          <p:nvPr isPhoto="0" userDrawn="0"/>
        </p:nvSpPr>
        <p:spPr bwMode="auto">
          <a:xfrm>
            <a:off x="2552760" y="240048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%ecx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477;p13" hidden="0"/>
          <p:cNvSpPr/>
          <p:nvPr isPhoto="0" userDrawn="0"/>
        </p:nvSpPr>
        <p:spPr bwMode="auto">
          <a:xfrm>
            <a:off x="2552760" y="30099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%edx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478;p13" hidden="0"/>
          <p:cNvSpPr/>
          <p:nvPr isPhoto="0" userDrawn="0"/>
        </p:nvSpPr>
        <p:spPr bwMode="auto">
          <a:xfrm>
            <a:off x="2552760" y="36194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%esi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479;p13" hidden="0"/>
          <p:cNvSpPr/>
          <p:nvPr isPhoto="0" userDrawn="0"/>
        </p:nvSpPr>
        <p:spPr bwMode="auto">
          <a:xfrm>
            <a:off x="2552760" y="422928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%edi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480;p13" hidden="0"/>
          <p:cNvSpPr/>
          <p:nvPr isPhoto="0" userDrawn="0"/>
        </p:nvSpPr>
        <p:spPr bwMode="auto">
          <a:xfrm>
            <a:off x="2552760" y="4838760"/>
            <a:ext cx="1750680" cy="442800"/>
          </a:xfrm>
          <a:prstGeom prst="rect">
            <a:avLst/>
          </a:prstGeom>
          <a:solidFill>
            <a:srgbClr val="FF9999"/>
          </a:solidFill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%esp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481;p13" hidden="0"/>
          <p:cNvSpPr/>
          <p:nvPr isPhoto="0" userDrawn="0"/>
        </p:nvSpPr>
        <p:spPr bwMode="auto">
          <a:xfrm>
            <a:off x="2552760" y="54356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%ebp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482;p13" hidden="0"/>
          <p:cNvSpPr/>
          <p:nvPr isPhoto="0" userDrawn="0"/>
        </p:nvSpPr>
        <p:spPr bwMode="auto">
          <a:xfrm>
            <a:off x="6515280" y="11811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%r8d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483;p13" hidden="0"/>
          <p:cNvSpPr/>
          <p:nvPr isPhoto="0" userDrawn="0"/>
        </p:nvSpPr>
        <p:spPr bwMode="auto">
          <a:xfrm>
            <a:off x="6515280" y="17906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%r9d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484;p13" hidden="0"/>
          <p:cNvSpPr/>
          <p:nvPr isPhoto="0" userDrawn="0"/>
        </p:nvSpPr>
        <p:spPr bwMode="auto">
          <a:xfrm>
            <a:off x="6515280" y="240048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%r10d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485;p13" hidden="0"/>
          <p:cNvSpPr/>
          <p:nvPr isPhoto="0" userDrawn="0"/>
        </p:nvSpPr>
        <p:spPr bwMode="auto">
          <a:xfrm>
            <a:off x="6515280" y="30099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%r11d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486;p13" hidden="0"/>
          <p:cNvSpPr/>
          <p:nvPr isPhoto="0" userDrawn="0"/>
        </p:nvSpPr>
        <p:spPr bwMode="auto">
          <a:xfrm>
            <a:off x="6515280" y="36194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%r12d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487;p13" hidden="0"/>
          <p:cNvSpPr/>
          <p:nvPr isPhoto="0" userDrawn="0"/>
        </p:nvSpPr>
        <p:spPr bwMode="auto">
          <a:xfrm>
            <a:off x="6515280" y="422928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%r13d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488;p13" hidden="0"/>
          <p:cNvSpPr/>
          <p:nvPr isPhoto="0" userDrawn="0"/>
        </p:nvSpPr>
        <p:spPr bwMode="auto">
          <a:xfrm>
            <a:off x="6515280" y="48387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%r14d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2" name="Google Shape;489;p13" hidden="0"/>
          <p:cNvSpPr/>
          <p:nvPr isPhoto="0" userDrawn="0"/>
        </p:nvSpPr>
        <p:spPr bwMode="auto">
          <a:xfrm>
            <a:off x="6515280" y="54482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%r15d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3" name="Google Shape;490;p13" hidden="0"/>
          <p:cNvSpPr/>
          <p:nvPr isPhoto="0" userDrawn="0"/>
        </p:nvSpPr>
        <p:spPr bwMode="auto">
          <a:xfrm>
            <a:off x="4724280" y="11430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%r8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4" name="Google Shape;491;p13" hidden="0"/>
          <p:cNvSpPr/>
          <p:nvPr isPhoto="0" userDrawn="0"/>
        </p:nvSpPr>
        <p:spPr bwMode="auto">
          <a:xfrm>
            <a:off x="4724280" y="17524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%r9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5" name="Google Shape;492;p13" hidden="0"/>
          <p:cNvSpPr/>
          <p:nvPr isPhoto="0" userDrawn="0"/>
        </p:nvSpPr>
        <p:spPr bwMode="auto">
          <a:xfrm>
            <a:off x="4724280" y="236232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%r10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493;p13" hidden="0"/>
          <p:cNvSpPr/>
          <p:nvPr isPhoto="0" userDrawn="0"/>
        </p:nvSpPr>
        <p:spPr bwMode="auto">
          <a:xfrm>
            <a:off x="4724280" y="29718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%r11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494;p13" hidden="0"/>
          <p:cNvSpPr/>
          <p:nvPr isPhoto="0" userDrawn="0"/>
        </p:nvSpPr>
        <p:spPr bwMode="auto">
          <a:xfrm>
            <a:off x="4724280" y="35812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%r12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8" name="Google Shape;495;p13" hidden="0"/>
          <p:cNvSpPr/>
          <p:nvPr isPhoto="0" userDrawn="0"/>
        </p:nvSpPr>
        <p:spPr bwMode="auto">
          <a:xfrm>
            <a:off x="4724280" y="419112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%r13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9" name="Google Shape;496;p13" hidden="0"/>
          <p:cNvSpPr/>
          <p:nvPr isPhoto="0" userDrawn="0"/>
        </p:nvSpPr>
        <p:spPr bwMode="auto">
          <a:xfrm>
            <a:off x="4724280" y="48006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%r14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0" name="Google Shape;497;p13" hidden="0"/>
          <p:cNvSpPr/>
          <p:nvPr isPhoto="0" userDrawn="0"/>
        </p:nvSpPr>
        <p:spPr bwMode="auto">
          <a:xfrm>
            <a:off x="4724280" y="54100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%r15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1" name="Google Shape;498;p13" hidden="0"/>
          <p:cNvSpPr/>
          <p:nvPr isPhoto="0" userDrawn="0"/>
        </p:nvSpPr>
        <p:spPr bwMode="auto">
          <a:xfrm>
            <a:off x="762120" y="11430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%rax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2" name="Google Shape;499;p13" hidden="0"/>
          <p:cNvSpPr/>
          <p:nvPr isPhoto="0" userDrawn="0"/>
        </p:nvSpPr>
        <p:spPr bwMode="auto">
          <a:xfrm>
            <a:off x="762120" y="17524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%rbx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3" name="Google Shape;500;p13" hidden="0"/>
          <p:cNvSpPr/>
          <p:nvPr isPhoto="0" userDrawn="0"/>
        </p:nvSpPr>
        <p:spPr bwMode="auto">
          <a:xfrm>
            <a:off x="762120" y="236232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%rcx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4" name="Google Shape;501;p13" hidden="0"/>
          <p:cNvSpPr/>
          <p:nvPr isPhoto="0" userDrawn="0"/>
        </p:nvSpPr>
        <p:spPr bwMode="auto">
          <a:xfrm>
            <a:off x="762120" y="29718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%rdx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5" name="Google Shape;502;p13" hidden="0"/>
          <p:cNvSpPr/>
          <p:nvPr isPhoto="0" userDrawn="0"/>
        </p:nvSpPr>
        <p:spPr bwMode="auto">
          <a:xfrm>
            <a:off x="762120" y="35812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%rsi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6" name="Google Shape;503;p13" hidden="0"/>
          <p:cNvSpPr/>
          <p:nvPr isPhoto="0" userDrawn="0"/>
        </p:nvSpPr>
        <p:spPr bwMode="auto">
          <a:xfrm>
            <a:off x="762120" y="419112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%rdi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7" name="Google Shape;504;p13" hidden="0"/>
          <p:cNvSpPr/>
          <p:nvPr isPhoto="0" userDrawn="0"/>
        </p:nvSpPr>
        <p:spPr bwMode="auto">
          <a:xfrm>
            <a:off x="762120" y="54100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%rbp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0;p14" hidden="0"/>
          <p:cNvSpPr/>
          <p:nvPr isPhoto="0" userDrawn="0"/>
        </p:nvSpPr>
        <p:spPr bwMode="auto">
          <a:xfrm>
            <a:off x="357120" y="435600"/>
            <a:ext cx="7590240" cy="7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Registradores inteiros 32/16/8 bits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11;p14" hidden="0"/>
          <p:cNvSpPr/>
          <p:nvPr isPhoto="0" userDrawn="0"/>
        </p:nvSpPr>
        <p:spPr bwMode="auto">
          <a:xfrm>
            <a:off x="1295280" y="1333440"/>
            <a:ext cx="5713200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%eax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512;p14" hidden="0"/>
          <p:cNvSpPr/>
          <p:nvPr isPhoto="0" userDrawn="0"/>
        </p:nvSpPr>
        <p:spPr bwMode="auto">
          <a:xfrm>
            <a:off x="1295280" y="1912320"/>
            <a:ext cx="5713200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%ecx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513;p14" hidden="0"/>
          <p:cNvSpPr/>
          <p:nvPr isPhoto="0" userDrawn="0"/>
        </p:nvSpPr>
        <p:spPr bwMode="auto">
          <a:xfrm>
            <a:off x="1295280" y="2491200"/>
            <a:ext cx="5713200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%edx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514;p14" hidden="0"/>
          <p:cNvSpPr/>
          <p:nvPr isPhoto="0" userDrawn="0"/>
        </p:nvSpPr>
        <p:spPr bwMode="auto">
          <a:xfrm>
            <a:off x="1295280" y="3069720"/>
            <a:ext cx="5713200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%ebx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515;p14" hidden="0"/>
          <p:cNvSpPr/>
          <p:nvPr isPhoto="0" userDrawn="0"/>
        </p:nvSpPr>
        <p:spPr bwMode="auto">
          <a:xfrm>
            <a:off x="1295280" y="3648600"/>
            <a:ext cx="5713200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%esi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516;p14" hidden="0"/>
          <p:cNvSpPr/>
          <p:nvPr isPhoto="0" userDrawn="0"/>
        </p:nvSpPr>
        <p:spPr bwMode="auto">
          <a:xfrm>
            <a:off x="1295280" y="4227480"/>
            <a:ext cx="5713200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%edi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517;p14" hidden="0"/>
          <p:cNvSpPr/>
          <p:nvPr isPhoto="0" userDrawn="0"/>
        </p:nvSpPr>
        <p:spPr bwMode="auto">
          <a:xfrm>
            <a:off x="1295280" y="4806360"/>
            <a:ext cx="5713200" cy="480600"/>
          </a:xfrm>
          <a:prstGeom prst="rect">
            <a:avLst/>
          </a:prstGeom>
          <a:solidFill>
            <a:srgbClr val="EFBFB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%esp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518;p14" hidden="0"/>
          <p:cNvSpPr/>
          <p:nvPr isPhoto="0" userDrawn="0"/>
        </p:nvSpPr>
        <p:spPr bwMode="auto">
          <a:xfrm>
            <a:off x="1295280" y="5385240"/>
            <a:ext cx="5713200" cy="480600"/>
          </a:xfrm>
          <a:prstGeom prst="rect">
            <a:avLst/>
          </a:prstGeom>
          <a:solidFill>
            <a:srgbClr val="EFBFB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%ebp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519;p14" hidden="0"/>
          <p:cNvSpPr/>
          <p:nvPr isPhoto="0" userDrawn="0"/>
        </p:nvSpPr>
        <p:spPr bwMode="auto">
          <a:xfrm>
            <a:off x="4184280" y="140508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4" name="Google Shape;520;p14" hidden="0"/>
          <p:cNvCxnSpPr>
            <a:cxnSpLocks/>
          </p:cNvCxnSpPr>
          <p:nvPr isPhoto="0" userDrawn="0"/>
        </p:nvCxnSpPr>
        <p:spPr bwMode="auto">
          <a:xfrm>
            <a:off x="5592960" y="1405440"/>
            <a:ext cx="1800" cy="343080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521;p14" hidden="0"/>
          <p:cNvSpPr/>
          <p:nvPr isPhoto="0" userDrawn="0"/>
        </p:nvSpPr>
        <p:spPr bwMode="auto">
          <a:xfrm>
            <a:off x="4184280" y="198900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6" name="Google Shape;522;p14" hidden="0"/>
          <p:cNvCxnSpPr>
            <a:cxnSpLocks/>
          </p:cNvCxnSpPr>
          <p:nvPr isPhoto="0" userDrawn="0"/>
        </p:nvCxnSpPr>
        <p:spPr bwMode="auto">
          <a:xfrm>
            <a:off x="5592960" y="1989720"/>
            <a:ext cx="1800" cy="342720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523;p14" hidden="0"/>
          <p:cNvSpPr/>
          <p:nvPr isPhoto="0" userDrawn="0"/>
        </p:nvSpPr>
        <p:spPr bwMode="auto">
          <a:xfrm>
            <a:off x="4184280" y="2558519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8" name="Google Shape;524;p14" hidden="0"/>
          <p:cNvCxnSpPr>
            <a:cxnSpLocks/>
          </p:cNvCxnSpPr>
          <p:nvPr isPhoto="0" userDrawn="0"/>
        </p:nvCxnSpPr>
        <p:spPr bwMode="auto">
          <a:xfrm>
            <a:off x="5592960" y="2559240"/>
            <a:ext cx="1800" cy="342720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525;p14" hidden="0"/>
          <p:cNvSpPr/>
          <p:nvPr isPhoto="0" userDrawn="0"/>
        </p:nvSpPr>
        <p:spPr bwMode="auto">
          <a:xfrm>
            <a:off x="4184280" y="314136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0" name="Google Shape;526;p14" hidden="0"/>
          <p:cNvCxnSpPr>
            <a:cxnSpLocks/>
          </p:cNvCxnSpPr>
          <p:nvPr isPhoto="0" userDrawn="0"/>
        </p:nvCxnSpPr>
        <p:spPr bwMode="auto">
          <a:xfrm>
            <a:off x="5592960" y="3142080"/>
            <a:ext cx="1800" cy="343080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527;p14" hidden="0"/>
          <p:cNvSpPr/>
          <p:nvPr isPhoto="0" userDrawn="0"/>
        </p:nvSpPr>
        <p:spPr bwMode="auto">
          <a:xfrm>
            <a:off x="4184280" y="371772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" name="Google Shape;528;p14" hidden="0"/>
          <p:cNvSpPr/>
          <p:nvPr isPhoto="0" userDrawn="0"/>
        </p:nvSpPr>
        <p:spPr bwMode="auto">
          <a:xfrm>
            <a:off x="4184280" y="430164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529;p14" hidden="0"/>
          <p:cNvSpPr/>
          <p:nvPr isPhoto="0" userDrawn="0"/>
        </p:nvSpPr>
        <p:spPr bwMode="auto">
          <a:xfrm>
            <a:off x="4184280" y="4871160"/>
            <a:ext cx="2817720" cy="341280"/>
          </a:xfrm>
          <a:prstGeom prst="rect">
            <a:avLst/>
          </a:prstGeom>
          <a:solidFill>
            <a:srgbClr val="FF999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" name="Google Shape;530;p14" hidden="0"/>
          <p:cNvSpPr/>
          <p:nvPr isPhoto="0" userDrawn="0"/>
        </p:nvSpPr>
        <p:spPr bwMode="auto">
          <a:xfrm>
            <a:off x="4184280" y="5454360"/>
            <a:ext cx="2817720" cy="341280"/>
          </a:xfrm>
          <a:prstGeom prst="rect">
            <a:avLst/>
          </a:prstGeom>
          <a:solidFill>
            <a:srgbClr val="FF999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" name="Google Shape;531;p14" hidden="0"/>
          <p:cNvSpPr/>
          <p:nvPr isPhoto="0" userDrawn="0"/>
        </p:nvSpPr>
        <p:spPr bwMode="auto">
          <a:xfrm>
            <a:off x="3583800" y="139175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%ax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532;p14" hidden="0"/>
          <p:cNvSpPr/>
          <p:nvPr isPhoto="0" userDrawn="0"/>
        </p:nvSpPr>
        <p:spPr bwMode="auto">
          <a:xfrm>
            <a:off x="3583800" y="197531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%cx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533;p14" hidden="0"/>
          <p:cNvSpPr/>
          <p:nvPr isPhoto="0" userDrawn="0"/>
        </p:nvSpPr>
        <p:spPr bwMode="auto">
          <a:xfrm>
            <a:off x="3583800" y="25412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%dx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8" name="Google Shape;534;p14" hidden="0"/>
          <p:cNvSpPr/>
          <p:nvPr isPhoto="0" userDrawn="0"/>
        </p:nvSpPr>
        <p:spPr bwMode="auto">
          <a:xfrm>
            <a:off x="3583800" y="31316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%bx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9" name="Google Shape;535;p14" hidden="0"/>
          <p:cNvSpPr/>
          <p:nvPr isPhoto="0" userDrawn="0"/>
        </p:nvSpPr>
        <p:spPr bwMode="auto">
          <a:xfrm>
            <a:off x="3583800" y="370799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%si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0" name="Google Shape;536;p14" hidden="0"/>
          <p:cNvSpPr/>
          <p:nvPr isPhoto="0" userDrawn="0"/>
        </p:nvSpPr>
        <p:spPr bwMode="auto">
          <a:xfrm>
            <a:off x="3583800" y="42872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%di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7;p14" hidden="0"/>
          <p:cNvSpPr/>
          <p:nvPr isPhoto="0" userDrawn="0"/>
        </p:nvSpPr>
        <p:spPr bwMode="auto">
          <a:xfrm>
            <a:off x="3583800" y="48578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%sp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2" name="Google Shape;538;p14" hidden="0"/>
          <p:cNvSpPr/>
          <p:nvPr isPhoto="0" userDrawn="0"/>
        </p:nvSpPr>
        <p:spPr bwMode="auto">
          <a:xfrm>
            <a:off x="3583800" y="5443551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%bp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3" name="Google Shape;539;p14" hidden="0"/>
          <p:cNvSpPr/>
          <p:nvPr isPhoto="0" userDrawn="0"/>
        </p:nvSpPr>
        <p:spPr bwMode="auto">
          <a:xfrm>
            <a:off x="4732622" y="139175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%ah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4" name="Google Shape;540;p14" hidden="0"/>
          <p:cNvSpPr/>
          <p:nvPr isPhoto="0" userDrawn="0"/>
        </p:nvSpPr>
        <p:spPr bwMode="auto">
          <a:xfrm>
            <a:off x="4732622" y="197531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%ch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5" name="Google Shape;541;p14" hidden="0"/>
          <p:cNvSpPr/>
          <p:nvPr isPhoto="0" userDrawn="0"/>
        </p:nvSpPr>
        <p:spPr bwMode="auto">
          <a:xfrm>
            <a:off x="4732622" y="25412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%dh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6" name="Google Shape;542;p14" hidden="0"/>
          <p:cNvSpPr/>
          <p:nvPr isPhoto="0" userDrawn="0"/>
        </p:nvSpPr>
        <p:spPr bwMode="auto">
          <a:xfrm>
            <a:off x="4732622" y="31316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%bh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7" name="Google Shape;543;p14" hidden="0"/>
          <p:cNvSpPr/>
          <p:nvPr isPhoto="0" userDrawn="0"/>
        </p:nvSpPr>
        <p:spPr bwMode="auto">
          <a:xfrm>
            <a:off x="6323106" y="139175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%al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8" name="Google Shape;544;p14" hidden="0"/>
          <p:cNvSpPr/>
          <p:nvPr isPhoto="0" userDrawn="0"/>
        </p:nvSpPr>
        <p:spPr bwMode="auto">
          <a:xfrm>
            <a:off x="6323106" y="197531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%cl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9" name="Google Shape;545;p14" hidden="0"/>
          <p:cNvSpPr/>
          <p:nvPr isPhoto="0" userDrawn="0"/>
        </p:nvSpPr>
        <p:spPr bwMode="auto">
          <a:xfrm>
            <a:off x="6323106" y="25412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%dl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0" name="Google Shape;546;p14" hidden="0"/>
          <p:cNvSpPr/>
          <p:nvPr isPhoto="0" userDrawn="0"/>
        </p:nvSpPr>
        <p:spPr bwMode="auto">
          <a:xfrm>
            <a:off x="6323106" y="31316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%bl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1" name="Google Shape;547;p14" hidden="0"/>
          <p:cNvSpPr/>
          <p:nvPr isPhoto="0" userDrawn="0"/>
        </p:nvSpPr>
        <p:spPr bwMode="auto">
          <a:xfrm rot="5400000">
            <a:off x="5453640" y="4671000"/>
            <a:ext cx="277560" cy="2822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548;p14" hidden="0"/>
          <p:cNvSpPr/>
          <p:nvPr isPhoto="0" userDrawn="0"/>
        </p:nvSpPr>
        <p:spPr bwMode="auto">
          <a:xfrm>
            <a:off x="4184275" y="6172200"/>
            <a:ext cx="26946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16-bit virtual registers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(backwards compatibility)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3" name="Google Shape;549;p14" hidden="0"/>
          <p:cNvSpPr/>
          <p:nvPr isPhoto="0" userDrawn="0"/>
        </p:nvSpPr>
        <p:spPr bwMode="auto">
          <a:xfrm rot="10800000">
            <a:off x="843570" y="1348255"/>
            <a:ext cx="277500" cy="3374699"/>
          </a:xfrm>
          <a:prstGeom prst="rightBrace">
            <a:avLst>
              <a:gd name="adj1" fmla="val 25000"/>
              <a:gd name="adj2" fmla="val 50000"/>
            </a:avLst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550;p14" hidden="0"/>
          <p:cNvSpPr/>
          <p:nvPr isPhoto="0" userDrawn="0"/>
        </p:nvSpPr>
        <p:spPr bwMode="auto">
          <a:xfrm rot="-5400000">
            <a:off x="-433505" y="2586175"/>
            <a:ext cx="2147530" cy="3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general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purpose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5" name="Google Shape;551;p14" hidden="0"/>
          <p:cNvSpPr/>
          <p:nvPr isPhoto="0" userDrawn="0"/>
        </p:nvSpPr>
        <p:spPr bwMode="auto">
          <a:xfrm>
            <a:off x="7560348" y="1391750"/>
            <a:ext cx="1554599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accumulate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6" name="Google Shape;552;p14" hidden="0"/>
          <p:cNvSpPr/>
          <p:nvPr isPhoto="0" userDrawn="0"/>
        </p:nvSpPr>
        <p:spPr bwMode="auto">
          <a:xfrm>
            <a:off x="7559273" y="1975325"/>
            <a:ext cx="12627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counter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7" name="Google Shape;553;p14" hidden="0"/>
          <p:cNvSpPr/>
          <p:nvPr isPhoto="0" userDrawn="0"/>
        </p:nvSpPr>
        <p:spPr bwMode="auto">
          <a:xfrm>
            <a:off x="7558200" y="2541250"/>
            <a:ext cx="10458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data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8" name="Google Shape;554;p14" hidden="0"/>
          <p:cNvSpPr/>
          <p:nvPr isPhoto="0" userDrawn="0"/>
        </p:nvSpPr>
        <p:spPr bwMode="auto">
          <a:xfrm>
            <a:off x="7558200" y="3131650"/>
            <a:ext cx="1554599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base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9" name="Google Shape;555;p14" hidden="0"/>
          <p:cNvSpPr/>
          <p:nvPr isPhoto="0" userDrawn="0"/>
        </p:nvSpPr>
        <p:spPr bwMode="auto">
          <a:xfrm>
            <a:off x="7559272" y="3627000"/>
            <a:ext cx="1554599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source 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index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0" name="Google Shape;556;p14" hidden="0"/>
          <p:cNvSpPr/>
          <p:nvPr isPhoto="0" userDrawn="0"/>
        </p:nvSpPr>
        <p:spPr bwMode="auto">
          <a:xfrm>
            <a:off x="7560726" y="4204800"/>
            <a:ext cx="17934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destination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index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1" name="Google Shape;557;p14" hidden="0"/>
          <p:cNvSpPr/>
          <p:nvPr isPhoto="0" userDrawn="0"/>
        </p:nvSpPr>
        <p:spPr bwMode="auto">
          <a:xfrm>
            <a:off x="7559273" y="4701250"/>
            <a:ext cx="1554599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stack 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pointer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2" name="Google Shape;558;p14" hidden="0"/>
          <p:cNvSpPr/>
          <p:nvPr isPhoto="0" userDrawn="0"/>
        </p:nvSpPr>
        <p:spPr bwMode="auto">
          <a:xfrm>
            <a:off x="7559273" y="5313600"/>
            <a:ext cx="1554599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base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pointer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3" name="Google Shape;559;p14" hidden="0"/>
          <p:cNvSpPr/>
          <p:nvPr isPhoto="0" userDrawn="0"/>
        </p:nvSpPr>
        <p:spPr bwMode="auto">
          <a:xfrm>
            <a:off x="6669740" y="965382"/>
            <a:ext cx="2445099" cy="6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Origin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b="0" i="0" u="none" strike="noStrike" cap="none">
              <a:latin typeface="Calibri"/>
              <a:ea typeface="Arial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45680" y="4104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Executável na memória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462600" y="1409400"/>
            <a:ext cx="2970000" cy="37908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ELF header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62600" y="1790280"/>
            <a:ext cx="2970000" cy="60768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Program header table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(required for executables)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62600" y="2781000"/>
            <a:ext cx="2970000" cy="37908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.text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462600" y="3543120"/>
            <a:ext cx="2970000" cy="379080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.data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462600" y="3924000"/>
            <a:ext cx="2970000" cy="379080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.bss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462600" y="4304880"/>
            <a:ext cx="2970000" cy="37908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.symtab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462600" y="4686120"/>
            <a:ext cx="2970000" cy="37908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.debug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462600" y="5829120"/>
            <a:ext cx="2970000" cy="60768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Section header table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(required for relocatables)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3409560" y="1254960"/>
            <a:ext cx="281880" cy="330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0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344160" y="1078200"/>
            <a:ext cx="2270520" cy="36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98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msgothic"/>
              </a:rPr>
              <a:t>Executable Object File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4825800" y="1103760"/>
            <a:ext cx="2787480" cy="485640"/>
          </a:xfrm>
          <a:prstGeom prst="rect">
            <a:avLst/>
          </a:prstGeom>
          <a:solidFill>
            <a:srgbClr val="F1C7C7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Kernel virtual memory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4825800" y="2805480"/>
            <a:ext cx="2787480" cy="6681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Memory-mapped region for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shared libraries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4825800" y="3470760"/>
            <a:ext cx="2787480" cy="7221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9" name="CustomShape 16" hidden="0"/>
          <p:cNvSpPr/>
          <p:nvPr isPhoto="0" userDrawn="0"/>
        </p:nvSpPr>
        <p:spPr bwMode="auto">
          <a:xfrm>
            <a:off x="4825800" y="4192560"/>
            <a:ext cx="2787480" cy="6681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Run-time heap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(created by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malloc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4825800" y="1895759"/>
            <a:ext cx="2787480" cy="90468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1" name="Line 18" hidden="0"/>
          <p:cNvSpPr/>
          <p:nvPr isPhoto="0" userDrawn="0"/>
        </p:nvSpPr>
        <p:spPr bwMode="auto">
          <a:xfrm flipV="1">
            <a:off x="6215760" y="3799080"/>
            <a:ext cx="1440" cy="384120"/>
          </a:xfrm>
          <a:prstGeom prst="line">
            <a:avLst/>
          </a:prstGeom>
          <a:ln w="3240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4825800" y="1560960"/>
            <a:ext cx="2787480" cy="5616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User stack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(created at runtime)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3" name="Line 20" hidden="0"/>
          <p:cNvSpPr/>
          <p:nvPr isPhoto="0" userDrawn="0"/>
        </p:nvSpPr>
        <p:spPr bwMode="auto">
          <a:xfrm>
            <a:off x="6215760" y="2124360"/>
            <a:ext cx="1440" cy="228600"/>
          </a:xfrm>
          <a:prstGeom prst="line">
            <a:avLst/>
          </a:prstGeom>
          <a:ln w="3240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4" name="CustomShape 21" hidden="0"/>
          <p:cNvSpPr/>
          <p:nvPr isPhoto="0" userDrawn="0"/>
        </p:nvSpPr>
        <p:spPr bwMode="auto">
          <a:xfrm>
            <a:off x="4825800" y="6154560"/>
            <a:ext cx="2787480" cy="39492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Unused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4561200" y="6373080"/>
            <a:ext cx="281880" cy="330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0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6" name="CustomShape 23" hidden="0"/>
          <p:cNvSpPr/>
          <p:nvPr isPhoto="0" userDrawn="0"/>
        </p:nvSpPr>
        <p:spPr bwMode="auto">
          <a:xfrm>
            <a:off x="7978320" y="1949759"/>
            <a:ext cx="857879" cy="7977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94000"/>
              </a:lnSpc>
              <a:defRPr/>
            </a:pPr>
            <a:r>
              <a:rPr lang="pt-BR" sz="1600" b="1" strike="noStrike" spc="-1">
                <a:solidFill>
                  <a:srgbClr val="EF413D"/>
                </a:solidFill>
                <a:latin typeface="Courier New"/>
                <a:ea typeface="msgothic"/>
              </a:rPr>
              <a:t>%rsp</a:t>
            </a:r>
            <a:r>
              <a:rPr lang="pt-BR" sz="1600" b="1" strike="noStrike" spc="-1">
                <a:solidFill>
                  <a:srgbClr val="EF413D"/>
                </a:solidFill>
                <a:latin typeface="Calibri"/>
                <a:ea typeface="msgothic"/>
              </a:rPr>
              <a:t> 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EF413D"/>
                </a:solidFill>
                <a:latin typeface="Calibri"/>
                <a:ea typeface="msgothic"/>
              </a:rPr>
              <a:t>(stack 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EF413D"/>
                </a:solidFill>
                <a:latin typeface="Calibri"/>
                <a:ea typeface="msgothic"/>
              </a:rPr>
              <a:t>pointer)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7" name="Line 24" hidden="0"/>
          <p:cNvSpPr/>
          <p:nvPr isPhoto="0" userDrawn="0"/>
        </p:nvSpPr>
        <p:spPr bwMode="auto">
          <a:xfrm flipH="1">
            <a:off x="7666560" y="2121120"/>
            <a:ext cx="384120" cy="1440"/>
          </a:xfrm>
          <a:prstGeom prst="line">
            <a:avLst/>
          </a:prstGeom>
          <a:ln w="3240">
            <a:solidFill>
              <a:srgbClr val="000066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8" name="CustomShape 25" hidden="0"/>
          <p:cNvSpPr/>
          <p:nvPr isPhoto="0" userDrawn="0"/>
        </p:nvSpPr>
        <p:spPr bwMode="auto">
          <a:xfrm>
            <a:off x="7815960" y="741240"/>
            <a:ext cx="1312560" cy="807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Memory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invisible to user 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9" name="Line 26" hidden="0"/>
          <p:cNvSpPr/>
          <p:nvPr isPhoto="0" userDrawn="0"/>
        </p:nvSpPr>
        <p:spPr bwMode="auto">
          <a:xfrm flipV="1">
            <a:off x="7682400" y="1099080"/>
            <a:ext cx="1800" cy="460439"/>
          </a:xfrm>
          <a:prstGeom prst="line">
            <a:avLst/>
          </a:prstGeom>
          <a:ln w="3240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0" name="CustomShape 27" hidden="0"/>
          <p:cNvSpPr/>
          <p:nvPr isPhoto="0" userDrawn="0"/>
        </p:nvSpPr>
        <p:spPr bwMode="auto">
          <a:xfrm>
            <a:off x="8029440" y="4015080"/>
            <a:ext cx="545400" cy="3211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94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brk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1" name="Line 28" hidden="0"/>
          <p:cNvSpPr/>
          <p:nvPr isPhoto="0" userDrawn="0"/>
        </p:nvSpPr>
        <p:spPr bwMode="auto">
          <a:xfrm flipH="1">
            <a:off x="7642800" y="4181760"/>
            <a:ext cx="384120" cy="1440"/>
          </a:xfrm>
          <a:prstGeom prst="line">
            <a:avLst/>
          </a:prstGeom>
          <a:ln w="3240">
            <a:solidFill>
              <a:srgbClr val="000066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2" name="CustomShape 29" hidden="0"/>
          <p:cNvSpPr/>
          <p:nvPr isPhoto="0" userDrawn="0"/>
        </p:nvSpPr>
        <p:spPr bwMode="auto">
          <a:xfrm>
            <a:off x="3952440" y="6013800"/>
            <a:ext cx="911160" cy="2638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94000"/>
              </a:lnSpc>
              <a:defRPr/>
            </a:pPr>
            <a:r>
              <a:rPr lang="pt-BR" sz="1200" b="1" strike="noStrike" spc="-1">
                <a:solidFill>
                  <a:srgbClr val="000000"/>
                </a:solidFill>
                <a:latin typeface="Courier New"/>
                <a:ea typeface="msgothic"/>
              </a:rPr>
              <a:t>0x400000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3" name="CustomShape 30" hidden="0"/>
          <p:cNvSpPr/>
          <p:nvPr isPhoto="0" userDrawn="0"/>
        </p:nvSpPr>
        <p:spPr bwMode="auto">
          <a:xfrm>
            <a:off x="4825800" y="4859280"/>
            <a:ext cx="2787480" cy="668160"/>
          </a:xfrm>
          <a:prstGeom prst="rect">
            <a:avLst/>
          </a:prstGeom>
          <a:solidFill>
            <a:srgbClr val="D6D6F5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Read/write data segment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(.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data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, .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bss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4" name="CustomShape 31" hidden="0"/>
          <p:cNvSpPr/>
          <p:nvPr isPhoto="0" userDrawn="0"/>
        </p:nvSpPr>
        <p:spPr bwMode="auto">
          <a:xfrm>
            <a:off x="4825800" y="5484600"/>
            <a:ext cx="2787480" cy="6681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Read-only code segment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.init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, .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text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,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.rodata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5" name="CustomShape 32" hidden="0"/>
          <p:cNvSpPr/>
          <p:nvPr isPhoto="0" userDrawn="0"/>
        </p:nvSpPr>
        <p:spPr bwMode="auto">
          <a:xfrm>
            <a:off x="7663680" y="4867560"/>
            <a:ext cx="74520" cy="129348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6" name="CustomShape 33" hidden="0"/>
          <p:cNvSpPr/>
          <p:nvPr isPhoto="0" userDrawn="0"/>
        </p:nvSpPr>
        <p:spPr bwMode="auto">
          <a:xfrm>
            <a:off x="7820640" y="4851720"/>
            <a:ext cx="1138320" cy="12841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Loaded 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from 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the 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executable 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file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7" name="CustomShape 34" hidden="0"/>
          <p:cNvSpPr/>
          <p:nvPr isPhoto="0" userDrawn="0"/>
        </p:nvSpPr>
        <p:spPr bwMode="auto">
          <a:xfrm>
            <a:off x="462600" y="3161880"/>
            <a:ext cx="2970000" cy="37908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.rodata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8" name="CustomShape 35" hidden="0"/>
          <p:cNvSpPr/>
          <p:nvPr isPhoto="0" userDrawn="0"/>
        </p:nvSpPr>
        <p:spPr bwMode="auto">
          <a:xfrm>
            <a:off x="462600" y="5067000"/>
            <a:ext cx="2970000" cy="37908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.line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9" name="CustomShape 36" hidden="0"/>
          <p:cNvSpPr/>
          <p:nvPr isPhoto="0" userDrawn="0"/>
        </p:nvSpPr>
        <p:spPr bwMode="auto">
          <a:xfrm>
            <a:off x="462600" y="2400120"/>
            <a:ext cx="2970000" cy="37908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.init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40" name="CustomShape 37" hidden="0"/>
          <p:cNvSpPr/>
          <p:nvPr isPhoto="0" userDrawn="0"/>
        </p:nvSpPr>
        <p:spPr bwMode="auto">
          <a:xfrm>
            <a:off x="462600" y="5447880"/>
            <a:ext cx="2970000" cy="37908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.strtab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41" name="Line 38" hidden="0"/>
          <p:cNvSpPr/>
          <p:nvPr isPhoto="0" userDrawn="0"/>
        </p:nvSpPr>
        <p:spPr bwMode="auto">
          <a:xfrm flipV="1">
            <a:off x="4104000" y="1800000"/>
            <a:ext cx="721800" cy="1080000"/>
          </a:xfrm>
          <a:prstGeom prst="line">
            <a:avLst/>
          </a:prstGeom>
          <a:ln>
            <a:solidFill>
              <a:srgbClr val="EF413D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2" name="CustomShape 39" hidden="0"/>
          <p:cNvSpPr/>
          <p:nvPr isPhoto="0" userDrawn="0"/>
        </p:nvSpPr>
        <p:spPr bwMode="auto">
          <a:xfrm>
            <a:off x="3433680" y="2952000"/>
            <a:ext cx="126612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ED1C24"/>
                </a:solidFill>
                <a:latin typeface="Arial"/>
                <a:ea typeface="DejaVu Sans"/>
              </a:rPr>
              <a:t>Variáveis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ED1C24"/>
                </a:solidFill>
                <a:latin typeface="Arial"/>
                <a:ea typeface="DejaVu Sans"/>
              </a:rPr>
              <a:t>locais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228600" y="457200"/>
            <a:ext cx="553572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Movendo 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290520" y="1100160"/>
            <a:ext cx="8394840" cy="522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Verdana"/>
              </a:rPr>
              <a:t>movq </a:t>
            </a:r>
            <a:r>
              <a:rPr lang="pt-BR" sz="2000" b="1" i="1" strike="noStrike" spc="-1">
                <a:solidFill>
                  <a:srgbClr val="000000"/>
                </a:solidFill>
                <a:latin typeface="Calibri"/>
                <a:ea typeface="Verdana"/>
              </a:rPr>
              <a:t>Source</a:t>
            </a: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Verdana"/>
              </a:rPr>
              <a:t>, </a:t>
            </a:r>
            <a:r>
              <a:rPr lang="pt-BR" sz="2000" b="1" i="1" strike="noStrike" spc="-1">
                <a:solidFill>
                  <a:srgbClr val="000000"/>
                </a:solidFill>
                <a:latin typeface="Calibri"/>
                <a:ea typeface="Verdana"/>
              </a:rPr>
              <a:t>Dest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Tipos de operandos:</a:t>
            </a:r>
            <a:endParaRPr lang="pt-BR" sz="20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Font typeface="Arial"/>
              <a:buChar char="•"/>
              <a:defRPr/>
            </a:pPr>
            <a:r>
              <a:rPr lang="pt-BR" sz="2000" b="1" i="1" strike="noStrike" spc="-1">
                <a:solidFill>
                  <a:srgbClr val="C00000"/>
                </a:solidFill>
                <a:latin typeface="Calibri"/>
                <a:ea typeface="Verdana"/>
              </a:rPr>
              <a:t>Imediato (Immediate):</a:t>
            </a: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 Constantes inteiras</a:t>
            </a:r>
            <a:endParaRPr lang="pt-BR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Exemplo: </a:t>
            </a: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Verdana"/>
              </a:rPr>
              <a:t>$0x400, $-533</a:t>
            </a:r>
            <a:endParaRPr lang="pt-BR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Não esqueça do prefixo </a:t>
            </a: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Verdana"/>
              </a:rPr>
              <a:t>‘$’</a:t>
            </a:r>
            <a:endParaRPr lang="pt-BR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Codificado com 1, 2, ou 4 bytes</a:t>
            </a:r>
            <a:endParaRPr lang="pt-BR" sz="20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Font typeface="Arial"/>
              <a:buChar char="•"/>
              <a:defRPr/>
            </a:pPr>
            <a:r>
              <a:rPr lang="pt-BR" sz="2000" b="1" i="1" strike="noStrike" spc="-1">
                <a:solidFill>
                  <a:srgbClr val="C00000"/>
                </a:solidFill>
                <a:latin typeface="Calibri"/>
                <a:ea typeface="Verdana"/>
              </a:rPr>
              <a:t>Registrador: </a:t>
            </a: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Um dos 16 registradores inteiros</a:t>
            </a:r>
            <a:endParaRPr lang="pt-BR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Exemplo: </a:t>
            </a: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Verdana"/>
              </a:rPr>
              <a:t>%rax, %r13</a:t>
            </a:r>
            <a:endParaRPr lang="pt-BR" sz="20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Font typeface="Arial"/>
              <a:buChar char="•"/>
              <a:defRPr/>
            </a:pPr>
            <a:r>
              <a:rPr lang="pt-BR" sz="2000" b="1" i="1" strike="noStrike" spc="-1">
                <a:solidFill>
                  <a:srgbClr val="C00000"/>
                </a:solidFill>
                <a:latin typeface="Calibri"/>
                <a:ea typeface="Verdana"/>
              </a:rPr>
              <a:t>Memória:</a:t>
            </a: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 8 bytes (por causa do sufixo ‘q’) consecutivos de memória, no endereço dado pelo registrador</a:t>
            </a:r>
            <a:endParaRPr lang="pt-BR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Exemplo mais simples: </a:t>
            </a: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Verdana"/>
              </a:rPr>
              <a:t>(%rax)</a:t>
            </a:r>
            <a:endParaRPr lang="pt-BR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Vários outros modos de endereçamento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304920" y="685800"/>
            <a:ext cx="79902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movq</a:t>
            </a: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 : Combinações de operandos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57200" y="5943600"/>
            <a:ext cx="813924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i="1" strike="noStrike" spc="-1">
                <a:solidFill>
                  <a:srgbClr val="C00000"/>
                </a:solidFill>
                <a:latin typeface="Verdana"/>
                <a:ea typeface="Verdana"/>
              </a:rPr>
              <a:t>Não é permitido fazer transferência direta memória-memória com uma única instrução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240120" y="3772080"/>
            <a:ext cx="91152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movq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610640" y="2705040"/>
            <a:ext cx="73764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Imm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10640" y="3772080"/>
            <a:ext cx="64332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Reg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623600" y="4915080"/>
            <a:ext cx="82764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Mem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2829960" y="2476440"/>
            <a:ext cx="64332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Reg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2842920" y="2933640"/>
            <a:ext cx="82764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Mem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2829960" y="3619440"/>
            <a:ext cx="64332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Reg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2842920" y="4065480"/>
            <a:ext cx="82764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Mem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2829960" y="4915080"/>
            <a:ext cx="64332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Reg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1459440" y="1752480"/>
            <a:ext cx="102420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Source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2830680" y="1752480"/>
            <a:ext cx="73764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Dest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1295280" y="2629080"/>
            <a:ext cx="303480" cy="2741760"/>
          </a:xfrm>
          <a:prstGeom prst="leftBrace">
            <a:avLst>
              <a:gd name="adj1" fmla="val 75000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8" name="CustomShape 15" hidden="0"/>
          <p:cNvSpPr/>
          <p:nvPr isPhoto="0" userDrawn="0"/>
        </p:nvSpPr>
        <p:spPr bwMode="auto">
          <a:xfrm>
            <a:off x="2514600" y="2552760"/>
            <a:ext cx="303480" cy="760680"/>
          </a:xfrm>
          <a:prstGeom prst="leftBrace">
            <a:avLst>
              <a:gd name="adj1" fmla="val 20833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9" name="CustomShape 16" hidden="0"/>
          <p:cNvSpPr/>
          <p:nvPr isPhoto="0" userDrawn="0"/>
        </p:nvSpPr>
        <p:spPr bwMode="auto">
          <a:xfrm>
            <a:off x="2514600" y="3695760"/>
            <a:ext cx="303480" cy="760680"/>
          </a:xfrm>
          <a:prstGeom prst="leftBrace">
            <a:avLst>
              <a:gd name="adj1" fmla="val 20833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0" name="CustomShape 17" hidden="0"/>
          <p:cNvSpPr/>
          <p:nvPr isPhoto="0" userDrawn="0"/>
        </p:nvSpPr>
        <p:spPr bwMode="auto">
          <a:xfrm>
            <a:off x="6876360" y="1752480"/>
            <a:ext cx="126828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 Analog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3745800" y="2506680"/>
            <a:ext cx="231372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movq $0x4,%rax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6674760" y="2506680"/>
            <a:ext cx="185652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temp = 0x4;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3748320" y="2963880"/>
            <a:ext cx="277092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movq $-147,(%rax)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4" name="CustomShape 21" hidden="0"/>
          <p:cNvSpPr/>
          <p:nvPr isPhoto="0" userDrawn="0"/>
        </p:nvSpPr>
        <p:spPr bwMode="auto">
          <a:xfrm>
            <a:off x="6675120" y="2963880"/>
            <a:ext cx="170388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*p = -147;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3745800" y="3649680"/>
            <a:ext cx="231372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movq %rax,%rdx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6" name="CustomShape 23" hidden="0"/>
          <p:cNvSpPr/>
          <p:nvPr isPhoto="0" userDrawn="0"/>
        </p:nvSpPr>
        <p:spPr bwMode="auto">
          <a:xfrm>
            <a:off x="6674760" y="3649680"/>
            <a:ext cx="231372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temp2 = temp1;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7" name="CustomShape 24" hidden="0"/>
          <p:cNvSpPr/>
          <p:nvPr isPhoto="0" userDrawn="0"/>
        </p:nvSpPr>
        <p:spPr bwMode="auto">
          <a:xfrm>
            <a:off x="3747600" y="4095720"/>
            <a:ext cx="261828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movq %rax,(%rdx)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8" name="CustomShape 25" hidden="0"/>
          <p:cNvSpPr/>
          <p:nvPr isPhoto="0" userDrawn="0"/>
        </p:nvSpPr>
        <p:spPr bwMode="auto">
          <a:xfrm>
            <a:off x="6675120" y="4095720"/>
            <a:ext cx="170388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*p = temp;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9" name="CustomShape 26" hidden="0"/>
          <p:cNvSpPr/>
          <p:nvPr isPhoto="0" userDrawn="0"/>
        </p:nvSpPr>
        <p:spPr bwMode="auto">
          <a:xfrm>
            <a:off x="3747600" y="4944960"/>
            <a:ext cx="261828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movq (%rax),%rdx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30" name="CustomShape 27" hidden="0"/>
          <p:cNvSpPr/>
          <p:nvPr isPhoto="0" userDrawn="0"/>
        </p:nvSpPr>
        <p:spPr bwMode="auto">
          <a:xfrm>
            <a:off x="6675120" y="4944960"/>
            <a:ext cx="170388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temp = *p;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31" name="CustomShape 28" hidden="0"/>
          <p:cNvSpPr/>
          <p:nvPr isPhoto="0" userDrawn="0"/>
        </p:nvSpPr>
        <p:spPr bwMode="auto">
          <a:xfrm>
            <a:off x="4588560" y="1752480"/>
            <a:ext cx="118584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Src,Dest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34000"/>
            <a:ext cx="8228160" cy="116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Alguns modos simples de endereçamento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 marL="223920" indent="-222480"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Normal	(R)	Mem[Reg[R]]</a:t>
            </a:r>
            <a:endParaRPr lang="pt-BR" sz="2000" b="0" strike="noStrike" spc="-1">
              <a:latin typeface="Arial"/>
            </a:endParaRPr>
          </a:p>
          <a:p>
            <a:pPr marL="560520" lvl="1" indent="-220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Registrador R especifica o endereço de memória</a:t>
            </a:r>
            <a:br>
              <a:rPr/>
            </a:br>
            <a:br>
              <a:rPr/>
            </a:b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Verdana"/>
              </a:rPr>
              <a:t>movq (%rcx),%rax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-1">
              <a:latin typeface="Arial"/>
            </a:endParaRPr>
          </a:p>
          <a:p>
            <a:pPr marL="223920" indent="-222480"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Deslocamento (Displacement)	D(R)	Mem[Reg[R]+D]</a:t>
            </a:r>
            <a:endParaRPr lang="pt-BR" sz="2000" b="0" strike="noStrike" spc="-1">
              <a:latin typeface="Arial"/>
            </a:endParaRPr>
          </a:p>
          <a:p>
            <a:pPr marL="560520" lvl="1" indent="-220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Registrador R especifica inicio da região de memória</a:t>
            </a:r>
            <a:endParaRPr lang="pt-BR" sz="2000" b="0" strike="noStrike" spc="-1">
              <a:latin typeface="Arial"/>
            </a:endParaRPr>
          </a:p>
          <a:p>
            <a:pPr marL="560520" lvl="1" indent="-220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Constante de deslocamento D especifica offset</a:t>
            </a:r>
            <a:br>
              <a:rPr/>
            </a:br>
            <a:br>
              <a:rPr/>
            </a:b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Verdana"/>
              </a:rPr>
              <a:t>movq 8(%rbp),%rdx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Modo de endereçamento completo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Forma geral: D(Rb, Ri, S)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Representa o valor Mem[Reg[Rb] + S*Reg[Ri] + D]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Ou seja:</a:t>
            </a: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 registrador Rb tem o endereço base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Pode ser qualquer registrador inteiro</a:t>
            </a: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 registrador Ri tem um inteiro que servirá de índice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Qualquer registrador inteiro menos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%rsp</a:t>
            </a: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A constante S serve de multiplicador do índice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Só pode ser 1, 2, 4 ou 8</a:t>
            </a: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A constante D é o offset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7C1A4ED6-9283-42FC-9458-2132337F1B02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_rels/theme5.xml.rels><?xml version="1.0" encoding="UTF-8" standalone="yes"?><Relationships xmlns="http://schemas.openxmlformats.org/package/2006/relationships"></Relationships>
</file>

<file path=ppt/theme/_rels/theme6.xml.rels><?xml version="1.0" encoding="UTF-8" standalone="yes"?><Relationships xmlns="http://schemas.openxmlformats.org/package/2006/relationships"></Relationships>
</file>

<file path=ppt/theme/_rels/theme7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5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6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7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ONLYOFFICE/5.6.4.20</Application>
  <DocSecurity>0</DocSecurity>
  <PresentationFormat>Apresentação na tela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Theme 1</vt:lpstr>
      <vt:lpstr>Theme 2</vt:lpstr>
      <vt:lpstr>Theme 3</vt:lpstr>
      <vt:lpstr>Theme 4</vt:lpstr>
      <vt:lpstr>Theme 5</vt:lpstr>
      <vt:lpstr>Theme 6</vt:lpstr>
      <vt:lpstr>Theme 7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826</cp:revision>
  <dcterms:created xsi:type="dcterms:W3CDTF">2014-04-17T20:05:08Z</dcterms:created>
  <dcterms:modified xsi:type="dcterms:W3CDTF">2020-09-14T15:04:03Z</dcterms:modified>
  <cp:category/>
  <cp:contentStatus/>
  <cp:version/>
</cp:coreProperties>
</file>