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5878138-5C44-6B33-BFB7-28F47C753F0D}">
  <a:tblStyle styleId="{05878138-5C44-6B33-BFB7-28F47C753F0D}" styleName="Medium Style 1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accent2"/>
              </a:solidFill>
            </a:ln>
          </a:left>
          <a:right>
            <a:ln w="12700">
              <a:solidFill>
                <a:schemeClr val="accent2"/>
              </a:solidFill>
            </a:ln>
          </a:right>
          <a:top>
            <a:ln w="12700">
              <a:solidFill>
                <a:schemeClr val="accent2"/>
              </a:solidFill>
            </a:ln>
          </a:top>
          <a:bottom>
            <a:ln w="12700">
              <a:solidFill>
                <a:schemeClr val="accent2"/>
              </a:solidFill>
            </a:ln>
          </a:bottom>
          <a:insideH>
            <a:ln w="12700">
              <a:solidFill>
                <a:schemeClr val="accent2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  <a:fill>
          <a:solidFill>
            <a:schemeClr val="accent2">
              <a:tint val="2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presProps" Target="presProps.xml" /><Relationship Id="rId48" Type="http://schemas.openxmlformats.org/officeDocument/2006/relationships/tableStyles" Target="tableStyles.xml" /><Relationship Id="rId4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 – Inteiros na CPU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igorsm1@insper.edu.br"/>
              </a:rPr>
              <a:t>&lt;igorsm1@insper.edu.br&gt;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chemeClr val="bg1"/>
                </a:solidFill>
              </a:rPr>
              <a:t>Fábio Ayres &lt;fabioja@insper.edu.br&gt;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Exercícios práticos (entrega)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1DBFD1-3CEA-0E90-09DB-28579D5B1E0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058819" y="1559029"/>
            <a:ext cx="5025159" cy="5025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Ferramentas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3118B93-7724-3E0D-D312-2B49B578686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50;p64" hidden="0"/>
          <p:cNvSpPr>
            <a:spLocks noAdjustHandles="0" noChangeArrowheads="0"/>
          </p:cNvSpPr>
          <p:nvPr isPhoto="0" userDrawn="0"/>
        </p:nvSpPr>
        <p:spPr bwMode="auto">
          <a:xfrm>
            <a:off x="576000" y="1944000"/>
            <a:ext cx="7776000" cy="44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GCC </a:t>
            </a:r>
            <a:r>
              <a:rPr lang="pt-BR" sz="2800">
                <a:solidFill>
                  <a:schemeClr val="dk1"/>
                </a:solidFill>
              </a:rPr>
              <a:t>8.0 (ou superior) --</a:t>
            </a: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C99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Linux (Ubuntu 18.04 ou superior)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2831"/>
              </a:spcBef>
              <a:spcAft>
                <a:spcPts val="0"/>
              </a:spcAft>
              <a:defRPr/>
            </a:pP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00000"/>
              </a:lnSpc>
              <a:spcBef>
                <a:spcPts val="2831"/>
              </a:spcBef>
              <a:spcAft>
                <a:spcPts val="0"/>
              </a:spcAft>
              <a:defRPr/>
            </a:pPr>
            <a:r>
              <a:rPr lang="pt-BR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</a:rPr>
              <a:t>Não há suporte a outros sistemas. Instalem direto ou usem uma VM. Se usar VM, veja se funciona com proctorio.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Resumo do curso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5EF436C-1E6F-1D2A-A50B-C3CC68E509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5;p6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Sistemas Hardware-Software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6;p6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57;p6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6AA2CD4-5BB0-ED75-31CD-5EA1E771FE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58;p65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Entender como um programa roda em um PC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Representação de dados na memória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Linguagem Assembly x86 (processadores Intel e AMD)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Sistemas Operacionais (Linux)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832050" marR="0" lvl="1" indent="-324000" algn="l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programas, processos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832050" marR="0" lvl="1" indent="-324000" algn="l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entrada/saída	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spcBef>
                <a:spcPts val="1415"/>
              </a:spcBef>
              <a:spcAft>
                <a:spcPts val="0"/>
              </a:spcAft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5;p58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Visão geral do curso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96;p58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7;p58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09A7265-968E-8672-2EE3-268D9C7A264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0" flipV="0">
            <a:off x="604874" y="3809999"/>
            <a:ext cx="7889874" cy="0"/>
          </a:xfrm>
          <a:prstGeom prst="line">
            <a:avLst/>
          </a:prstGeom>
          <a:ln w="28575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4303749" y="3540124"/>
            <a:ext cx="0" cy="507999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162000" y="1786236"/>
            <a:ext cx="4248509" cy="88076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Linguagem de máquina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978312" y="3010199"/>
            <a:ext cx="650874" cy="5299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PI</a:t>
            </a:r>
            <a:endParaRPr/>
          </a:p>
        </p:txBody>
      </p: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0">
            <a:off x="8510625" y="3540124"/>
            <a:ext cx="0" cy="507999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 hidden="0"/>
          <p:cNvSpPr/>
          <p:nvPr isPhoto="0" userDrawn="0"/>
        </p:nvSpPr>
        <p:spPr bwMode="auto">
          <a:xfrm flipH="0" flipV="0">
            <a:off x="8105811" y="4016373"/>
            <a:ext cx="650874" cy="5299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PF</a:t>
            </a:r>
            <a:endParaRPr/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5399976" flipH="0" flipV="1">
            <a:off x="2548877" y="2086877"/>
            <a:ext cx="650874" cy="1811119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 hidden="0"/>
          <p:cNvSpPr/>
          <p:nvPr isPhoto="0" userDrawn="0"/>
        </p:nvSpPr>
        <p:spPr bwMode="auto">
          <a:xfrm flipH="0" flipV="0">
            <a:off x="4557747" y="1342158"/>
            <a:ext cx="428625" cy="1168977"/>
          </a:xfrm>
          <a:prstGeom prst="leftBrace">
            <a:avLst>
              <a:gd name="adj1" fmla="val 21568"/>
              <a:gd name="adj2" fmla="val 58736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4970497" y="1423698"/>
            <a:ext cx="3971577" cy="1968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Arquitetura x86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Compilação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Linguagem C</a:t>
            </a:r>
            <a:endParaRPr sz="1800"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103839" y="5326360"/>
            <a:ext cx="3581759" cy="59501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Sistemas Operacionais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cxnSp>
        <p:nvCxnSpPr>
          <p:cNvPr id="17" name="" hidden="0"/>
          <p:cNvCxnSpPr>
            <a:cxnSpLocks/>
            <a:stCxn id="16" idx="0"/>
            <a:endCxn id="12" idx="2"/>
          </p:cNvCxnSpPr>
          <p:nvPr isPhoto="0" userDrawn="0"/>
        </p:nvCxnSpPr>
        <p:spPr bwMode="auto">
          <a:xfrm rot="16199969" flipH="0" flipV="0">
            <a:off x="7272953" y="4168065"/>
            <a:ext cx="780061" cy="1536529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 hidden="0"/>
          <p:cNvSpPr/>
          <p:nvPr isPhoto="0" userDrawn="0"/>
        </p:nvSpPr>
        <p:spPr bwMode="auto">
          <a:xfrm flipH="0" flipV="0">
            <a:off x="4668873" y="4556124"/>
            <a:ext cx="492122" cy="1635125"/>
          </a:xfrm>
          <a:prstGeom prst="rightBrace">
            <a:avLst>
              <a:gd name="adj1" fmla="val 35483"/>
              <a:gd name="adj2" fmla="val 54088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1600668" y="4682402"/>
            <a:ext cx="3460749" cy="19684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Visão geral de um sistema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Programas, processos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Entrada/saída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Sistema de arquivos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endParaRPr sz="1800"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Representação de inteiros na CPU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D3ADD0C-B63F-65D9-B21F-629BBBEC41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1" y="2833974"/>
            <a:ext cx="6848473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8"/>
            <a:ext cx="8160071" cy="4572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6AB3C00-B23F-8720-E7E9-55CBCBC374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1" y="2833974"/>
            <a:ext cx="6848473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8"/>
            <a:ext cx="8160071" cy="4572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803066" y="5034249"/>
            <a:ext cx="2698749" cy="1055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Não é possível distinguir conteúdo a partir de uma sequência de bits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893BA00-B7D5-9536-021E-4E164EB7E31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1" y="2833974"/>
            <a:ext cx="6848473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8"/>
            <a:ext cx="8160071" cy="4572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803066" y="5034249"/>
            <a:ext cx="2698749" cy="1055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Não é possível distinguir conteúdo a partir de uma sequência de bits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687613" y="1039089"/>
            <a:ext cx="2698749" cy="663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 u="none">
                <a:solidFill>
                  <a:schemeClr val="tx1"/>
                </a:solidFill>
              </a:rPr>
              <a:t>Agrupamos </a:t>
            </a:r>
            <a:r>
              <a:rPr b="1" u="sng">
                <a:solidFill>
                  <a:schemeClr val="tx1"/>
                </a:solidFill>
              </a:rPr>
              <a:t>8 bits</a:t>
            </a:r>
            <a:r>
              <a:rPr b="1" u="none">
                <a:solidFill>
                  <a:schemeClr val="tx1"/>
                </a:solidFill>
              </a:rPr>
              <a:t> em </a:t>
            </a:r>
            <a:r>
              <a:rPr b="1" u="sng">
                <a:solidFill>
                  <a:schemeClr val="tx1"/>
                </a:solidFill>
              </a:rPr>
              <a:t>1 byte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(decimal)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B3982C-684B-03CD-E0FE-2146ACDC366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661755"/>
            <a:ext cx="8704380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lvl="0">
              <a:defRPr/>
            </a:pPr>
            <a:r>
              <a:rPr lang="en-US" sz="2400"/>
              <a:t>Número </a:t>
            </a:r>
            <a:r>
              <a:rPr lang="en-US" sz="2400" b="1"/>
              <a:t>1234</a:t>
            </a:r>
            <a:endParaRPr lang="en-US" sz="2400" b="1"/>
          </a:p>
          <a:p>
            <a:pPr lvl="0">
              <a:defRPr/>
            </a:pPr>
            <a:endParaRPr lang="en-US" sz="2400"/>
          </a:p>
          <a:p>
            <a:pPr lvl="0" algn="ctr">
              <a:defRPr/>
            </a:pPr>
            <a:r>
              <a:rPr lang="en-US" sz="2400" b="0"/>
              <a:t>1000 + 200 +30 + 4 = 1x10</a:t>
            </a:r>
            <a:r>
              <a:rPr lang="en-US" sz="2400" b="0" baseline="30000"/>
              <a:t>3</a:t>
            </a:r>
            <a:r>
              <a:rPr lang="en-US" sz="2400" b="0"/>
              <a:t> + 2x10</a:t>
            </a:r>
            <a:r>
              <a:rPr lang="en-US" sz="2400" b="0" baseline="30000"/>
              <a:t>2</a:t>
            </a:r>
            <a:r>
              <a:rPr lang="en-US" sz="2400" b="0"/>
              <a:t> + 3x10</a:t>
            </a:r>
            <a:r>
              <a:rPr lang="en-US" sz="2400" b="0" baseline="30000"/>
              <a:t>1</a:t>
            </a:r>
            <a:r>
              <a:rPr lang="en-US" sz="2400" b="0"/>
              <a:t> + 4x10</a:t>
            </a:r>
            <a:r>
              <a:rPr lang="en-US" sz="2400" b="0" baseline="30000"/>
              <a:t>0</a:t>
            </a:r>
            <a:endParaRPr lang="en-US" sz="2400" b="0" baseline="30000"/>
          </a:p>
          <a:p>
            <a:pPr lvl="0" algn="ctr">
              <a:defRPr/>
            </a:pPr>
            <a:endParaRPr sz="2400" b="1"/>
          </a:p>
          <a:p>
            <a:pPr lvl="0" algn="ctr">
              <a:defRPr/>
            </a:pPr>
            <a:endParaRPr lang="en-US" sz="2400" b="1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Cada dígito multiplica uma potência de 10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O dígito mais significativo é 1 (multiplica a maior potência)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dígito menos significativo é 4 (multiplica a menor potência)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Resumo rápido do curso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Inteiros na CPU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(binário)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9AAAAE8-C177-09F7-B72C-5BDE32D6BCF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661756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lvl="0">
              <a:defRPr/>
            </a:pPr>
            <a:r>
              <a:rPr lang="en-US" sz="2400"/>
              <a:t>Número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10011010010</a:t>
            </a:r>
            <a:endParaRPr lang="en-US" sz="2400" b="1"/>
          </a:p>
          <a:p>
            <a:pPr lvl="0" algn="ctr">
              <a:defRPr/>
            </a:pPr>
            <a:endParaRPr sz="2400" b="0"/>
          </a:p>
          <a:p>
            <a:pPr lvl="0" algn="ctr">
              <a:defRPr/>
            </a:pPr>
            <a:r>
              <a:rPr sz="2400" b="0"/>
              <a:t>2</a:t>
            </a:r>
            <a:r>
              <a:rPr sz="2400" b="0" baseline="30000"/>
              <a:t>10</a:t>
            </a:r>
            <a:r>
              <a:rPr sz="2400" b="0"/>
              <a:t> + 2</a:t>
            </a:r>
            <a:r>
              <a:rPr sz="2400" b="0" baseline="30000"/>
              <a:t>7</a:t>
            </a:r>
            <a:r>
              <a:rPr sz="2400" b="0"/>
              <a:t> + 2</a:t>
            </a:r>
            <a:r>
              <a:rPr sz="2400" b="0" baseline="30000"/>
              <a:t>6</a:t>
            </a:r>
            <a:r>
              <a:rPr sz="2400" b="0"/>
              <a:t> + 2</a:t>
            </a:r>
            <a:r>
              <a:rPr sz="2400" b="0" baseline="30000"/>
              <a:t>4</a:t>
            </a:r>
            <a:r>
              <a:rPr sz="2400" b="0"/>
              <a:t> + 2</a:t>
            </a:r>
            <a:r>
              <a:rPr sz="2400" b="0" baseline="30000"/>
              <a:t>1  </a:t>
            </a:r>
            <a:r>
              <a:rPr sz="2400" b="0"/>
              <a:t>= </a:t>
            </a:r>
            <a:r>
              <a:rPr sz="2400" b="1"/>
              <a:t>1234</a:t>
            </a:r>
            <a:endParaRPr sz="2400" b="0"/>
          </a:p>
          <a:p>
            <a:pPr lvl="0" algn="ctr">
              <a:defRPr/>
            </a:pPr>
            <a:endParaRPr sz="2400" b="1"/>
          </a:p>
          <a:p>
            <a:pPr lvl="0" algn="ctr">
              <a:defRPr/>
            </a:pPr>
            <a:endParaRPr lang="en-US" sz="2400" b="1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Cada dígito multiplica uma potência de 2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O dígito mais significativo é 1 (multiplica a maior potência)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dígito menos significativo é 0 (multiplica a menor potência)</a:t>
            </a:r>
            <a:endParaRPr lang="en-US" sz="23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Ambos representam a mesma quantidade!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6" cy="61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Binário -&gt; 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6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6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A6143E8-F9DC-EBDA-3556-C06CBF4F9B6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6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Converta o número abaixo para decimal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1100 0010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6" cy="61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Decimal -&gt; Binário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6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6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5D82DA5-F2CA-1E4A-68A5-A8E3C6BE172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6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Fazemos agora o caminho inverso: dividimos sucessivamente por 2 e guardamos o resto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234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Decimal -&gt; Binário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1AFCEA3-A0C7-8CA7-5CA8-3B4FF998E1F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Agora é sua vez: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165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Arquitetura de computadores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8EE0B49-3409-A1B9-B78D-AEF7C6AA89D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950" lvl="0" indent="-3389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Todo dado tem tamanho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fixo. </a:t>
            </a:r>
            <a:endParaRPr lang="pt-BR" sz="23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0" lvl="0" indent="-3389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Um inteiro pode ter os seguintes tamanhos: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0" lvl="0" indent="-3389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11703" y="3276604"/>
          <a:ext cx="6108698" cy="1625598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473227"/>
                <a:gridCol w="2473227"/>
                <a:gridCol w="2473227"/>
              </a:tblGrid>
              <a:tr h="476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em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 em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Capacidade</a:t>
                      </a:r>
                      <a:endParaRPr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11703" y="3276604"/>
          <a:ext cx="6108698" cy="162559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{05878138-5C44-6B33-BFB7-28F47C753F0D}</a:tableStyleId>
              </a:tblPr>
              <a:tblGrid>
                <a:gridCol w="2473227"/>
                <a:gridCol w="2473227"/>
                <a:gridCol w="2473227"/>
              </a:tblGrid>
              <a:tr h="49588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em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 em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Capacidade</a:t>
                      </a:r>
                      <a:endParaRPr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6" cy="61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Arquitetura de computadores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6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6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0DAD4C-6741-836E-098F-FC9866B3677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6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950" lvl="0" indent="-3389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Todo dado tem tamanho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fixo. 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0" lvl="0" indent="-3389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Um inteiro pode ter os seguintes tamanhos: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0" lvl="0" indent="-3389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11703" y="3276604"/>
          <a:ext cx="6108698" cy="1625598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473227"/>
                <a:gridCol w="2473227"/>
                <a:gridCol w="2473227"/>
              </a:tblGrid>
              <a:tr h="476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em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 em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Capacidade</a:t>
                      </a:r>
                      <a:endParaRPr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256</a:t>
                      </a:r>
                      <a:endParaRPr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65536</a:t>
                      </a:r>
                      <a:endParaRPr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r>
                        <a:rPr baseline="30000"/>
                        <a:t>32</a:t>
                      </a:r>
                      <a:endParaRPr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r>
                        <a:rPr baseline="30000"/>
                        <a:t>64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11703" y="3276604"/>
          <a:ext cx="6108698" cy="162559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{05878138-5C44-6B33-BFB7-28F47C753F0D}</a:tableStyleId>
              </a:tblPr>
              <a:tblGrid>
                <a:gridCol w="2473227"/>
                <a:gridCol w="2473227"/>
                <a:gridCol w="2473227"/>
              </a:tblGrid>
              <a:tr h="49588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em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 em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Capacidade</a:t>
                      </a:r>
                      <a:endParaRPr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256</a:t>
                      </a:r>
                      <a:endParaRPr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65536</a:t>
                      </a:r>
                      <a:endParaRPr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r>
                        <a:rPr baseline="30000"/>
                        <a:t>32</a:t>
                      </a:r>
                      <a:endParaRPr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r>
                        <a:rPr baseline="30000"/>
                        <a:t>64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6" cy="61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sem sinal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6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6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9EBD8-71A8-4A6E-91F7-39F4EE94D8C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6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Representação para números positivos somente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36902" y="2941608"/>
          <a:ext cx="7706589" cy="2016078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442416"/>
                <a:gridCol w="1465449"/>
                <a:gridCol w="1953932"/>
                <a:gridCol w="1832087"/>
              </a:tblGrid>
              <a:tr h="476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Tamanho em bytes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Tipo em C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Menor número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 Maior Número</a:t>
                      </a:r>
                      <a:endParaRPr sz="1800"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1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char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255</a:t>
                      </a:r>
                      <a:endParaRPr sz="1800"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2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short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65535</a:t>
                      </a:r>
                      <a:endParaRPr sz="1800"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4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int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</a:t>
                      </a:r>
                      <a:r>
                        <a:rPr sz="1800" baseline="30000"/>
                        <a:t>32</a:t>
                      </a:r>
                      <a:r>
                        <a:rPr sz="1800"/>
                        <a:t> - 1</a:t>
                      </a:r>
                      <a:endParaRPr sz="1800"/>
                    </a:p>
                  </a:txBody>
                  <a:tcPr/>
                </a:tc>
              </a:tr>
              <a:tr h="3047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8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long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</a:t>
                      </a:r>
                      <a:r>
                        <a:rPr sz="1800" baseline="30000"/>
                        <a:t>64</a:t>
                      </a:r>
                      <a:r>
                        <a:rPr sz="1800"/>
                        <a:t> - 1</a:t>
                      </a:r>
                      <a:endParaRPr sz="1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36902" y="2941608"/>
          <a:ext cx="7706589" cy="201607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{05878138-5C44-6B33-BFB7-28F47C753F0D}</a:tableStyleId>
              </a:tblPr>
              <a:tblGrid>
                <a:gridCol w="2442416"/>
                <a:gridCol w="1465449"/>
                <a:gridCol w="1953932"/>
                <a:gridCol w="1832087"/>
              </a:tblGrid>
              <a:tr h="49588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Tamanho em bytes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Tipo em C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Menor número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 Maior Número</a:t>
                      </a:r>
                      <a:endParaRPr sz="1800"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1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char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255</a:t>
                      </a:r>
                      <a:endParaRPr sz="1800"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2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short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65535</a:t>
                      </a:r>
                      <a:endParaRPr sz="1800"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4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int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</a:t>
                      </a:r>
                      <a:r>
                        <a:rPr sz="1800" baseline="30000"/>
                        <a:t>32</a:t>
                      </a:r>
                      <a:r>
                        <a:rPr sz="1800"/>
                        <a:t> - 1</a:t>
                      </a:r>
                      <a:endParaRPr sz="1800"/>
                    </a:p>
                  </a:txBody>
                  <a:tcPr/>
                </a:tc>
              </a:tr>
              <a:tr h="31114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8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long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</a:t>
                      </a:r>
                      <a:r>
                        <a:rPr sz="1800" baseline="30000"/>
                        <a:t>64</a:t>
                      </a:r>
                      <a:r>
                        <a:rPr sz="1800"/>
                        <a:t> - 1</a:t>
                      </a:r>
                      <a:endParaRPr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6" cy="61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sin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</a:t>
            </a:r>
            <a:r>
              <a:rPr sz="3200" b="0" i="0" u="none" strike="noStrike" cap="none">
                <a:solidFill>
                  <a:srgbClr val="C00026"/>
                </a:solidFill>
                <a:latin typeface="Arial"/>
                <a:ea typeface="Arial"/>
                <a:cs typeface="Arial"/>
              </a:rPr>
              <a:t> </a:t>
            </a:r>
            <a:r>
              <a:rPr sz="3200" b="0" i="0" u="none" strike="noStrike" cap="none">
                <a:solidFill>
                  <a:srgbClr val="C00026"/>
                </a:solidFill>
                <a:latin typeface="Arial"/>
                <a:ea typeface="Arial"/>
                <a:cs typeface="Arial"/>
              </a:rPr>
              <a:t>(Complemento de dois)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6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6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A53956-1FE5-0167-E997-CA68B2F8E5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6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Dado um inteiro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b</a:t>
            </a:r>
            <a:r>
              <a:rPr lang="pt-BR" sz="2300" b="1" i="0" u="none" strike="noStrike" cap="none" spc="0" baseline="-25000">
                <a:solidFill>
                  <a:schemeClr val="dk1"/>
                </a:solidFill>
                <a:latin typeface="Arial"/>
                <a:ea typeface="Arial"/>
                <a:cs typeface="Arial"/>
              </a:rPr>
              <a:t>2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com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w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bytes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, seu valor em decimal é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b</a:t>
            </a:r>
            <a:r>
              <a:rPr lang="pt-BR" sz="3600" b="0" i="0" u="none" strike="noStrike" cap="none" spc="0" baseline="-25000">
                <a:solidFill>
                  <a:schemeClr val="dk1"/>
                </a:solidFill>
                <a:latin typeface="Arial"/>
                <a:ea typeface="Arial"/>
                <a:cs typeface="Arial"/>
              </a:rPr>
              <a:t>10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p>
                        <m:sSupPr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w-1</m:t>
                          </m:r>
                        </m:sup>
                      </m:sSup>
                      <m:sSub>
                        <m:sSubPr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w-1</m:t>
                          </m:r>
                        </m:sub>
                      </m:sSub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nary>
                        <m:naryPr>
                          <m:chr m:val="∑"/>
                          <m:grow m:val="off"/>
                          <m:limLoc m:val="undOvr"/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i=0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w-2</m:t>
                          </m:r>
                        </m:sup>
                        <m:e>
                          <m:sSup>
                            <m:sSupPr>
                              <m:ctrlPr>
                                <a:rPr sz="36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p>
                          </m:sSup>
                          <m:sSub>
                            <m:sSubPr>
                              <m:ctrlPr>
                                <a:rPr sz="36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lang="pt-BR" sz="3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 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0" lvl="0" indent="-3389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Somamos todos os bits normalmente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0" lvl="0" indent="-3389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Menos o último, que ao invés de somar </a:t>
            </a:r>
            <a:r>
              <a:rPr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subtrai 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6" cy="61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e sem sinal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6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6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A7DF-A601-8E59-2DFF-093F24923B3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6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/>
              <a:t>Qual o valor de 0100 0101?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Sem sinal: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Com sinal: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6" cy="61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e sem sinal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6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6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1FB5046-A9DC-5760-32DB-C3E56BAE8C0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6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/>
              <a:t>Qual o valor de 1001 1101?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Sem sinal: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Com sinal: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Burocracias e Avaliação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6" cy="61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e sem sinal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6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6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29D4C6D-1B49-5D45-81DD-D07F14290D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6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/>
              <a:t>Qual o valor de 1 0101 0001?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Sem sinal: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Com sinal: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ACA792B-BC05-2295-7775-A59D4A4C11B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Se não qual o bit diferente?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1001110011101110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1001110111101110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535C547-08F6-A855-0B98-01FF9A1696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E1400E1-5D3A-382A-B76A-6AB15C566AA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7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7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7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Objetivo:</a:t>
            </a: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facilitar a leitura de números binários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7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2303744-7FB7-9093-FC60-2D9B6118C13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Ideia:</a:t>
            </a: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agrupar 4 em 4 bits em um dígito que vai de 0 a 15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letras para os dígitos maiores que 10 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defRPr/>
            </a:pPr>
            <a:endParaRPr lang="en-US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9BCE47-21A8-438D-EB46-72AB683297B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949985" y="1728786"/>
            <a:ext cx="5242822" cy="461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42CBCB5-A277-9948-65CD-92235469455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Converta para binário: 0xDE9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Converta para hexadecimal: 1100 1110 0011 1010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Conversões de tipos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1456378-D106-950D-1386-C580787967C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Conversões de tipos inteiros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A4E2390-860B-8EA7-4638-19A2AE2C5F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Duas regras: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lnSpc>
                <a:spcPct val="114999"/>
              </a:lnSpc>
              <a:buAutoNum type="arabicPeriod"/>
              <a:defRPr/>
            </a:pPr>
            <a:r>
              <a:rPr sz="2400"/>
              <a:t>O valor é mantido quando convertemos de um tipo menor para um tipo maior </a:t>
            </a:r>
            <a:endParaRPr sz="2400"/>
          </a:p>
          <a:p>
            <a:pPr marL="750014" lvl="1" indent="-349965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char -&gt; int	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4" lvl="1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lnSpc>
                <a:spcPct val="150000"/>
              </a:lnSpc>
              <a:buAutoNum type="arabicPeriod"/>
              <a:defRPr/>
            </a:pPr>
            <a:r>
              <a:rPr sz="2400"/>
              <a:t>A conversão de um tipo maior para um tipo menor é feita pegando o X bits menos significativos</a:t>
            </a:r>
            <a:endParaRPr sz="2400"/>
          </a:p>
          <a:p>
            <a:pPr marL="750014" lvl="1" indent="-349965">
              <a:lnSpc>
                <a:spcPct val="150000"/>
              </a:lnSpc>
              <a:buFont typeface="Arial"/>
              <a:buChar char="•"/>
              <a:defRPr/>
            </a:pPr>
            <a:r>
              <a:rPr sz="2400"/>
              <a:t>int -&gt; char pega os 8 bits menos significativos, o restante é descartado</a:t>
            </a:r>
            <a:endParaRPr sz="2400"/>
          </a:p>
          <a:p>
            <a:pPr lvl="3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Conversões de tipos inteiros - sinal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B053E17-6325-CE80-21B1-2218B89A078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76361" y="1733116"/>
            <a:ext cx="6391273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359D87-43C2-9BBA-F57A-62BDA9F50B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Média Final:</a:t>
            </a:r>
            <a:endParaRPr sz="2400" u="sng">
              <a:solidFill>
                <a:schemeClr val="dk1"/>
              </a:solidFill>
            </a:endParaRPr>
          </a:p>
          <a:p>
            <a:pPr lvl="0" algn="ctr">
              <a:lnSpc>
                <a:spcPct val="150000"/>
              </a:lnSpc>
              <a:spcBef>
                <a:spcPts val="1132"/>
              </a:spcBef>
              <a:spcAft>
                <a:spcPts val="0"/>
              </a:spcAft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0,1 AT + 0,5 Pv + 0,4 Lab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 u="sng">
                <a:solidFill>
                  <a:schemeClr val="dk1"/>
                </a:solidFill>
              </a:rPr>
              <a:t>Condições</a:t>
            </a:r>
            <a:r>
              <a:rPr sz="2400" u="sng">
                <a:solidFill>
                  <a:schemeClr val="dk1"/>
                </a:solidFill>
              </a:rPr>
              <a:t>:</a:t>
            </a:r>
            <a:endParaRPr sz="2400" u="sng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Pv &gt;= 4,5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PI e PF &gt;= 4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Lab &gt;= 5</a:t>
            </a:r>
            <a:endParaRPr sz="2400">
              <a:solidFill>
                <a:schemeClr val="dk1"/>
              </a:solidFill>
            </a:endParaRPr>
          </a:p>
          <a:p>
            <a:pPr marL="8071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FE32A32-62BC-BC98-8460-59EC4E08C05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253578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Conversão de números: bases e sinal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rodar programa bases_e_sinais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colocar sua solução em solucoes.txt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verificar se tudo está ok rodando </a:t>
            </a:r>
            <a:endParaRPr sz="2000" b="0"/>
          </a:p>
          <a:p>
            <a:pPr marL="305906" indent="-305906">
              <a:buAutoNum type="arabicPeriod"/>
              <a:defRPr/>
            </a:pPr>
            <a:endParaRPr sz="2000" b="0"/>
          </a:p>
          <a:p>
            <a:pPr algn="ctr">
              <a:defRPr/>
            </a:pPr>
            <a:r>
              <a:rPr sz="2000" b="0">
                <a:latin typeface="DejaVu Sans Mono"/>
                <a:ea typeface="DejaVu Sans Mono"/>
                <a:cs typeface="DejaVu Sans Mono"/>
              </a:rPr>
              <a:t>bases_e_sinais &lt; solucoes.txt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 II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382DA73-9B17-47F9-980F-38685EA45C1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2" cy="253578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Exercício 1 do mutirão</a:t>
            </a:r>
            <a:endParaRPr sz="2000" b="1"/>
          </a:p>
          <a:p>
            <a:pPr>
              <a:defRPr/>
            </a:pPr>
            <a:endParaRPr sz="2000"/>
          </a:p>
          <a:p>
            <a:pPr marL="305906" indent="-305906">
              <a:buAutoNum type="arabicPeriod"/>
              <a:defRPr/>
            </a:pPr>
            <a:r>
              <a:rPr sz="2000" b="0"/>
              <a:t>arquivo mutirao-1.zip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(DELTA provas)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4BDEE74-B914-C585-58B8-E73AA55810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Se (PI &lt; 4 E PF &gt;= 5) OU (PI &gt;= 5 E PF &lt; 4):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Aluno faz uma nova prova PD no dia da SUB relativa a avaliação em que tirou nota menor que 4.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Critério de barreira de provas é cumprido se PD &gt;= 5.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(c/ mutirão)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4D5DBE1-976B-D768-5198-A39BC933588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Média Final:</a:t>
            </a:r>
            <a:endParaRPr sz="2400" u="sng">
              <a:solidFill>
                <a:schemeClr val="dk1"/>
              </a:solidFill>
            </a:endParaRPr>
          </a:p>
          <a:p>
            <a:pPr lvl="0" algn="ctr">
              <a:lnSpc>
                <a:spcPct val="150000"/>
              </a:lnSpc>
              <a:spcBef>
                <a:spcPts val="1130"/>
              </a:spcBef>
              <a:spcAft>
                <a:spcPts val="0"/>
              </a:spcAft>
              <a:defRPr/>
            </a:pPr>
            <a:r>
              <a: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0,1 AT + 0,4 Pv + 0,1 C + 0,4 Lab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1698"/>
              </a:spcBef>
              <a:spcAft>
                <a:spcPts val="0"/>
              </a:spcAft>
              <a:defRPr/>
            </a:pPr>
            <a:r>
              <a:rPr sz="2400" u="sng">
                <a:solidFill>
                  <a:schemeClr val="dk1"/>
                </a:solidFill>
              </a:rPr>
              <a:t>Condições</a:t>
            </a:r>
            <a:r>
              <a:rPr sz="2400" u="sng">
                <a:solidFill>
                  <a:schemeClr val="dk1"/>
                </a:solidFill>
              </a:rPr>
              <a:t>:</a:t>
            </a:r>
            <a:endParaRPr sz="2400" u="sng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698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Pv &gt;= 4,5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698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PI e PF &gt;= 4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698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Lab &gt;= 5</a:t>
            </a:r>
            <a:endParaRPr sz="2400">
              <a:solidFill>
                <a:schemeClr val="dk1"/>
              </a:solidFill>
            </a:endParaRPr>
          </a:p>
          <a:p>
            <a:pPr marL="807165" lvl="0" indent="-349965" algn="l">
              <a:lnSpc>
                <a:spcPct val="150000"/>
              </a:lnSpc>
              <a:spcBef>
                <a:spcPts val="1698"/>
              </a:spcBef>
              <a:spcAft>
                <a:spcPts val="0"/>
              </a:spcAft>
              <a:buAutoNum type="arabicPeriod"/>
              <a:defRPr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Mutirão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85EAF41-5AAB-00B5-7ADD-90B8AE82744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Continuaremos com labs de C para reforço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>
                <a:solidFill>
                  <a:schemeClr val="dk1"/>
                </a:solidFill>
              </a:rPr>
              <a:t>a cada uma ou duas semanas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>
                <a:solidFill>
                  <a:schemeClr val="dk1"/>
                </a:solidFill>
              </a:rPr>
              <a:t>entrega a definir (github ou blackboard)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>
                <a:solidFill>
                  <a:schemeClr val="dk1"/>
                </a:solidFill>
              </a:rPr>
              <a:t>sempre melhora sua nota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>
                <a:solidFill>
                  <a:schemeClr val="dk1"/>
                </a:solidFill>
              </a:rPr>
              <a:t>nota final do mutirão:</a:t>
            </a:r>
            <a:endParaRPr sz="2400">
              <a:solidFill>
                <a:schemeClr val="dk1"/>
              </a:solidFill>
            </a:endParaRPr>
          </a:p>
          <a:p>
            <a:pPr marL="1150065" lvl="2" indent="-349965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>
                <a:solidFill>
                  <a:schemeClr val="dk1"/>
                </a:solidFill>
              </a:rPr>
              <a:t>50% provas </a:t>
            </a:r>
            <a:endParaRPr sz="2400">
              <a:solidFill>
                <a:schemeClr val="dk1"/>
              </a:solidFill>
            </a:endParaRPr>
          </a:p>
          <a:p>
            <a:pPr marL="1150065" lvl="2" indent="-349965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>
                <a:solidFill>
                  <a:schemeClr val="dk1"/>
                </a:solidFill>
              </a:rPr>
              <a:t>50% atividades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Exercícios práticos (atividades e labs)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A78D01A-8731-F4F9-F99E-71D2715453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Série de exercícios práticos de implementação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Complexidade crescente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Testes automatizados quando possível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Facilitar correção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Criar espaços para conversar da matéria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Criação de testes pelos alunos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Exercícios práticos (entrega)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F72DFF7-014A-D63B-6399-C9B8237C01A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Repositório privado no GitHub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50014" lvl="1" indent="-34996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Pastas criadas pelos professores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50014" lvl="1" indent="-34996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Testes automatizados para alguns exercícios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50014" lvl="1" indent="-34996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Data de entrega = data do commit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50014" lvl="1" indent="-34996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Pesquisa no Teams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42</Slides>
  <Notes>42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170</cp:revision>
  <dcterms:created xsi:type="dcterms:W3CDTF">2014-04-17T20:05:08Z</dcterms:created>
  <dcterms:modified xsi:type="dcterms:W3CDTF">2021-03-01T12:57:09Z</dcterms:modified>
  <cp:category/>
  <cp:contentStatus/>
  <cp:version/>
</cp:coreProperties>
</file>