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1840" cy="685584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6080" cy="685584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1840" cy="685584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1840" cy="685584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-96964" y="2384280"/>
            <a:ext cx="9454951" cy="726457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spcAft>
                <a:spcPts val="601"/>
              </a:spcAft>
              <a:defRPr/>
            </a:pPr>
            <a:r>
              <a:rPr lang="pt-BR" sz="3600" b="1" strike="noStrike" spc="-1">
                <a:solidFill>
                  <a:srgbClr val="FFFFFF"/>
                </a:solidFill>
                <a:latin typeface="Verdana"/>
                <a:ea typeface="Verdana"/>
              </a:rPr>
              <a:t>Sistemas</a:t>
            </a:r>
            <a:r>
              <a:rPr lang="pt-BR" sz="3600" b="1" spc="-1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pt-BR" sz="3600" b="1" strike="noStrike" spc="-1">
                <a:solidFill>
                  <a:srgbClr val="FFFFFF"/>
                </a:solidFill>
                <a:latin typeface="Verdana"/>
                <a:ea typeface="Verdana"/>
              </a:rPr>
              <a:t>Hardware-Software</a:t>
            </a:r>
            <a:endParaRPr lang="pt-BR" sz="2800" b="0" strike="noStrike" spc="-1">
              <a:latin typeface="Verdana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148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Aula 3 – Dados na memória RAM e código executável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1480" cy="1128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pt-BR" sz="1400" spc="-1">
                <a:solidFill>
                  <a:srgbClr val="FFFFFF"/>
                </a:solidFill>
                <a:latin typeface="Verdana"/>
                <a:ea typeface="Verdana"/>
              </a:rPr>
              <a:t>2020</a:t>
            </a: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 – Engenharia</a:t>
            </a: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Igor </a:t>
            </a: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Montagner</a:t>
            </a: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Fábio Ayres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Ponteiros em RAM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DC1950B-F2B3-4B44-AFF4-8145A248B60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" y="1584000"/>
            <a:ext cx="6467850" cy="329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8" name="Imagem 3" descr="Uma imagem contendo ao ar livre, foto, placa, preto&#10;&#10;Descrição gerada com muito alta confiança" hidden="0"/>
          <p:cNvPicPr>
            <a:picLocks noChangeAspect="1"/>
          </p:cNvPicPr>
          <p:nvPr isPhoto="0" userDrawn="0"/>
        </p:nvPicPr>
        <p:blipFill>
          <a:blip r:embed="rId2"/>
          <a:srcRect l="0" t="6130" r="0" b="0"/>
          <a:stretch/>
        </p:blipFill>
        <p:spPr bwMode="auto">
          <a:xfrm>
            <a:off x="713117" y="1961998"/>
            <a:ext cx="7660256" cy="23852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Ponteiros em RAM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63C610F-E861-4E02-88B7-785F87321F6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32000" y="1741680"/>
            <a:ext cx="8422920" cy="162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Ponteiro representa um endereço. Podemos fazer aritmética !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2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98755" y="2448000"/>
            <a:ext cx="1885439" cy="33267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int *x; //0xC4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2714760" y="3939480"/>
            <a:ext cx="912960" cy="22752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3629160" y="3939480"/>
            <a:ext cx="912960" cy="22752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4543560" y="3939480"/>
            <a:ext cx="912960" cy="22752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5457960" y="3939480"/>
            <a:ext cx="912960" cy="22752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6372360" y="3939480"/>
            <a:ext cx="912960" cy="22752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2486160" y="4428360"/>
            <a:ext cx="395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3154320" y="444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 </a:t>
            </a: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+ 1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 flipV="1">
            <a:off x="2714400" y="41940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7" name="Line 14" hidden="0"/>
          <p:cNvSpPr/>
          <p:nvPr isPhoto="0" userDrawn="0"/>
        </p:nvSpPr>
        <p:spPr bwMode="auto">
          <a:xfrm flipV="1">
            <a:off x="3628800" y="42084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15" hidden="0"/>
          <p:cNvSpPr/>
          <p:nvPr isPhoto="0" userDrawn="0"/>
        </p:nvSpPr>
        <p:spPr bwMode="auto">
          <a:xfrm>
            <a:off x="4068720" y="444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 </a:t>
            </a: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+ 2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Line 16" hidden="0"/>
          <p:cNvSpPr/>
          <p:nvPr isPhoto="0" userDrawn="0"/>
        </p:nvSpPr>
        <p:spPr bwMode="auto">
          <a:xfrm flipV="1">
            <a:off x="4543200" y="42084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5000760" y="444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 </a:t>
            </a: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+ 3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Line 18" hidden="0"/>
          <p:cNvSpPr/>
          <p:nvPr isPhoto="0" userDrawn="0"/>
        </p:nvSpPr>
        <p:spPr bwMode="auto">
          <a:xfrm flipV="1">
            <a:off x="5457600" y="42084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5915160" y="444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 </a:t>
            </a: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+ 4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Line 20" hidden="0"/>
          <p:cNvSpPr/>
          <p:nvPr isPhoto="0" userDrawn="0"/>
        </p:nvSpPr>
        <p:spPr bwMode="auto">
          <a:xfrm flipV="1">
            <a:off x="6372000" y="42084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6829560" y="444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 </a:t>
            </a: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+ 5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Line 22" hidden="0"/>
          <p:cNvSpPr/>
          <p:nvPr isPhoto="0" userDrawn="0"/>
        </p:nvSpPr>
        <p:spPr bwMode="auto">
          <a:xfrm flipV="1">
            <a:off x="7286400" y="42084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6" name="CustomShape 23" hidden="0"/>
          <p:cNvSpPr/>
          <p:nvPr isPhoto="0" userDrawn="0"/>
        </p:nvSpPr>
        <p:spPr bwMode="auto">
          <a:xfrm>
            <a:off x="2377800" y="3348360"/>
            <a:ext cx="77544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0xC4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3153960" y="336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0xC8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4068360" y="336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0xCC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5000400" y="336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0xD0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0" name="CustomShape 27" hidden="0"/>
          <p:cNvSpPr/>
          <p:nvPr isPhoto="0" userDrawn="0"/>
        </p:nvSpPr>
        <p:spPr bwMode="auto">
          <a:xfrm>
            <a:off x="5914800" y="336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0xD4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6829200" y="336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0xD8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2" name="CustomShape 29" hidden="0"/>
          <p:cNvSpPr/>
          <p:nvPr isPhoto="0" userDrawn="0"/>
        </p:nvSpPr>
        <p:spPr bwMode="auto">
          <a:xfrm>
            <a:off x="784754" y="3888000"/>
            <a:ext cx="1311095" cy="373994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Memória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3" name="CustomShape 30" hidden="0"/>
          <p:cNvSpPr/>
          <p:nvPr isPhoto="0" userDrawn="0"/>
        </p:nvSpPr>
        <p:spPr bwMode="auto">
          <a:xfrm>
            <a:off x="792000" y="3427132"/>
            <a:ext cx="1643710" cy="273354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Endereço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4" name="CustomShape 31" hidden="0"/>
          <p:cNvSpPr/>
          <p:nvPr isPhoto="0" userDrawn="0"/>
        </p:nvSpPr>
        <p:spPr bwMode="auto">
          <a:xfrm>
            <a:off x="648000" y="4442377"/>
            <a:ext cx="1429648" cy="316486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Expressão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5" name="CustomShape 32" hidden="0"/>
          <p:cNvSpPr/>
          <p:nvPr isPhoto="0" userDrawn="0"/>
        </p:nvSpPr>
        <p:spPr bwMode="auto">
          <a:xfrm>
            <a:off x="3744000" y="5637960"/>
            <a:ext cx="3238920" cy="768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*(x+i) ↔ x[i]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Structs em RAM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3279960"/>
            <a:ext cx="8028000" cy="2928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Bloco contíguo de memória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Campos armazenados na ordem dada na declaração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Compilador não muda ordem dos campos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Tamanho e offset exato dos campos fica a cargo do compilador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Código de máquina não conhece structs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Quem organiza o código é o compilador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41A1B00-9496-4E3E-B57F-F32F45B88C3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4529520" y="2108520"/>
            <a:ext cx="1641249" cy="430235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359" tIns="44280" rIns="90359" bIns="4428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" name="Line 6" hidden="0"/>
          <p:cNvSpPr/>
          <p:nvPr isPhoto="0" userDrawn="0"/>
        </p:nvSpPr>
        <p:spPr bwMode="auto">
          <a:xfrm>
            <a:off x="4537800" y="1687680"/>
            <a:ext cx="360" cy="3812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4386600" y="1307160"/>
            <a:ext cx="362853" cy="45507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 flipH="0" flipV="0">
            <a:off x="6185422" y="2108520"/>
            <a:ext cx="1011115" cy="430235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359" tIns="44280" rIns="90359" bIns="4428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7178528" y="2108520"/>
            <a:ext cx="789979" cy="430235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9" tIns="44280" rIns="90359" bIns="4428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next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4457520" y="2524680"/>
            <a:ext cx="333088" cy="39243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0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6063309" y="2521440"/>
            <a:ext cx="485385" cy="39279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16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6897960" y="2507040"/>
            <a:ext cx="485385" cy="39279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24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7875720" y="2507040"/>
            <a:ext cx="485385" cy="39279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32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657360" y="1578960"/>
            <a:ext cx="3294720" cy="14594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struct rec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  int a[4];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  size_t i;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  struct rec *next;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};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Structs em RAM - alinhamento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67FFFF8-ACF0-4247-AB55-D2AF29C7E4C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94720" y="4092840"/>
            <a:ext cx="316080" cy="379439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864800" y="409284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i[0]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3134880" y="409284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i[1]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5674680" y="4092840"/>
            <a:ext cx="2538720" cy="379439"/>
          </a:xfrm>
          <a:prstGeom prst="rect">
            <a:avLst/>
          </a:prstGeom>
          <a:solidFill>
            <a:srgbClr val="D6D6F4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v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912240" y="4092840"/>
            <a:ext cx="951120" cy="379439"/>
          </a:xfrm>
          <a:prstGeom prst="rect">
            <a:avLst/>
          </a:prstGeom>
          <a:solidFill>
            <a:srgbClr val="B2B2B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FFFF"/>
                </a:solidFill>
                <a:latin typeface="Calibri Bold Italic"/>
                <a:ea typeface="Calibri Bold Italic"/>
              </a:rPr>
              <a:t>3 bytes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4404960" y="4092840"/>
            <a:ext cx="1268640" cy="379439"/>
          </a:xfrm>
          <a:prstGeom prst="rect">
            <a:avLst/>
          </a:prstGeom>
          <a:solidFill>
            <a:srgbClr val="B2B2B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FFFF"/>
                </a:solidFill>
                <a:latin typeface="Calibri Bold Italic"/>
                <a:ea typeface="Calibri Bold Italic"/>
              </a:rPr>
              <a:t>4 bytes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343079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1614600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870280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5349960" y="4486680"/>
            <a:ext cx="624609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p+16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7896600" y="4486680"/>
            <a:ext cx="624609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p+24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" name="Line 15" hidden="0"/>
          <p:cNvSpPr/>
          <p:nvPr isPhoto="0" userDrawn="0"/>
        </p:nvSpPr>
        <p:spPr bwMode="auto">
          <a:xfrm flipV="1">
            <a:off x="1864800" y="4835520"/>
            <a:ext cx="360" cy="3812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" name="CustomShape 16" hidden="0"/>
          <p:cNvSpPr/>
          <p:nvPr isPhoto="0" userDrawn="0"/>
        </p:nvSpPr>
        <p:spPr bwMode="auto">
          <a:xfrm>
            <a:off x="1344240" y="5169240"/>
            <a:ext cx="206856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4760280" y="5169240"/>
            <a:ext cx="190368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Line 18" hidden="0"/>
          <p:cNvSpPr/>
          <p:nvPr isPhoto="0" userDrawn="0"/>
        </p:nvSpPr>
        <p:spPr bwMode="auto">
          <a:xfrm flipV="1">
            <a:off x="5674680" y="4835520"/>
            <a:ext cx="360" cy="3812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366120" y="5680440"/>
            <a:ext cx="153540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" name="Line 20" hidden="0"/>
          <p:cNvSpPr/>
          <p:nvPr isPhoto="0" userDrawn="0"/>
        </p:nvSpPr>
        <p:spPr bwMode="auto">
          <a:xfrm flipV="1">
            <a:off x="594720" y="4835520"/>
            <a:ext cx="360" cy="8384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6906600" y="5680440"/>
            <a:ext cx="153540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" name="Line 22" hidden="0"/>
          <p:cNvSpPr/>
          <p:nvPr isPhoto="0" userDrawn="0"/>
        </p:nvSpPr>
        <p:spPr bwMode="auto">
          <a:xfrm flipV="1">
            <a:off x="8214480" y="4835520"/>
            <a:ext cx="360" cy="8384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6" name="CustomShape 23" hidden="0"/>
          <p:cNvSpPr/>
          <p:nvPr isPhoto="0" userDrawn="0"/>
        </p:nvSpPr>
        <p:spPr bwMode="auto">
          <a:xfrm>
            <a:off x="633240" y="1977480"/>
            <a:ext cx="316080" cy="379439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936720" y="197748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i[0]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2206800" y="197748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i[1]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3449519" y="1977480"/>
            <a:ext cx="2538720" cy="379439"/>
          </a:xfrm>
          <a:prstGeom prst="rect">
            <a:avLst/>
          </a:prstGeom>
          <a:solidFill>
            <a:srgbClr val="D6D6F4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v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0" name="CustomShape 27" hidden="0"/>
          <p:cNvSpPr/>
          <p:nvPr isPhoto="0" userDrawn="0"/>
        </p:nvSpPr>
        <p:spPr bwMode="auto">
          <a:xfrm>
            <a:off x="533520" y="2371320"/>
            <a:ext cx="213446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838800" y="237132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2" name="CustomShape 29" hidden="0"/>
          <p:cNvSpPr/>
          <p:nvPr isPhoto="0" userDrawn="0"/>
        </p:nvSpPr>
        <p:spPr bwMode="auto">
          <a:xfrm>
            <a:off x="1942200" y="237132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3" name="CustomShape 30" hidden="0"/>
          <p:cNvSpPr/>
          <p:nvPr isPhoto="0" userDrawn="0"/>
        </p:nvSpPr>
        <p:spPr bwMode="auto">
          <a:xfrm>
            <a:off x="3124800" y="237132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p+9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4" name="CustomShape 31" hidden="0"/>
          <p:cNvSpPr/>
          <p:nvPr isPhoto="0" userDrawn="0"/>
        </p:nvSpPr>
        <p:spPr bwMode="auto">
          <a:xfrm>
            <a:off x="5671440" y="2371320"/>
            <a:ext cx="624609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p+17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5" name="CustomShape 32" hidden="0"/>
          <p:cNvSpPr/>
          <p:nvPr isPhoto="0" userDrawn="0"/>
        </p:nvSpPr>
        <p:spPr bwMode="auto">
          <a:xfrm>
            <a:off x="6563880" y="1922759"/>
            <a:ext cx="2221200" cy="1538280"/>
          </a:xfrm>
          <a:prstGeom prst="rect">
            <a:avLst/>
          </a:prstGeom>
          <a:solidFill>
            <a:srgbClr val="FFFEB2"/>
          </a:solidFill>
          <a:ln w="12600">
            <a:solidFill>
              <a:srgbClr val="000000"/>
            </a:solidFill>
            <a:miter/>
          </a:ln>
          <a:effectLst>
            <a:outerShdw dist="75858" dir="2700000" rotWithShape="0" algn="ctr">
              <a:srgbClr val="808080">
                <a:alpha val="75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struct S1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char c;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int i[2];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double v;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} *p;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6" name="CustomShape 33" hidden="0"/>
          <p:cNvSpPr/>
          <p:nvPr isPhoto="0" userDrawn="0"/>
        </p:nvSpPr>
        <p:spPr bwMode="auto">
          <a:xfrm>
            <a:off x="533520" y="1539000"/>
            <a:ext cx="2072205" cy="3636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Dados desalinhados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7" name="CustomShape 34" hidden="0"/>
          <p:cNvSpPr/>
          <p:nvPr isPhoto="0" userDrawn="0"/>
        </p:nvSpPr>
        <p:spPr bwMode="auto">
          <a:xfrm>
            <a:off x="500760" y="2935800"/>
            <a:ext cx="4593615" cy="912276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Dados alinhados: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 o item requer K bytes...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... Então o endereço deve ser múltiplo de K.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Structs em RAM - alinhamento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58679EB-18F5-4FC9-88A3-9D1CC71D86A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94720" y="4092840"/>
            <a:ext cx="316080" cy="379439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864800" y="409284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i[0]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3134880" y="409284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i[1]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5674680" y="4092840"/>
            <a:ext cx="2538720" cy="379439"/>
          </a:xfrm>
          <a:prstGeom prst="rect">
            <a:avLst/>
          </a:prstGeom>
          <a:solidFill>
            <a:srgbClr val="D6D6F4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v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912240" y="4092840"/>
            <a:ext cx="951120" cy="379439"/>
          </a:xfrm>
          <a:prstGeom prst="rect">
            <a:avLst/>
          </a:prstGeom>
          <a:solidFill>
            <a:srgbClr val="B2B2B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FFFF"/>
                </a:solidFill>
                <a:latin typeface="Calibri Bold Italic"/>
                <a:ea typeface="Calibri Bold Italic"/>
              </a:rPr>
              <a:t>3 bytes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4404960" y="4092840"/>
            <a:ext cx="1268640" cy="379439"/>
          </a:xfrm>
          <a:prstGeom prst="rect">
            <a:avLst/>
          </a:prstGeom>
          <a:solidFill>
            <a:srgbClr val="B2B2B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FFFF"/>
                </a:solidFill>
                <a:latin typeface="Calibri Bold Italic"/>
                <a:ea typeface="Calibri Bold Italic"/>
              </a:rPr>
              <a:t>4 bytes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343079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1614600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870280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5349960" y="4486680"/>
            <a:ext cx="624609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p+16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7896600" y="4486680"/>
            <a:ext cx="624609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p+24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" name="Line 15" hidden="0"/>
          <p:cNvSpPr/>
          <p:nvPr isPhoto="0" userDrawn="0"/>
        </p:nvSpPr>
        <p:spPr bwMode="auto">
          <a:xfrm flipV="1">
            <a:off x="1864800" y="4835520"/>
            <a:ext cx="360" cy="3812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" name="CustomShape 16" hidden="0"/>
          <p:cNvSpPr/>
          <p:nvPr isPhoto="0" userDrawn="0"/>
        </p:nvSpPr>
        <p:spPr bwMode="auto">
          <a:xfrm>
            <a:off x="1344240" y="5169240"/>
            <a:ext cx="206856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4760280" y="5169240"/>
            <a:ext cx="190368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Line 18" hidden="0"/>
          <p:cNvSpPr/>
          <p:nvPr isPhoto="0" userDrawn="0"/>
        </p:nvSpPr>
        <p:spPr bwMode="auto">
          <a:xfrm flipV="1">
            <a:off x="5674680" y="4835520"/>
            <a:ext cx="360" cy="3812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366120" y="5680440"/>
            <a:ext cx="153540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" name="Line 20" hidden="0"/>
          <p:cNvSpPr/>
          <p:nvPr isPhoto="0" userDrawn="0"/>
        </p:nvSpPr>
        <p:spPr bwMode="auto">
          <a:xfrm flipV="1">
            <a:off x="594720" y="4835520"/>
            <a:ext cx="360" cy="8384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6906600" y="5680440"/>
            <a:ext cx="153540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" name="Line 22" hidden="0"/>
          <p:cNvSpPr/>
          <p:nvPr isPhoto="0" userDrawn="0"/>
        </p:nvSpPr>
        <p:spPr bwMode="auto">
          <a:xfrm flipV="1">
            <a:off x="8214480" y="4835520"/>
            <a:ext cx="360" cy="8384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6" name="CustomShape 23" hidden="0"/>
          <p:cNvSpPr/>
          <p:nvPr isPhoto="0" userDrawn="0"/>
        </p:nvSpPr>
        <p:spPr bwMode="auto">
          <a:xfrm>
            <a:off x="6563880" y="1922759"/>
            <a:ext cx="2221200" cy="1538280"/>
          </a:xfrm>
          <a:prstGeom prst="rect">
            <a:avLst/>
          </a:prstGeom>
          <a:solidFill>
            <a:srgbClr val="FFFEB2"/>
          </a:solidFill>
          <a:ln w="12600">
            <a:solidFill>
              <a:srgbClr val="000000"/>
            </a:solidFill>
            <a:miter/>
          </a:ln>
          <a:effectLst>
            <a:outerShdw dist="75858" dir="2700000" rotWithShape="0" algn="ctr">
              <a:srgbClr val="808080">
                <a:alpha val="75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struct S1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char c;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int i[2];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double v;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} *p;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526320" y="1539000"/>
            <a:ext cx="613764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Motivo: Memória é acessada em blocos alinhados de 8 bytes</a:t>
            </a:r>
            <a:endParaRPr lang="pt-BR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Simplicidade de design de hardware</a:t>
            </a:r>
            <a:endParaRPr lang="pt-BR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x86-64 funciona mesmo sem alinhamento, mas implica em perda de performance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Alinhamento da 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struct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= maior alinhamento de seus membros.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Structs em RAM - alinhamento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E61D8C78-6C00-48FD-8BDF-3EE021EB960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60880" y="1799998"/>
            <a:ext cx="7430039" cy="177691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struct player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char name[20];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long level;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char icon_id;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long score;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591120" y="4045680"/>
            <a:ext cx="765792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Desenhe o layout de memória de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player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levando em conta alinhamento.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Structs em RAM - alinhamento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5A568F2-70C4-4065-8313-B11380CA623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60880" y="1800000"/>
            <a:ext cx="7430039" cy="1771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struct player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char name[20];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long level;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char icon_id;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long score;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591120" y="4045680"/>
            <a:ext cx="765792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Desenhe o layout de memória de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player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levando em conta alinhamento.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 flipH="0" flipV="0">
            <a:off x="1315779" y="5040000"/>
            <a:ext cx="1719066" cy="286956"/>
          </a:xfrm>
          <a:prstGeom prst="rect">
            <a:avLst/>
          </a:prstGeom>
          <a:solidFill>
            <a:srgbClr val="BA131A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name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0" flipV="0">
            <a:off x="3650307" y="5040000"/>
            <a:ext cx="1523999" cy="286956"/>
          </a:xfrm>
          <a:prstGeom prst="rect">
            <a:avLst/>
          </a:prstGeom>
          <a:solidFill>
            <a:srgbClr val="BA131A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level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 flipH="0" flipV="0">
            <a:off x="3024000" y="5039999"/>
            <a:ext cx="611653" cy="28692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5184000" y="5040000"/>
            <a:ext cx="286920" cy="286920"/>
          </a:xfrm>
          <a:prstGeom prst="rect">
            <a:avLst/>
          </a:prstGeom>
          <a:solidFill>
            <a:srgbClr val="BA131A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 flipH="0" flipV="0">
            <a:off x="4763160" y="4612319"/>
            <a:ext cx="1480878" cy="35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icon_id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5472000" y="5040000"/>
            <a:ext cx="1078920" cy="28692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 flipH="0" flipV="0">
            <a:off x="6551768" y="5040000"/>
            <a:ext cx="1196923" cy="286956"/>
          </a:xfrm>
          <a:prstGeom prst="rect">
            <a:avLst/>
          </a:prstGeom>
          <a:solidFill>
            <a:srgbClr val="BA131A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 flipH="0" flipV="0">
            <a:off x="1440000" y="5305680"/>
            <a:ext cx="759576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3132000" y="5305680"/>
            <a:ext cx="3700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4195080" y="532800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5887080" y="534168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7272000" y="534168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184000" y="532800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2304000" y="5800680"/>
            <a:ext cx="420300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48 bytes</a:t>
            </a:r>
            <a:endParaRPr lang="pt-BR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11 bytes “desperdiçados”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pt-BR" sz="3200" spc="-1">
                <a:solidFill>
                  <a:srgbClr val="C00026"/>
                </a:solidFill>
                <a:latin typeface="Verdana"/>
                <a:ea typeface="Verdana"/>
              </a:rPr>
              <a:t>Dados na memória</a:t>
            </a:r>
            <a:endParaRPr lang="pt-BR"/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5A568F2-70C4-4065-8313-B11380CA623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62320" y="1655998"/>
            <a:ext cx="8650335" cy="341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9104" indent="-457200"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800" spc="-1">
                <a:solidFill>
                  <a:srgbClr val="000000"/>
                </a:solidFill>
                <a:latin typeface="Arial"/>
              </a:rPr>
              <a:t>Inteiros e </a:t>
            </a:r>
            <a:r>
              <a:rPr lang="pt-BR" sz="2800" spc="-1">
                <a:solidFill>
                  <a:srgbClr val="000000"/>
                </a:solidFill>
                <a:latin typeface="Arial"/>
              </a:rPr>
              <a:t>float</a:t>
            </a:r>
            <a:r>
              <a:rPr lang="pt-BR" sz="2800" spc="-1">
                <a:solidFill>
                  <a:srgbClr val="000000"/>
                </a:solidFill>
                <a:latin typeface="Arial"/>
              </a:rPr>
              <a:t> (</a:t>
            </a:r>
            <a:r>
              <a:rPr lang="pt-BR" sz="2800" spc="-1">
                <a:solidFill>
                  <a:srgbClr val="000000"/>
                </a:solidFill>
                <a:latin typeface="Arial"/>
              </a:rPr>
              <a:t>endianness</a:t>
            </a:r>
            <a:r>
              <a:rPr lang="pt-BR" sz="2800" spc="-1">
                <a:solidFill>
                  <a:srgbClr val="000000"/>
                </a:solidFill>
                <a:latin typeface="Arial"/>
              </a:rPr>
              <a:t>)</a:t>
            </a:r>
            <a:endParaRPr lang="pt-BR" sz="2800" b="0" strike="noStrike" spc="-1">
              <a:latin typeface="Arial"/>
            </a:endParaRPr>
          </a:p>
          <a:p>
            <a:pPr marL="459104" indent="-457200"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Arrays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 matrizes</a:t>
            </a:r>
            <a:r>
              <a:rPr lang="pt-BR" sz="2800" spc="-1">
                <a:solidFill>
                  <a:srgbClr val="000000"/>
                </a:solidFill>
                <a:latin typeface="Arial"/>
                <a:ea typeface="DejaVu Sans"/>
              </a:rPr>
              <a:t> (aritmética de endereços)</a:t>
            </a:r>
            <a:endParaRPr lang="pt-BR" sz="2800" b="0" strike="noStrike" spc="-1">
              <a:latin typeface="Arial"/>
            </a:endParaRPr>
          </a:p>
          <a:p>
            <a:pPr marL="459104" indent="-457200"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Strings</a:t>
            </a:r>
            <a:r>
              <a:rPr lang="pt-BR" sz="2800" spc="-1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pt-BR" sz="2800" spc="-1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r>
              <a:rPr lang="pt-BR" sz="2800" spc="-1">
                <a:solidFill>
                  <a:srgbClr val="000000"/>
                </a:solidFill>
                <a:latin typeface="Arial"/>
                <a:ea typeface="DejaVu Sans"/>
              </a:rPr>
              <a:t> com char '\0' no fim)</a:t>
            </a:r>
            <a:endParaRPr/>
          </a:p>
          <a:p>
            <a:pPr marL="459104" indent="-457200"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800" spc="-1">
                <a:latin typeface="Arial"/>
              </a:rPr>
              <a:t>Struct</a:t>
            </a:r>
            <a:r>
              <a:rPr lang="pt-BR" sz="2800" spc="-1">
                <a:latin typeface="Arial"/>
              </a:rPr>
              <a:t> (alinhamento; ponteiro para começo mais deslocamentos)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Representação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57A7D5A-06E3-4945-B0D0-13F3F61D9E7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46377" y="1741680"/>
            <a:ext cx="6812622" cy="111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o código é transformado em executável?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Representação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D4CFC31-7D87-4C74-BBC7-F53569D3C09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46377" y="1741680"/>
            <a:ext cx="6898886" cy="111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o código é transformado em executável?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605159" y="2951999"/>
            <a:ext cx="16254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C/C++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Line 6" hidden="0"/>
          <p:cNvSpPr/>
          <p:nvPr isPhoto="0" userDrawn="0"/>
        </p:nvSpPr>
        <p:spPr bwMode="auto">
          <a:xfrm>
            <a:off x="2448000" y="316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3528000" y="2965679"/>
            <a:ext cx="11682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Assembly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Line 8" hidden="0"/>
          <p:cNvSpPr/>
          <p:nvPr isPhoto="0" userDrawn="0"/>
        </p:nvSpPr>
        <p:spPr bwMode="auto">
          <a:xfrm>
            <a:off x="4895999" y="316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6048000" y="2987999"/>
            <a:ext cx="215424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de máquina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EDACDF8-1F19-1F70-B00D-3EF35E5F2C8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253578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Experimentos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7" indent="-305907">
              <a:buAutoNum type="arabicPeriod"/>
              <a:defRPr/>
            </a:pPr>
            <a:r>
              <a:rPr sz="2000" b="0"/>
              <a:t>Compilar e executar experimentos0-4.c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Anotar resultados para discussão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Representação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AA49533-EBE1-4BFB-8FEB-062B6C8A102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32000" y="1741680"/>
            <a:ext cx="6476400" cy="418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o código é transformado em executável?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de máquina vale para qualquer Sistema Operacional?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Vale para qualquer tipo de processador/CPU?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605160" y="2952000"/>
            <a:ext cx="16254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C/C++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Line 6" hidden="0"/>
          <p:cNvSpPr/>
          <p:nvPr isPhoto="0" userDrawn="0"/>
        </p:nvSpPr>
        <p:spPr bwMode="auto">
          <a:xfrm>
            <a:off x="2448000" y="316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3528000" y="2965680"/>
            <a:ext cx="11682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Assembly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Line 8" hidden="0"/>
          <p:cNvSpPr/>
          <p:nvPr isPhoto="0" userDrawn="0"/>
        </p:nvSpPr>
        <p:spPr bwMode="auto">
          <a:xfrm>
            <a:off x="4896000" y="316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6048000" y="2988000"/>
            <a:ext cx="215424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de máquina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Estrutura dos arquivos executáveis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AD58E34-83B0-4ECE-B262-33343722D9C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16" hidden="0"/>
          <p:cNvSpPr/>
          <p:nvPr isPhoto="0" userDrawn="0"/>
        </p:nvSpPr>
        <p:spPr bwMode="auto">
          <a:xfrm>
            <a:off x="522000" y="1620000"/>
            <a:ext cx="4408200" cy="3655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Executable and Linkable Format 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(ELF)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Formato de arquivo executável em máquinas x86-64 Linux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Seções importantes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.text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código executável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.rodata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constantes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.data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variáveis globais pré-inicializadas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.bss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variáveis globais não-inicializadas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Outros formatos: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Portable Executable 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(PE): Windows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Mach-O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Mac OS-X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3" hidden="0"/>
          <p:cNvSpPr/>
          <p:nvPr isPhoto="0" userDrawn="0"/>
        </p:nvSpPr>
        <p:spPr bwMode="auto">
          <a:xfrm flipH="0" flipV="0">
            <a:off x="5555307" y="1409398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ELF header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9" name="CustomShape 4" hidden="0"/>
          <p:cNvSpPr/>
          <p:nvPr isPhoto="0" userDrawn="0"/>
        </p:nvSpPr>
        <p:spPr bwMode="auto">
          <a:xfrm>
            <a:off x="5553394" y="1790280"/>
            <a:ext cx="2020402" cy="607752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Program header table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3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executables)</a:t>
            </a:r>
            <a:endParaRPr lang="pt-BR" sz="1300" b="0" strike="noStrike" spc="0">
              <a:latin typeface="Arial"/>
            </a:endParaRPr>
          </a:p>
        </p:txBody>
      </p:sp>
      <p:sp>
        <p:nvSpPr>
          <p:cNvPr id="10" name="CustomShape 5" hidden="0"/>
          <p:cNvSpPr/>
          <p:nvPr isPhoto="0" userDrawn="0"/>
        </p:nvSpPr>
        <p:spPr bwMode="auto">
          <a:xfrm flipH="0" flipV="0">
            <a:off x="5555307" y="2781000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.text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1" name="CustomShape 6" hidden="0"/>
          <p:cNvSpPr/>
          <p:nvPr isPhoto="0" userDrawn="0"/>
        </p:nvSpPr>
        <p:spPr bwMode="auto">
          <a:xfrm flipH="0" flipV="0">
            <a:off x="5555307" y="3543118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2" name="CustomShape 7" hidden="0"/>
          <p:cNvSpPr/>
          <p:nvPr isPhoto="0" userDrawn="0"/>
        </p:nvSpPr>
        <p:spPr bwMode="auto">
          <a:xfrm flipH="0" flipV="0">
            <a:off x="5555307" y="3924000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.bss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3" name="CustomShape 8" hidden="0"/>
          <p:cNvSpPr/>
          <p:nvPr isPhoto="0" userDrawn="0"/>
        </p:nvSpPr>
        <p:spPr bwMode="auto">
          <a:xfrm flipH="0" flipV="0">
            <a:off x="5555307" y="4304878"/>
            <a:ext cx="2036883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.symtab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4" name="CustomShape 9" hidden="0"/>
          <p:cNvSpPr/>
          <p:nvPr isPhoto="0" userDrawn="0"/>
        </p:nvSpPr>
        <p:spPr bwMode="auto">
          <a:xfrm flipH="0" flipV="0">
            <a:off x="5555307" y="4686119"/>
            <a:ext cx="2007576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.debug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5" name="CustomShape 10" hidden="0"/>
          <p:cNvSpPr/>
          <p:nvPr isPhoto="0" userDrawn="0"/>
        </p:nvSpPr>
        <p:spPr bwMode="auto">
          <a:xfrm flipH="0" flipV="0">
            <a:off x="5540653" y="5829119"/>
            <a:ext cx="2051537" cy="607716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Section header table</a:t>
            </a:r>
            <a:endParaRPr lang="pt-BR" sz="14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relocatables)</a:t>
            </a:r>
            <a:endParaRPr lang="pt-BR" sz="1400" b="0" strike="noStrike" spc="0">
              <a:latin typeface="Arial"/>
            </a:endParaRPr>
          </a:p>
        </p:txBody>
      </p:sp>
      <p:sp>
        <p:nvSpPr>
          <p:cNvPr id="16" name="CustomShape 12" hidden="0"/>
          <p:cNvSpPr/>
          <p:nvPr isPhoto="0" userDrawn="0"/>
        </p:nvSpPr>
        <p:spPr bwMode="auto">
          <a:xfrm>
            <a:off x="5426161" y="1004929"/>
            <a:ext cx="2274509" cy="36115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alibri"/>
                <a:ea typeface="msgothic"/>
              </a:rPr>
              <a:t>Executable Object File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7" name="CustomShape 34" hidden="0"/>
          <p:cNvSpPr/>
          <p:nvPr isPhoto="0" userDrawn="0"/>
        </p:nvSpPr>
        <p:spPr bwMode="auto">
          <a:xfrm flipH="0" flipV="0">
            <a:off x="5555307" y="316187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.rodata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8" name="CustomShape 35" hidden="0"/>
          <p:cNvSpPr/>
          <p:nvPr isPhoto="0" userDrawn="0"/>
        </p:nvSpPr>
        <p:spPr bwMode="auto">
          <a:xfrm flipH="0" flipV="0">
            <a:off x="5555307" y="5067000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.line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9" name="CustomShape 36" hidden="0"/>
          <p:cNvSpPr/>
          <p:nvPr isPhoto="0" userDrawn="0"/>
        </p:nvSpPr>
        <p:spPr bwMode="auto">
          <a:xfrm flipH="0" flipV="0">
            <a:off x="5555307" y="240011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.init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0" name="CustomShape 37" hidden="0"/>
          <p:cNvSpPr/>
          <p:nvPr isPhoto="0" userDrawn="0"/>
        </p:nvSpPr>
        <p:spPr bwMode="auto">
          <a:xfrm flipH="0" flipV="0">
            <a:off x="5540653" y="5447880"/>
            <a:ext cx="2051537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.strtab</a:t>
            </a:r>
            <a:endParaRPr lang="pt-BR" sz="16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3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Estrutura dos arquivos executáveis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FE3E562-3179-1007-663B-B77FD5A5224F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16" hidden="0"/>
          <p:cNvSpPr/>
          <p:nvPr isPhoto="0" userDrawn="0"/>
        </p:nvSpPr>
        <p:spPr bwMode="auto">
          <a:xfrm>
            <a:off x="522000" y="1620000"/>
            <a:ext cx="4408200" cy="3655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Executable and Linkable Format 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(ELF)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Formato de arquivo executável em máquinas x86-64 Linux</a:t>
            </a: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Seções importantes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ourier New"/>
                <a:ea typeface="DejaVu Sans"/>
              </a:rPr>
              <a:t>.text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: código executável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ourier New"/>
                <a:ea typeface="DejaVu Sans"/>
              </a:rPr>
              <a:t>.rodata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: constantes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ourier New"/>
                <a:ea typeface="DejaVu Sans"/>
              </a:rPr>
              <a:t>.data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: variáveis globais pré-inicializadas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ourier New"/>
                <a:ea typeface="DejaVu Sans"/>
              </a:rPr>
              <a:t>.bss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: variáveis globais não-inicializadas</a:t>
            </a: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Outros formatos: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Portable Executable 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(PE): Windows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Mach-O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: Mac OS-X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8" name="CustomShape 17" hidden="0"/>
          <p:cNvSpPr/>
          <p:nvPr isPhoto="0" userDrawn="0"/>
        </p:nvSpPr>
        <p:spPr bwMode="auto">
          <a:xfrm>
            <a:off x="943920" y="5826240"/>
            <a:ext cx="3691552" cy="515556"/>
          </a:xfrm>
          <a:prstGeom prst="rect">
            <a:avLst/>
          </a:prstGeom>
          <a:solidFill>
            <a:srgbClr val="FCD4D1"/>
          </a:solidFill>
          <a:ln>
            <a:solidFill>
              <a:srgbClr val="FF0000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800" b="0" strike="noStrike" spc="0">
                <a:solidFill>
                  <a:srgbClr val="FF0000"/>
                </a:solidFill>
                <a:latin typeface="Calibri"/>
                <a:ea typeface="DejaVu Sans"/>
              </a:rPr>
              <a:t>Cadê as variáveis locais?</a:t>
            </a:r>
            <a:endParaRPr lang="pt-BR" sz="2800" b="0" strike="noStrike" spc="0">
              <a:latin typeface="Arial"/>
            </a:endParaRPr>
          </a:p>
        </p:txBody>
      </p:sp>
      <p:sp>
        <p:nvSpPr>
          <p:cNvPr id="9" name="CustomShape 18" hidden="0"/>
          <p:cNvSpPr/>
          <p:nvPr isPhoto="0" userDrawn="0"/>
        </p:nvSpPr>
        <p:spPr bwMode="auto">
          <a:xfrm>
            <a:off x="806040" y="3344760"/>
            <a:ext cx="3949200" cy="11350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9" hidden="0"/>
          <p:cNvSpPr/>
          <p:nvPr isPhoto="0" userDrawn="0"/>
        </p:nvSpPr>
        <p:spPr bwMode="auto">
          <a:xfrm flipH="1" flipV="1">
            <a:off x="2559599" y="4388040"/>
            <a:ext cx="218160" cy="14346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3" hidden="0"/>
          <p:cNvSpPr/>
          <p:nvPr isPhoto="0" userDrawn="0"/>
        </p:nvSpPr>
        <p:spPr bwMode="auto">
          <a:xfrm flipH="0" flipV="0">
            <a:off x="5555307" y="1409398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ELF header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2" name="CustomShape 4" hidden="0"/>
          <p:cNvSpPr/>
          <p:nvPr isPhoto="0" userDrawn="0"/>
        </p:nvSpPr>
        <p:spPr bwMode="auto">
          <a:xfrm>
            <a:off x="5553394" y="1790280"/>
            <a:ext cx="2020402" cy="607752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Program header table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3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executables)</a:t>
            </a:r>
            <a:endParaRPr lang="pt-BR" sz="1300" b="0" strike="noStrike" spc="0">
              <a:latin typeface="Arial"/>
            </a:endParaRPr>
          </a:p>
        </p:txBody>
      </p:sp>
      <p:sp>
        <p:nvSpPr>
          <p:cNvPr id="13" name="CustomShape 5" hidden="0"/>
          <p:cNvSpPr/>
          <p:nvPr isPhoto="0" userDrawn="0"/>
        </p:nvSpPr>
        <p:spPr bwMode="auto">
          <a:xfrm flipH="0" flipV="0">
            <a:off x="5555307" y="2781000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.text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4" name="CustomShape 6" hidden="0"/>
          <p:cNvSpPr/>
          <p:nvPr isPhoto="0" userDrawn="0"/>
        </p:nvSpPr>
        <p:spPr bwMode="auto">
          <a:xfrm flipH="0" flipV="0">
            <a:off x="5555307" y="3543118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5" name="CustomShape 7" hidden="0"/>
          <p:cNvSpPr/>
          <p:nvPr isPhoto="0" userDrawn="0"/>
        </p:nvSpPr>
        <p:spPr bwMode="auto">
          <a:xfrm flipH="0" flipV="0">
            <a:off x="5555307" y="3924000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.bss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6" name="CustomShape 8" hidden="0"/>
          <p:cNvSpPr/>
          <p:nvPr isPhoto="0" userDrawn="0"/>
        </p:nvSpPr>
        <p:spPr bwMode="auto">
          <a:xfrm flipH="0" flipV="0">
            <a:off x="5555307" y="4304878"/>
            <a:ext cx="2036883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.symtab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7" name="CustomShape 9" hidden="0"/>
          <p:cNvSpPr/>
          <p:nvPr isPhoto="0" userDrawn="0"/>
        </p:nvSpPr>
        <p:spPr bwMode="auto">
          <a:xfrm flipH="0" flipV="0">
            <a:off x="5555307" y="4686119"/>
            <a:ext cx="2007576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.debug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8" name="CustomShape 10" hidden="0"/>
          <p:cNvSpPr/>
          <p:nvPr isPhoto="0" userDrawn="0"/>
        </p:nvSpPr>
        <p:spPr bwMode="auto">
          <a:xfrm flipH="0" flipV="0">
            <a:off x="5540653" y="5829119"/>
            <a:ext cx="2051537" cy="607716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Section header table</a:t>
            </a:r>
            <a:endParaRPr lang="pt-BR" sz="14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relocatables)</a:t>
            </a:r>
            <a:endParaRPr lang="pt-BR" sz="1400" b="0" strike="noStrike" spc="0">
              <a:latin typeface="Arial"/>
            </a:endParaRPr>
          </a:p>
        </p:txBody>
      </p:sp>
      <p:sp>
        <p:nvSpPr>
          <p:cNvPr id="19" name="CustomShape 12" hidden="0"/>
          <p:cNvSpPr/>
          <p:nvPr isPhoto="0" userDrawn="0"/>
        </p:nvSpPr>
        <p:spPr bwMode="auto">
          <a:xfrm>
            <a:off x="5426161" y="1004929"/>
            <a:ext cx="2274509" cy="36115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alibri"/>
                <a:ea typeface="msgothic"/>
              </a:rPr>
              <a:t>Executable Object File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0" name="CustomShape 34" hidden="0"/>
          <p:cNvSpPr/>
          <p:nvPr isPhoto="0" userDrawn="0"/>
        </p:nvSpPr>
        <p:spPr bwMode="auto">
          <a:xfrm flipH="0" flipV="0">
            <a:off x="5555307" y="316187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.rodata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1" name="CustomShape 35" hidden="0"/>
          <p:cNvSpPr/>
          <p:nvPr isPhoto="0" userDrawn="0"/>
        </p:nvSpPr>
        <p:spPr bwMode="auto">
          <a:xfrm flipH="0" flipV="0">
            <a:off x="5555307" y="5067000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.line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2" name="CustomShape 36" hidden="0"/>
          <p:cNvSpPr/>
          <p:nvPr isPhoto="0" userDrawn="0"/>
        </p:nvSpPr>
        <p:spPr bwMode="auto">
          <a:xfrm flipH="0" flipV="0">
            <a:off x="5555307" y="240011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.init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3" name="CustomShape 37" hidden="0"/>
          <p:cNvSpPr/>
          <p:nvPr isPhoto="0" userDrawn="0"/>
        </p:nvSpPr>
        <p:spPr bwMode="auto">
          <a:xfrm flipH="0" flipV="0">
            <a:off x="5540653" y="5447880"/>
            <a:ext cx="2051537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.strtab</a:t>
            </a:r>
            <a:endParaRPr lang="pt-BR" sz="16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45680" y="4104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Executável na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13" hidden="0"/>
          <p:cNvSpPr/>
          <p:nvPr isPhoto="0" userDrawn="0"/>
        </p:nvSpPr>
        <p:spPr bwMode="auto">
          <a:xfrm flipH="0" flipV="0">
            <a:off x="4572886" y="1103760"/>
            <a:ext cx="3203863" cy="485676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Kernel virtual 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14" hidden="0"/>
          <p:cNvSpPr/>
          <p:nvPr isPhoto="0" userDrawn="0"/>
        </p:nvSpPr>
        <p:spPr bwMode="auto">
          <a:xfrm flipH="0" flipV="0">
            <a:off x="4573218" y="2805480"/>
            <a:ext cx="3194819" cy="66819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Memory-mapped region for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shared libraries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15" hidden="0"/>
          <p:cNvSpPr/>
          <p:nvPr isPhoto="0" userDrawn="0"/>
        </p:nvSpPr>
        <p:spPr bwMode="auto">
          <a:xfrm>
            <a:off x="4572000" y="3470760"/>
            <a:ext cx="3199680" cy="7221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9" name="CustomShape 16" hidden="0"/>
          <p:cNvSpPr/>
          <p:nvPr isPhoto="0" userDrawn="0"/>
        </p:nvSpPr>
        <p:spPr bwMode="auto">
          <a:xfrm flipH="0" flipV="0">
            <a:off x="4572886" y="4192559"/>
            <a:ext cx="3196778" cy="66819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Run-time heap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(created by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malloc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17" hidden="0"/>
          <p:cNvSpPr/>
          <p:nvPr isPhoto="0" userDrawn="0"/>
        </p:nvSpPr>
        <p:spPr bwMode="auto">
          <a:xfrm>
            <a:off x="4572000" y="1895759"/>
            <a:ext cx="3199680" cy="90468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" name="Line 18" hidden="0"/>
          <p:cNvSpPr/>
          <p:nvPr isPhoto="0" userDrawn="0"/>
        </p:nvSpPr>
        <p:spPr bwMode="auto">
          <a:xfrm flipV="1">
            <a:off x="6215760" y="3799080"/>
            <a:ext cx="1440" cy="38412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19" hidden="0"/>
          <p:cNvSpPr/>
          <p:nvPr isPhoto="0" userDrawn="0"/>
        </p:nvSpPr>
        <p:spPr bwMode="auto">
          <a:xfrm flipH="0" flipV="0">
            <a:off x="4572886" y="1560960"/>
            <a:ext cx="3195765" cy="56163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User stack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(created at runtime)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Line 20" hidden="0"/>
          <p:cNvSpPr/>
          <p:nvPr isPhoto="0" userDrawn="0"/>
        </p:nvSpPr>
        <p:spPr bwMode="auto">
          <a:xfrm>
            <a:off x="6215760" y="2124360"/>
            <a:ext cx="1440" cy="22860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21" hidden="0"/>
          <p:cNvSpPr/>
          <p:nvPr isPhoto="0" userDrawn="0"/>
        </p:nvSpPr>
        <p:spPr bwMode="auto">
          <a:xfrm flipH="0" flipV="0">
            <a:off x="4572886" y="6154560"/>
            <a:ext cx="3197943" cy="394956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Unused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22" hidden="0"/>
          <p:cNvSpPr/>
          <p:nvPr isPhoto="0" userDrawn="0"/>
        </p:nvSpPr>
        <p:spPr bwMode="auto">
          <a:xfrm>
            <a:off x="4237200" y="6373080"/>
            <a:ext cx="282932" cy="33087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0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23" hidden="0"/>
          <p:cNvSpPr/>
          <p:nvPr isPhoto="0" userDrawn="0"/>
        </p:nvSpPr>
        <p:spPr bwMode="auto">
          <a:xfrm flipH="0" flipV="0">
            <a:off x="3635653" y="6013800"/>
            <a:ext cx="975475" cy="263916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>
            <a:no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1200" b="1" strike="noStrike" spc="-1">
                <a:solidFill>
                  <a:srgbClr val="000000"/>
                </a:solidFill>
                <a:latin typeface="Courier New"/>
                <a:ea typeface="msgothic"/>
              </a:rPr>
              <a:t>0x400000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7" name="CustomShape 24" hidden="0"/>
          <p:cNvSpPr/>
          <p:nvPr isPhoto="0" userDrawn="0"/>
        </p:nvSpPr>
        <p:spPr bwMode="auto">
          <a:xfrm flipH="0" flipV="0">
            <a:off x="4575677" y="4859279"/>
            <a:ext cx="3192360" cy="668196"/>
          </a:xfrm>
          <a:prstGeom prst="rect">
            <a:avLst/>
          </a:prstGeom>
          <a:solidFill>
            <a:srgbClr val="D6D6F5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Read/write data segment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data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bss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25" hidden="0"/>
          <p:cNvSpPr/>
          <p:nvPr isPhoto="0" userDrawn="0"/>
        </p:nvSpPr>
        <p:spPr bwMode="auto">
          <a:xfrm flipH="0" flipV="0">
            <a:off x="4581545" y="5484600"/>
            <a:ext cx="3186545" cy="668196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Read-only code segment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.init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text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.rodata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3" hidden="0"/>
          <p:cNvSpPr/>
          <p:nvPr isPhoto="0" userDrawn="0"/>
        </p:nvSpPr>
        <p:spPr bwMode="auto">
          <a:xfrm flipH="0" flipV="0">
            <a:off x="939345" y="1409398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ELF header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0" name="CustomShape 4" hidden="0"/>
          <p:cNvSpPr/>
          <p:nvPr isPhoto="0" userDrawn="0"/>
        </p:nvSpPr>
        <p:spPr bwMode="auto">
          <a:xfrm>
            <a:off x="937433" y="1790280"/>
            <a:ext cx="2020402" cy="607752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Program header table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3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executables)</a:t>
            </a:r>
            <a:endParaRPr lang="pt-BR" sz="1300" b="0" strike="noStrike" spc="0">
              <a:latin typeface="Arial"/>
            </a:endParaRPr>
          </a:p>
        </p:txBody>
      </p:sp>
      <p:sp>
        <p:nvSpPr>
          <p:cNvPr id="21" name="CustomShape 5" hidden="0"/>
          <p:cNvSpPr/>
          <p:nvPr isPhoto="0" userDrawn="0"/>
        </p:nvSpPr>
        <p:spPr bwMode="auto">
          <a:xfrm flipH="0" flipV="0">
            <a:off x="939345" y="2781000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.text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2" name="CustomShape 6" hidden="0"/>
          <p:cNvSpPr/>
          <p:nvPr isPhoto="0" userDrawn="0"/>
        </p:nvSpPr>
        <p:spPr bwMode="auto">
          <a:xfrm flipH="0" flipV="0">
            <a:off x="939345" y="3543118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3" name="CustomShape 7" hidden="0"/>
          <p:cNvSpPr/>
          <p:nvPr isPhoto="0" userDrawn="0"/>
        </p:nvSpPr>
        <p:spPr bwMode="auto">
          <a:xfrm flipH="0" flipV="0">
            <a:off x="939345" y="3924000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.bss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4" name="CustomShape 8" hidden="0"/>
          <p:cNvSpPr/>
          <p:nvPr isPhoto="0" userDrawn="0"/>
        </p:nvSpPr>
        <p:spPr bwMode="auto">
          <a:xfrm flipH="0" flipV="0">
            <a:off x="939345" y="4304878"/>
            <a:ext cx="2036883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.symtab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5" name="CustomShape 9" hidden="0"/>
          <p:cNvSpPr/>
          <p:nvPr isPhoto="0" userDrawn="0"/>
        </p:nvSpPr>
        <p:spPr bwMode="auto">
          <a:xfrm flipH="0" flipV="0">
            <a:off x="939345" y="4686119"/>
            <a:ext cx="2007576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.debug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6" name="CustomShape 10" hidden="0"/>
          <p:cNvSpPr/>
          <p:nvPr isPhoto="0" userDrawn="0"/>
        </p:nvSpPr>
        <p:spPr bwMode="auto">
          <a:xfrm flipH="0" flipV="0">
            <a:off x="924691" y="5829119"/>
            <a:ext cx="2051537" cy="607716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Section header table</a:t>
            </a:r>
            <a:endParaRPr lang="pt-BR" sz="14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relocatables)</a:t>
            </a:r>
            <a:endParaRPr lang="pt-BR" sz="1400" b="0" strike="noStrike" spc="0">
              <a:latin typeface="Arial"/>
            </a:endParaRPr>
          </a:p>
        </p:txBody>
      </p:sp>
      <p:sp>
        <p:nvSpPr>
          <p:cNvPr id="27" name="CustomShape 12" hidden="0"/>
          <p:cNvSpPr/>
          <p:nvPr isPhoto="0" userDrawn="0"/>
        </p:nvSpPr>
        <p:spPr bwMode="auto">
          <a:xfrm>
            <a:off x="810200" y="1004929"/>
            <a:ext cx="2274509" cy="36115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alibri"/>
                <a:ea typeface="msgothic"/>
              </a:rPr>
              <a:t>Executable Object File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8" name="CustomShape 34" hidden="0"/>
          <p:cNvSpPr/>
          <p:nvPr isPhoto="0" userDrawn="0"/>
        </p:nvSpPr>
        <p:spPr bwMode="auto">
          <a:xfrm flipH="0" flipV="0">
            <a:off x="939345" y="316187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.rodata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9" name="CustomShape 35" hidden="0"/>
          <p:cNvSpPr/>
          <p:nvPr isPhoto="0" userDrawn="0"/>
        </p:nvSpPr>
        <p:spPr bwMode="auto">
          <a:xfrm flipH="0" flipV="0">
            <a:off x="939345" y="5067000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.line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0" name="CustomShape 36" hidden="0"/>
          <p:cNvSpPr/>
          <p:nvPr isPhoto="0" userDrawn="0"/>
        </p:nvSpPr>
        <p:spPr bwMode="auto">
          <a:xfrm flipH="0" flipV="0">
            <a:off x="939345" y="240011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.init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1" name="CustomShape 37" hidden="0"/>
          <p:cNvSpPr/>
          <p:nvPr isPhoto="0" userDrawn="0"/>
        </p:nvSpPr>
        <p:spPr bwMode="auto">
          <a:xfrm flipH="0" flipV="0">
            <a:off x="924691" y="5447880"/>
            <a:ext cx="2051537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.strtab</a:t>
            </a:r>
            <a:endParaRPr lang="pt-BR" sz="16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45680" y="4104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Executável na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 flipH="0" flipV="0">
            <a:off x="939345" y="1409399"/>
            <a:ext cx="2022230" cy="379115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ELF header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937416" y="1790280"/>
            <a:ext cx="2020402" cy="607716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Program header table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msgothic"/>
              </a:rPr>
              <a:t>(required for executables)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939345" y="2781000"/>
            <a:ext cx="2022230" cy="37911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.text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 flipH="0" flipV="0">
            <a:off x="939345" y="3543119"/>
            <a:ext cx="2022230" cy="379115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.data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0" flipV="0">
            <a:off x="939345" y="3924000"/>
            <a:ext cx="2022230" cy="379115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.bss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 flipH="0" flipV="0">
            <a:off x="939345" y="4304879"/>
            <a:ext cx="2036884" cy="379115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.symtab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H="0" flipV="0">
            <a:off x="939345" y="4686119"/>
            <a:ext cx="2007576" cy="379115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.debug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 flipH="0" flipV="0">
            <a:off x="924692" y="5829120"/>
            <a:ext cx="2051538" cy="607716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alibri"/>
                <a:ea typeface="msgothic"/>
              </a:rPr>
              <a:t>Section header table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alibri"/>
                <a:ea typeface="msgothic"/>
              </a:rPr>
              <a:t>(required for relocatables)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4" name="CustomShape 12" hidden="0"/>
          <p:cNvSpPr/>
          <p:nvPr isPhoto="0" userDrawn="0"/>
        </p:nvSpPr>
        <p:spPr bwMode="auto">
          <a:xfrm>
            <a:off x="810182" y="1004930"/>
            <a:ext cx="2274509" cy="36111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msgothic"/>
              </a:rPr>
              <a:t>Executable Object File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" name="CustomShape 22" hidden="0"/>
          <p:cNvSpPr/>
          <p:nvPr isPhoto="0" userDrawn="0"/>
        </p:nvSpPr>
        <p:spPr bwMode="auto">
          <a:xfrm>
            <a:off x="4237200" y="6373080"/>
            <a:ext cx="282932" cy="33087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0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23" hidden="0"/>
          <p:cNvSpPr/>
          <p:nvPr isPhoto="0" userDrawn="0"/>
        </p:nvSpPr>
        <p:spPr bwMode="auto">
          <a:xfrm>
            <a:off x="7978320" y="1949759"/>
            <a:ext cx="864550" cy="797796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%rsp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(stack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pointer)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Line 24" hidden="0"/>
          <p:cNvSpPr/>
          <p:nvPr isPhoto="0" userDrawn="0"/>
        </p:nvSpPr>
        <p:spPr bwMode="auto">
          <a:xfrm flipH="1">
            <a:off x="7666560" y="2121120"/>
            <a:ext cx="38412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25" hidden="0"/>
          <p:cNvSpPr/>
          <p:nvPr isPhoto="0" userDrawn="0"/>
        </p:nvSpPr>
        <p:spPr bwMode="auto">
          <a:xfrm>
            <a:off x="7815960" y="741240"/>
            <a:ext cx="1312560" cy="807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Memory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invisible to user 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Line 26" hidden="0"/>
          <p:cNvSpPr/>
          <p:nvPr isPhoto="0" userDrawn="0"/>
        </p:nvSpPr>
        <p:spPr bwMode="auto">
          <a:xfrm flipV="1">
            <a:off x="7682400" y="1099080"/>
            <a:ext cx="1800" cy="460439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" name="CustomShape 27" hidden="0"/>
          <p:cNvSpPr/>
          <p:nvPr isPhoto="0" userDrawn="0"/>
        </p:nvSpPr>
        <p:spPr bwMode="auto">
          <a:xfrm>
            <a:off x="8029440" y="4015080"/>
            <a:ext cx="545508" cy="32115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brk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Line 28" hidden="0"/>
          <p:cNvSpPr/>
          <p:nvPr isPhoto="0" userDrawn="0"/>
        </p:nvSpPr>
        <p:spPr bwMode="auto">
          <a:xfrm flipH="1">
            <a:off x="7642800" y="4181760"/>
            <a:ext cx="38412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29" hidden="0"/>
          <p:cNvSpPr/>
          <p:nvPr isPhoto="0" userDrawn="0"/>
        </p:nvSpPr>
        <p:spPr bwMode="auto">
          <a:xfrm>
            <a:off x="3700440" y="6013800"/>
            <a:ext cx="910689" cy="263916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1200" b="1" strike="noStrike" spc="-1">
                <a:solidFill>
                  <a:srgbClr val="000000"/>
                </a:solidFill>
                <a:latin typeface="Courier New"/>
                <a:ea typeface="msgothic"/>
              </a:rPr>
              <a:t>0x400000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23" name="CustomShape 32" hidden="0"/>
          <p:cNvSpPr/>
          <p:nvPr isPhoto="0" userDrawn="0"/>
        </p:nvSpPr>
        <p:spPr bwMode="auto">
          <a:xfrm>
            <a:off x="7879680" y="4867560"/>
            <a:ext cx="74520" cy="129348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33" hidden="0"/>
          <p:cNvSpPr/>
          <p:nvPr isPhoto="0" userDrawn="0"/>
        </p:nvSpPr>
        <p:spPr bwMode="auto">
          <a:xfrm>
            <a:off x="8094764" y="4851720"/>
            <a:ext cx="1045058" cy="1284156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8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Calibri"/>
                <a:ea typeface="msgothic"/>
              </a:rPr>
              <a:t>Loaded </a:t>
            </a:r>
            <a:endParaRPr lang="pt-BR" sz="15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Calibri"/>
                <a:ea typeface="msgothic"/>
              </a:rPr>
              <a:t>from </a:t>
            </a:r>
            <a:endParaRPr lang="pt-BR" sz="15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Calibri"/>
                <a:ea typeface="msgothic"/>
              </a:rPr>
              <a:t>the </a:t>
            </a:r>
            <a:endParaRPr lang="pt-BR" sz="15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Calibri"/>
                <a:ea typeface="msgothic"/>
              </a:rPr>
              <a:t>executable </a:t>
            </a:r>
            <a:endParaRPr lang="pt-BR" sz="15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Calibri"/>
                <a:ea typeface="msgothic"/>
              </a:rPr>
              <a:t>file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5" name="CustomShape 34" hidden="0"/>
          <p:cNvSpPr/>
          <p:nvPr isPhoto="0" userDrawn="0"/>
        </p:nvSpPr>
        <p:spPr bwMode="auto">
          <a:xfrm flipH="0" flipV="0">
            <a:off x="939345" y="3161879"/>
            <a:ext cx="2022230" cy="37911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.rodata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6" name="CustomShape 35" hidden="0"/>
          <p:cNvSpPr/>
          <p:nvPr isPhoto="0" userDrawn="0"/>
        </p:nvSpPr>
        <p:spPr bwMode="auto">
          <a:xfrm flipH="0" flipV="0">
            <a:off x="939345" y="5067000"/>
            <a:ext cx="2022230" cy="379115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.line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7" name="CustomShape 36" hidden="0"/>
          <p:cNvSpPr/>
          <p:nvPr isPhoto="0" userDrawn="0"/>
        </p:nvSpPr>
        <p:spPr bwMode="auto">
          <a:xfrm flipH="0" flipV="0">
            <a:off x="939345" y="2400119"/>
            <a:ext cx="2022230" cy="37911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.init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8" name="CustomShape 37" hidden="0"/>
          <p:cNvSpPr/>
          <p:nvPr isPhoto="0" userDrawn="0"/>
        </p:nvSpPr>
        <p:spPr bwMode="auto">
          <a:xfrm flipH="0" flipV="0">
            <a:off x="924692" y="5447880"/>
            <a:ext cx="2051538" cy="379115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.strtab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9" name="CustomShape 39" hidden="0"/>
          <p:cNvSpPr/>
          <p:nvPr isPhoto="0" userDrawn="0"/>
        </p:nvSpPr>
        <p:spPr bwMode="auto">
          <a:xfrm>
            <a:off x="3433680" y="2952000"/>
            <a:ext cx="1266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Variáveis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locais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" name="CustomShape 13" hidden="0"/>
          <p:cNvSpPr/>
          <p:nvPr isPhoto="0" userDrawn="0"/>
        </p:nvSpPr>
        <p:spPr bwMode="auto">
          <a:xfrm flipH="0" flipV="0">
            <a:off x="4572885" y="1103760"/>
            <a:ext cx="3203862" cy="485676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Kernel virtual memory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1" name="CustomShape 14" hidden="0"/>
          <p:cNvSpPr/>
          <p:nvPr isPhoto="0" userDrawn="0"/>
        </p:nvSpPr>
        <p:spPr bwMode="auto">
          <a:xfrm flipH="0" flipV="0">
            <a:off x="4573217" y="2805480"/>
            <a:ext cx="3194818" cy="66819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Memory-mapped region for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shared libraries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2" name="CustomShape 15" hidden="0"/>
          <p:cNvSpPr/>
          <p:nvPr isPhoto="0" userDrawn="0"/>
        </p:nvSpPr>
        <p:spPr bwMode="auto">
          <a:xfrm>
            <a:off x="4572000" y="3470760"/>
            <a:ext cx="3199680" cy="722159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3" name="CustomShape 16" hidden="0"/>
          <p:cNvSpPr/>
          <p:nvPr isPhoto="0" userDrawn="0"/>
        </p:nvSpPr>
        <p:spPr bwMode="auto">
          <a:xfrm flipH="0" flipV="0">
            <a:off x="4572885" y="4192558"/>
            <a:ext cx="3196777" cy="66819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Run-time heap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(created by 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malloc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4" name="CustomShape 17" hidden="0"/>
          <p:cNvSpPr/>
          <p:nvPr isPhoto="0" userDrawn="0"/>
        </p:nvSpPr>
        <p:spPr bwMode="auto">
          <a:xfrm>
            <a:off x="4572000" y="1895758"/>
            <a:ext cx="3199680" cy="90468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5" name="Line 18" hidden="0"/>
          <p:cNvSpPr/>
          <p:nvPr isPhoto="0" userDrawn="0"/>
        </p:nvSpPr>
        <p:spPr bwMode="auto">
          <a:xfrm flipV="1">
            <a:off x="6215760" y="3799080"/>
            <a:ext cx="1440" cy="38412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6" name="CustomShape 19" hidden="0"/>
          <p:cNvSpPr/>
          <p:nvPr isPhoto="0" userDrawn="0"/>
        </p:nvSpPr>
        <p:spPr bwMode="auto">
          <a:xfrm flipH="0" flipV="0">
            <a:off x="4572885" y="1560960"/>
            <a:ext cx="3195765" cy="56163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User stack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(created at runtime)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7" name="Line 20" hidden="0"/>
          <p:cNvSpPr/>
          <p:nvPr isPhoto="0" userDrawn="0"/>
        </p:nvSpPr>
        <p:spPr bwMode="auto">
          <a:xfrm>
            <a:off x="6215760" y="2124360"/>
            <a:ext cx="1440" cy="22860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8" name="CustomShape 21" hidden="0"/>
          <p:cNvSpPr/>
          <p:nvPr isPhoto="0" userDrawn="0"/>
        </p:nvSpPr>
        <p:spPr bwMode="auto">
          <a:xfrm flipH="0" flipV="0">
            <a:off x="4572885" y="6154560"/>
            <a:ext cx="3197943" cy="394956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Unused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9" name="CustomShape 24" hidden="0"/>
          <p:cNvSpPr/>
          <p:nvPr isPhoto="0" userDrawn="0"/>
        </p:nvSpPr>
        <p:spPr bwMode="auto">
          <a:xfrm flipH="0" flipV="0">
            <a:off x="4575676" y="4859279"/>
            <a:ext cx="3192359" cy="668196"/>
          </a:xfrm>
          <a:prstGeom prst="rect">
            <a:avLst/>
          </a:prstGeom>
          <a:solidFill>
            <a:srgbClr val="D6D6F5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Read/write data segment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(.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data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bss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40" name="CustomShape 25" hidden="0"/>
          <p:cNvSpPr/>
          <p:nvPr isPhoto="0" userDrawn="0"/>
        </p:nvSpPr>
        <p:spPr bwMode="auto">
          <a:xfrm flipH="0" flipV="0">
            <a:off x="4581544" y="5484600"/>
            <a:ext cx="3186544" cy="668196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Read-only code segment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(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.init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text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, 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.rodata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41" name="Line 38" hidden="0"/>
          <p:cNvSpPr/>
          <p:nvPr isPhoto="0" userDrawn="0"/>
        </p:nvSpPr>
        <p:spPr bwMode="auto">
          <a:xfrm flipV="1">
            <a:off x="4104000" y="1800000"/>
            <a:ext cx="721800" cy="1080000"/>
          </a:xfrm>
          <a:prstGeom prst="line">
            <a:avLst/>
          </a:prstGeom>
          <a:ln>
            <a:solidFill>
              <a:srgbClr val="EF413D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Representação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E9192B84-8E6E-4B43-9863-2868B207C29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" y="1440000"/>
            <a:ext cx="7417800" cy="522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Um arquivo executável que contém dados globais e nosso código em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instruções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x64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Executável tem várias seções</a:t>
            </a:r>
            <a:endParaRPr lang="pt-BR" sz="22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guarda nosso código</a:t>
            </a:r>
            <a:endParaRPr lang="pt-BR" sz="22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.data guarda globais inicializadas</a:t>
            </a:r>
            <a:endParaRPr lang="pt-BR" sz="22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rodata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guarda constantes</a:t>
            </a:r>
            <a:endParaRPr lang="pt-BR" sz="22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bss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reserva espaço para globais não inicializadas</a:t>
            </a:r>
            <a:endParaRPr lang="pt-BR" sz="22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Variáveis locais só existem na execução do programa</a:t>
            </a:r>
            <a:endParaRPr lang="pt-BR" sz="22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  <a:defRPr/>
            </a:pPr>
            <a:endParaRPr lang="pt-BR" sz="22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  <a:defRPr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A4B9143-7DDC-E309-764C-4234CB953A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253578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Iniciando com GDB</a:t>
            </a:r>
            <a:endParaRPr sz="2000" b="1"/>
          </a:p>
          <a:p>
            <a:pPr>
              <a:defRPr/>
            </a:pPr>
            <a:endParaRPr sz="2000"/>
          </a:p>
          <a:p>
            <a:pPr marL="305907" indent="-305907">
              <a:buAutoNum type="arabicPeriod"/>
              <a:defRPr/>
            </a:pPr>
            <a:r>
              <a:rPr sz="2000" b="0"/>
              <a:t>abrir código executável em C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examinar seu conteúdo (globais e 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1840" cy="685584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128799" y="3636000"/>
            <a:ext cx="2880315" cy="4543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0880" cy="61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440" cy="617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Representação de dados em RAM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DFC4D8A7-5223-4009-A754-35D26481711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62320" y="1656000"/>
            <a:ext cx="7212600" cy="341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9104" indent="-4572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Endianness</a:t>
            </a:r>
            <a:endParaRPr lang="pt-BR" sz="3200" b="0" strike="noStrike" spc="-1">
              <a:latin typeface="Arial"/>
            </a:endParaRPr>
          </a:p>
          <a:p>
            <a:pPr marL="459104" indent="-4572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Arrays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matrizes</a:t>
            </a:r>
            <a:endParaRPr lang="pt-BR" sz="3200" b="0" strike="noStrike" spc="-1">
              <a:latin typeface="Arial"/>
            </a:endParaRPr>
          </a:p>
          <a:p>
            <a:pPr marL="459104" indent="-4572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Strings</a:t>
            </a:r>
            <a:endParaRPr lang="pt-BR" sz="3200" b="0" strike="noStrike" spc="-1">
              <a:latin typeface="Arial"/>
            </a:endParaRPr>
          </a:p>
          <a:p>
            <a:pPr marL="459104" indent="-4572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Little endian versus big endian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DA094DE-18C5-4E5D-9620-8ECB440432F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4304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8" name="CustomShape 5" hidden="0"/>
          <p:cNvSpPr/>
          <p:nvPr isPhoto="0" userDrawn="0"/>
        </p:nvSpPr>
        <p:spPr bwMode="auto">
          <a:xfrm>
            <a:off x="34257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0x100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41162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41115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0x101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4802039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47973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54878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54831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0x103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0588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6" name="CustomShape 13" hidden="0"/>
          <p:cNvSpPr/>
          <p:nvPr isPhoto="0" userDrawn="0"/>
        </p:nvSpPr>
        <p:spPr bwMode="auto">
          <a:xfrm>
            <a:off x="27446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34304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15" hidden="0"/>
          <p:cNvSpPr/>
          <p:nvPr isPhoto="0" userDrawn="0"/>
        </p:nvSpPr>
        <p:spPr bwMode="auto">
          <a:xfrm>
            <a:off x="35743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01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41162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42601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23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4802039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49459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45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4878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56317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67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61736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6" name="CustomShape 23" hidden="0"/>
          <p:cNvSpPr/>
          <p:nvPr isPhoto="0" userDrawn="0"/>
        </p:nvSpPr>
        <p:spPr bwMode="auto">
          <a:xfrm>
            <a:off x="68594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7" name="CustomShape 24" hidden="0"/>
          <p:cNvSpPr/>
          <p:nvPr isPhoto="0" userDrawn="0"/>
        </p:nvSpPr>
        <p:spPr bwMode="auto">
          <a:xfrm>
            <a:off x="34290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8" name="CustomShape 25" hidden="0"/>
          <p:cNvSpPr/>
          <p:nvPr isPhoto="0" userDrawn="0"/>
        </p:nvSpPr>
        <p:spPr bwMode="auto">
          <a:xfrm>
            <a:off x="34243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0x100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41148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0" name="CustomShape 27" hidden="0"/>
          <p:cNvSpPr/>
          <p:nvPr isPhoto="0" userDrawn="0"/>
        </p:nvSpPr>
        <p:spPr bwMode="auto">
          <a:xfrm>
            <a:off x="41101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0x101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48006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2" name="CustomShape 29" hidden="0"/>
          <p:cNvSpPr/>
          <p:nvPr isPhoto="0" userDrawn="0"/>
        </p:nvSpPr>
        <p:spPr bwMode="auto">
          <a:xfrm>
            <a:off x="47959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3" name="CustomShape 30" hidden="0"/>
          <p:cNvSpPr/>
          <p:nvPr isPhoto="0" userDrawn="0"/>
        </p:nvSpPr>
        <p:spPr bwMode="auto">
          <a:xfrm>
            <a:off x="54864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4" name="CustomShape 31" hidden="0"/>
          <p:cNvSpPr/>
          <p:nvPr isPhoto="0" userDrawn="0"/>
        </p:nvSpPr>
        <p:spPr bwMode="auto">
          <a:xfrm>
            <a:off x="54817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0x103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5" name="CustomShape 32" hidden="0"/>
          <p:cNvSpPr/>
          <p:nvPr isPhoto="0" userDrawn="0"/>
        </p:nvSpPr>
        <p:spPr bwMode="auto">
          <a:xfrm>
            <a:off x="20574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6" name="CustomShape 33" hidden="0"/>
          <p:cNvSpPr/>
          <p:nvPr isPhoto="0" userDrawn="0"/>
        </p:nvSpPr>
        <p:spPr bwMode="auto">
          <a:xfrm>
            <a:off x="27432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7" name="CustomShape 34" hidden="0"/>
          <p:cNvSpPr/>
          <p:nvPr isPhoto="0" userDrawn="0"/>
        </p:nvSpPr>
        <p:spPr bwMode="auto">
          <a:xfrm>
            <a:off x="34290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8" name="CustomShape 35" hidden="0"/>
          <p:cNvSpPr/>
          <p:nvPr isPhoto="0" userDrawn="0"/>
        </p:nvSpPr>
        <p:spPr bwMode="auto">
          <a:xfrm>
            <a:off x="35728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67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9" name="CustomShape 36" hidden="0"/>
          <p:cNvSpPr/>
          <p:nvPr isPhoto="0" userDrawn="0"/>
        </p:nvSpPr>
        <p:spPr bwMode="auto">
          <a:xfrm>
            <a:off x="41148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0" name="CustomShape 37" hidden="0"/>
          <p:cNvSpPr/>
          <p:nvPr isPhoto="0" userDrawn="0"/>
        </p:nvSpPr>
        <p:spPr bwMode="auto">
          <a:xfrm>
            <a:off x="42586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45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1" name="CustomShape 38" hidden="0"/>
          <p:cNvSpPr/>
          <p:nvPr isPhoto="0" userDrawn="0"/>
        </p:nvSpPr>
        <p:spPr bwMode="auto">
          <a:xfrm>
            <a:off x="48006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2" name="CustomShape 39" hidden="0"/>
          <p:cNvSpPr/>
          <p:nvPr isPhoto="0" userDrawn="0"/>
        </p:nvSpPr>
        <p:spPr bwMode="auto">
          <a:xfrm>
            <a:off x="49444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23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40" hidden="0"/>
          <p:cNvSpPr/>
          <p:nvPr isPhoto="0" userDrawn="0"/>
        </p:nvSpPr>
        <p:spPr bwMode="auto">
          <a:xfrm>
            <a:off x="54864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4" name="CustomShape 41" hidden="0"/>
          <p:cNvSpPr/>
          <p:nvPr isPhoto="0" userDrawn="0"/>
        </p:nvSpPr>
        <p:spPr bwMode="auto">
          <a:xfrm>
            <a:off x="56302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01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" name="CustomShape 42" hidden="0"/>
          <p:cNvSpPr/>
          <p:nvPr isPhoto="0" userDrawn="0"/>
        </p:nvSpPr>
        <p:spPr bwMode="auto">
          <a:xfrm>
            <a:off x="61722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6" name="CustomShape 43" hidden="0"/>
          <p:cNvSpPr/>
          <p:nvPr isPhoto="0" userDrawn="0"/>
        </p:nvSpPr>
        <p:spPr bwMode="auto">
          <a:xfrm>
            <a:off x="68580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7" name="CustomShape 44" hidden="0"/>
          <p:cNvSpPr/>
          <p:nvPr isPhoto="0" userDrawn="0"/>
        </p:nvSpPr>
        <p:spPr bwMode="auto">
          <a:xfrm>
            <a:off x="839879" y="4830840"/>
            <a:ext cx="1788840" cy="32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25560" tIns="25560" rIns="63360" bIns="25560">
            <a:noAutofit/>
          </a:bodyPr>
          <a:lstStyle/>
          <a:p>
            <a:pPr marL="12600">
              <a:lnSpc>
                <a:spcPct val="95000"/>
              </a:lnSpc>
              <a:defRPr/>
            </a:pPr>
            <a:r>
              <a:rPr lang="pt-BR" sz="1800" b="1" strike="noStrike" spc="-1">
                <a:solidFill>
                  <a:srgbClr val="980002"/>
                </a:solidFill>
                <a:latin typeface="Arial"/>
                <a:ea typeface="Arial"/>
              </a:rPr>
              <a:t>Big Endian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" name="CustomShape 45" hidden="0"/>
          <p:cNvSpPr/>
          <p:nvPr isPhoto="0" userDrawn="0"/>
        </p:nvSpPr>
        <p:spPr bwMode="auto">
          <a:xfrm>
            <a:off x="838080" y="2765880"/>
            <a:ext cx="1788840" cy="32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25560" tIns="25560" rIns="63360" bIns="25560">
            <a:noAutofit/>
          </a:bodyPr>
          <a:lstStyle/>
          <a:p>
            <a:pPr marL="12600">
              <a:lnSpc>
                <a:spcPct val="95000"/>
              </a:lnSpc>
              <a:defRPr/>
            </a:pPr>
            <a:r>
              <a:rPr lang="pt-BR" sz="1800" b="1" strike="noStrike" spc="-1">
                <a:solidFill>
                  <a:srgbClr val="980002"/>
                </a:solidFill>
                <a:latin typeface="Arial"/>
                <a:ea typeface="Arial"/>
              </a:rPr>
              <a:t>Little Endian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9" name="CustomShape 46" hidden="0"/>
          <p:cNvSpPr/>
          <p:nvPr isPhoto="0" userDrawn="0"/>
        </p:nvSpPr>
        <p:spPr bwMode="auto">
          <a:xfrm>
            <a:off x="657720" y="1486080"/>
            <a:ext cx="8027640" cy="528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int i = 0x11223344;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50" name="CustomShape 47" hidden="0"/>
          <p:cNvSpPr/>
          <p:nvPr isPhoto="0" userDrawn="0"/>
        </p:nvSpPr>
        <p:spPr bwMode="auto">
          <a:xfrm>
            <a:off x="3556080" y="3589920"/>
            <a:ext cx="24714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44       33       22      11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1" name="CustomShape 48" hidden="0"/>
          <p:cNvSpPr/>
          <p:nvPr isPhoto="0" userDrawn="0"/>
        </p:nvSpPr>
        <p:spPr bwMode="auto">
          <a:xfrm>
            <a:off x="3611160" y="5535720"/>
            <a:ext cx="240732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11      22       33      44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Little endian versus big endian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0207DA0-3E20-4E7E-910E-4776937BB3B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4304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8" name="CustomShape 5" hidden="0"/>
          <p:cNvSpPr/>
          <p:nvPr isPhoto="0" userDrawn="0"/>
        </p:nvSpPr>
        <p:spPr bwMode="auto">
          <a:xfrm>
            <a:off x="34257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0x100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41162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41115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0x101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4802039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47973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54878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54831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0x103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0588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6" name="CustomShape 13" hidden="0"/>
          <p:cNvSpPr/>
          <p:nvPr isPhoto="0" userDrawn="0"/>
        </p:nvSpPr>
        <p:spPr bwMode="auto">
          <a:xfrm>
            <a:off x="27446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34304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15" hidden="0"/>
          <p:cNvSpPr/>
          <p:nvPr isPhoto="0" userDrawn="0"/>
        </p:nvSpPr>
        <p:spPr bwMode="auto">
          <a:xfrm>
            <a:off x="35743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01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41162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42601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23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4802039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49459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45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4878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56317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67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61736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6" name="CustomShape 23" hidden="0"/>
          <p:cNvSpPr/>
          <p:nvPr isPhoto="0" userDrawn="0"/>
        </p:nvSpPr>
        <p:spPr bwMode="auto">
          <a:xfrm>
            <a:off x="68594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7" name="CustomShape 24" hidden="0"/>
          <p:cNvSpPr/>
          <p:nvPr isPhoto="0" userDrawn="0"/>
        </p:nvSpPr>
        <p:spPr bwMode="auto">
          <a:xfrm>
            <a:off x="34290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8" name="CustomShape 25" hidden="0"/>
          <p:cNvSpPr/>
          <p:nvPr isPhoto="0" userDrawn="0"/>
        </p:nvSpPr>
        <p:spPr bwMode="auto">
          <a:xfrm>
            <a:off x="34243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0x100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41148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0" name="CustomShape 27" hidden="0"/>
          <p:cNvSpPr/>
          <p:nvPr isPhoto="0" userDrawn="0"/>
        </p:nvSpPr>
        <p:spPr bwMode="auto">
          <a:xfrm>
            <a:off x="41101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0x101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48006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2" name="CustomShape 29" hidden="0"/>
          <p:cNvSpPr/>
          <p:nvPr isPhoto="0" userDrawn="0"/>
        </p:nvSpPr>
        <p:spPr bwMode="auto">
          <a:xfrm>
            <a:off x="47959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3" name="CustomShape 30" hidden="0"/>
          <p:cNvSpPr/>
          <p:nvPr isPhoto="0" userDrawn="0"/>
        </p:nvSpPr>
        <p:spPr bwMode="auto">
          <a:xfrm>
            <a:off x="54864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4" name="CustomShape 31" hidden="0"/>
          <p:cNvSpPr/>
          <p:nvPr isPhoto="0" userDrawn="0"/>
        </p:nvSpPr>
        <p:spPr bwMode="auto">
          <a:xfrm>
            <a:off x="54817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0x103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5" name="CustomShape 32" hidden="0"/>
          <p:cNvSpPr/>
          <p:nvPr isPhoto="0" userDrawn="0"/>
        </p:nvSpPr>
        <p:spPr bwMode="auto">
          <a:xfrm>
            <a:off x="20574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6" name="CustomShape 33" hidden="0"/>
          <p:cNvSpPr/>
          <p:nvPr isPhoto="0" userDrawn="0"/>
        </p:nvSpPr>
        <p:spPr bwMode="auto">
          <a:xfrm>
            <a:off x="27432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7" name="CustomShape 34" hidden="0"/>
          <p:cNvSpPr/>
          <p:nvPr isPhoto="0" userDrawn="0"/>
        </p:nvSpPr>
        <p:spPr bwMode="auto">
          <a:xfrm>
            <a:off x="34290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8" name="CustomShape 35" hidden="0"/>
          <p:cNvSpPr/>
          <p:nvPr isPhoto="0" userDrawn="0"/>
        </p:nvSpPr>
        <p:spPr bwMode="auto">
          <a:xfrm>
            <a:off x="35728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67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9" name="CustomShape 36" hidden="0"/>
          <p:cNvSpPr/>
          <p:nvPr isPhoto="0" userDrawn="0"/>
        </p:nvSpPr>
        <p:spPr bwMode="auto">
          <a:xfrm>
            <a:off x="41148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0" name="CustomShape 37" hidden="0"/>
          <p:cNvSpPr/>
          <p:nvPr isPhoto="0" userDrawn="0"/>
        </p:nvSpPr>
        <p:spPr bwMode="auto">
          <a:xfrm>
            <a:off x="42586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45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1" name="CustomShape 38" hidden="0"/>
          <p:cNvSpPr/>
          <p:nvPr isPhoto="0" userDrawn="0"/>
        </p:nvSpPr>
        <p:spPr bwMode="auto">
          <a:xfrm>
            <a:off x="48006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2" name="CustomShape 39" hidden="0"/>
          <p:cNvSpPr/>
          <p:nvPr isPhoto="0" userDrawn="0"/>
        </p:nvSpPr>
        <p:spPr bwMode="auto">
          <a:xfrm>
            <a:off x="49444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23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40" hidden="0"/>
          <p:cNvSpPr/>
          <p:nvPr isPhoto="0" userDrawn="0"/>
        </p:nvSpPr>
        <p:spPr bwMode="auto">
          <a:xfrm>
            <a:off x="54864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4" name="CustomShape 41" hidden="0"/>
          <p:cNvSpPr/>
          <p:nvPr isPhoto="0" userDrawn="0"/>
        </p:nvSpPr>
        <p:spPr bwMode="auto">
          <a:xfrm>
            <a:off x="56302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01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" name="CustomShape 42" hidden="0"/>
          <p:cNvSpPr/>
          <p:nvPr isPhoto="0" userDrawn="0"/>
        </p:nvSpPr>
        <p:spPr bwMode="auto">
          <a:xfrm>
            <a:off x="61722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6" name="CustomShape 43" hidden="0"/>
          <p:cNvSpPr/>
          <p:nvPr isPhoto="0" userDrawn="0"/>
        </p:nvSpPr>
        <p:spPr bwMode="auto">
          <a:xfrm>
            <a:off x="68580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7" name="CustomShape 44" hidden="0"/>
          <p:cNvSpPr/>
          <p:nvPr isPhoto="0" userDrawn="0"/>
        </p:nvSpPr>
        <p:spPr bwMode="auto">
          <a:xfrm>
            <a:off x="839879" y="4830840"/>
            <a:ext cx="1788840" cy="32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25560" tIns="25560" rIns="63360" bIns="25560">
            <a:noAutofit/>
          </a:bodyPr>
          <a:lstStyle/>
          <a:p>
            <a:pPr marL="12600">
              <a:lnSpc>
                <a:spcPct val="95000"/>
              </a:lnSpc>
              <a:defRPr/>
            </a:pPr>
            <a:r>
              <a:rPr lang="pt-BR" sz="1800" b="1" strike="noStrike" spc="-1">
                <a:solidFill>
                  <a:srgbClr val="980002"/>
                </a:solidFill>
                <a:latin typeface="Arial"/>
                <a:ea typeface="Arial"/>
              </a:rPr>
              <a:t>Big Endian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" name="CustomShape 45" hidden="0"/>
          <p:cNvSpPr/>
          <p:nvPr isPhoto="0" userDrawn="0"/>
        </p:nvSpPr>
        <p:spPr bwMode="auto">
          <a:xfrm>
            <a:off x="838080" y="2765880"/>
            <a:ext cx="1788840" cy="32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25560" tIns="25560" rIns="63360" bIns="25560">
            <a:noAutofit/>
          </a:bodyPr>
          <a:lstStyle/>
          <a:p>
            <a:pPr marL="12600">
              <a:lnSpc>
                <a:spcPct val="95000"/>
              </a:lnSpc>
              <a:defRPr/>
            </a:pPr>
            <a:r>
              <a:rPr lang="pt-BR" sz="1800" b="1" strike="noStrike" spc="-1">
                <a:solidFill>
                  <a:srgbClr val="980002"/>
                </a:solidFill>
                <a:latin typeface="Arial"/>
                <a:ea typeface="Arial"/>
              </a:rPr>
              <a:t>Little Endian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9" name="CustomShape 46" hidden="0"/>
          <p:cNvSpPr/>
          <p:nvPr isPhoto="0" userDrawn="0"/>
        </p:nvSpPr>
        <p:spPr bwMode="auto">
          <a:xfrm>
            <a:off x="657720" y="1486080"/>
            <a:ext cx="8027640" cy="528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int i = 0x11223344;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50" name="CustomShape 47" hidden="0"/>
          <p:cNvSpPr/>
          <p:nvPr isPhoto="0" userDrawn="0"/>
        </p:nvSpPr>
        <p:spPr bwMode="auto">
          <a:xfrm>
            <a:off x="2267999" y="2736000"/>
            <a:ext cx="536993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→ Byte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menos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significativo primeiro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1" name="CustomShape 48" hidden="0"/>
          <p:cNvSpPr/>
          <p:nvPr isPhoto="0" userDrawn="0"/>
        </p:nvSpPr>
        <p:spPr bwMode="auto">
          <a:xfrm>
            <a:off x="3556080" y="3589920"/>
            <a:ext cx="24714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44       33       22      11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2" name="CustomShape 49" hidden="0"/>
          <p:cNvSpPr/>
          <p:nvPr isPhoto="0" userDrawn="0"/>
        </p:nvSpPr>
        <p:spPr bwMode="auto">
          <a:xfrm>
            <a:off x="3611160" y="5535720"/>
            <a:ext cx="240732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11      22       33      44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3" name="CustomShape 50" hidden="0"/>
          <p:cNvSpPr/>
          <p:nvPr isPhoto="0" userDrawn="0"/>
        </p:nvSpPr>
        <p:spPr bwMode="auto">
          <a:xfrm>
            <a:off x="2160000" y="4801680"/>
            <a:ext cx="536993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→ Byte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mais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significativo primeiro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Little endian versus big endian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527D72C8-F5D2-40E5-A162-32BB8ACFE1BC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" y="1554480"/>
            <a:ext cx="8494560" cy="406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8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-900" y="1699708"/>
            <a:ext cx="9144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Little endian versus big endian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A060FBD-2F0F-42FB-8A05-45093E9B7CF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" y="1554480"/>
            <a:ext cx="8494560" cy="406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4805" indent="-342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Unidade de trabalho é o byte!</a:t>
            </a:r>
            <a:endParaRPr lang="pt-BR" sz="2400" b="0" strike="noStrike" spc="-1">
              <a:latin typeface="Arial"/>
            </a:endParaRPr>
          </a:p>
          <a:p>
            <a:pPr marL="344805" indent="-3429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CPUs Intel/AMD</a:t>
            </a:r>
            <a:r>
              <a:rPr lang="pt-BR" sz="2400" spc="-1">
                <a:solidFill>
                  <a:srgbClr val="000000"/>
                </a:solidFill>
                <a:latin typeface="Arial"/>
                <a:ea typeface="DejaVu Sans"/>
              </a:rPr>
              <a:t> (x64)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são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little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endian</a:t>
            </a:r>
            <a:endParaRPr lang="pt-BR" sz="24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ARM pode ser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little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/big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endian</a:t>
            </a:r>
            <a:endParaRPr lang="pt-BR" sz="2400" b="0" strike="noStrike" spc="-1">
              <a:latin typeface="Arial"/>
            </a:endParaRPr>
          </a:p>
          <a:p>
            <a:pPr marL="344805" indent="-3429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Vale para todos os tipos de dados nativos (inteiros, ponteiros e fracionários)</a:t>
            </a:r>
            <a:r>
              <a:rPr lang="pt-BR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pt-BR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Font typeface="Arial"/>
              <a:buChar char="•"/>
              <a:defRPr/>
            </a:pPr>
            <a:endParaRPr lang="pt-BR" sz="2400" b="0" strike="noStrike" spc="-1">
              <a:latin typeface="Arial"/>
            </a:endParaRPr>
          </a:p>
          <a:p>
            <a:pPr marL="1905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Vantagens:</a:t>
            </a:r>
            <a:endParaRPr lang="pt-BR" sz="24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Cast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 simples</a:t>
            </a:r>
            <a:endParaRPr lang="pt-BR" sz="24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Operações com inteiros enormes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pt-BR" sz="3200" spc="-1">
                <a:solidFill>
                  <a:srgbClr val="C00000"/>
                </a:solidFill>
                <a:latin typeface="Arial"/>
                <a:ea typeface="Verdana"/>
                <a:cs typeface="Arial"/>
              </a:rPr>
              <a:t>Endianness</a:t>
            </a:r>
            <a:r>
              <a:rPr lang="pt-BR" sz="3200" spc="-1">
                <a:solidFill>
                  <a:srgbClr val="C00000"/>
                </a:solidFill>
                <a:latin typeface="Arial"/>
                <a:ea typeface="Verdana"/>
                <a:cs typeface="Arial"/>
              </a:rPr>
              <a:t> importa para </a:t>
            </a:r>
            <a:r>
              <a:rPr lang="pt-BR" sz="3200" spc="-1">
                <a:solidFill>
                  <a:srgbClr val="C00000"/>
                </a:solidFill>
                <a:latin typeface="Arial"/>
                <a:ea typeface="Verdana"/>
                <a:cs typeface="Arial"/>
              </a:rPr>
              <a:t>arrays</a:t>
            </a:r>
            <a:r>
              <a:rPr lang="pt-BR" sz="3200" spc="-1">
                <a:solidFill>
                  <a:srgbClr val="C00000"/>
                </a:solidFill>
                <a:latin typeface="Arial"/>
                <a:ea typeface="Verdana"/>
                <a:cs typeface="Arial"/>
              </a:rPr>
              <a:t>?</a:t>
            </a:r>
            <a:endParaRPr lang="pt-BR" sz="3200" spc="-1">
              <a:ea typeface="+mn-lt"/>
              <a:cs typeface="+mn-lt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solidFill>
                <a:srgbClr val="C00026"/>
              </a:solidFill>
              <a:latin typeface="Verdana"/>
              <a:ea typeface="Verdana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DCA60258-698A-48FB-8177-B066D6DFD06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5" hidden="0"/>
          <p:cNvSpPr/>
          <p:nvPr isPhoto="0" userDrawn="0"/>
        </p:nvSpPr>
        <p:spPr bwMode="auto">
          <a:xfrm>
            <a:off x="0" y="2160000"/>
            <a:ext cx="9144000" cy="65987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short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arr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[] = {1, 2, 3, 4, 5};                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show_bytes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((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unsigned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char *) &amp;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arr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,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sizeof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(short) * 5);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6" hidden="0"/>
          <p:cNvSpPr/>
          <p:nvPr isPhoto="0" userDrawn="0"/>
        </p:nvSpPr>
        <p:spPr bwMode="auto">
          <a:xfrm>
            <a:off x="0" y="3960360"/>
            <a:ext cx="9144000" cy="88487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01 00 02 00 03 00 04 00 05 00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4" hidden="0"/>
          <p:cNvSpPr/>
          <p:nvPr isPhoto="0" userDrawn="0"/>
        </p:nvSpPr>
        <p:spPr bwMode="auto">
          <a:xfrm>
            <a:off x="504000" y="1756528"/>
            <a:ext cx="6647039" cy="188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 a saída do código acima?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Strings em RAM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ACB71DE-53A5-492D-B3A8-64878D6C6DE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Imagem 3" descr="Placa azul com texto branco sobre fundo preto&#10;&#10;Descrição gerada com alta confiança" hidden="0"/>
          <p:cNvPicPr>
            <a:picLocks noChangeAspect="1"/>
          </p:cNvPicPr>
          <p:nvPr isPhoto="0" userDrawn="0"/>
        </p:nvPicPr>
        <p:blipFill>
          <a:blip r:embed="rId2"/>
          <a:srcRect l="0" t="0" r="0" b="8542"/>
          <a:stretch/>
        </p:blipFill>
        <p:spPr bwMode="auto">
          <a:xfrm>
            <a:off x="503745" y="2717023"/>
            <a:ext cx="8134709" cy="1048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894</cp:revision>
  <dcterms:created xsi:type="dcterms:W3CDTF">2014-04-17T20:05:08Z</dcterms:created>
  <dcterms:modified xsi:type="dcterms:W3CDTF">2020-09-03T14:19:07Z</dcterms:modified>
  <cp:category/>
  <cp:contentStatus/>
  <cp:version/>
</cp:coreProperties>
</file>