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84" r:id="rId3"/>
    <p:sldMasterId id="2147483685" r:id="rId4"/>
    <p:sldMasterId id="214748368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6858000" cx="9144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3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07a88aa14_0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607a88aa14_0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607a88aa14_0_11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607a88aa14_0_11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607a88aa14_0_59:notes"/>
          <p:cNvSpPr txBox="1"/>
          <p:nvPr>
            <p:ph idx="1" type="body"/>
          </p:nvPr>
        </p:nvSpPr>
        <p:spPr>
          <a:xfrm>
            <a:off x="755968" y="5145429"/>
            <a:ext cx="6047700" cy="42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607a88aa14_0_59:notes"/>
          <p:cNvSpPr/>
          <p:nvPr>
            <p:ph idx="2" type="sldImg"/>
          </p:nvPr>
        </p:nvSpPr>
        <p:spPr>
          <a:xfrm>
            <a:off x="1511935" y="1336475"/>
            <a:ext cx="45357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4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4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6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3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3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4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4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4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6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4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6"/>
          <p:cNvSpPr txBox="1"/>
          <p:nvPr>
            <p:ph idx="6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9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9"/>
          <p:cNvSpPr txBox="1"/>
          <p:nvPr>
            <p:ph idx="1" type="subTitle"/>
          </p:nvPr>
        </p:nvSpPr>
        <p:spPr>
          <a:xfrm>
            <a:off x="457200" y="1604520"/>
            <a:ext cx="82293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0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0"/>
          <p:cNvSpPr txBox="1"/>
          <p:nvPr>
            <p:ph idx="1" type="body"/>
          </p:nvPr>
        </p:nvSpPr>
        <p:spPr>
          <a:xfrm>
            <a:off x="457200" y="1604520"/>
            <a:ext cx="82293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1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1"/>
          <p:cNvSpPr txBox="1"/>
          <p:nvPr>
            <p:ph idx="1" type="body"/>
          </p:nvPr>
        </p:nvSpPr>
        <p:spPr>
          <a:xfrm>
            <a:off x="457200" y="1604520"/>
            <a:ext cx="40158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1"/>
          <p:cNvSpPr txBox="1"/>
          <p:nvPr>
            <p:ph idx="2" type="body"/>
          </p:nvPr>
        </p:nvSpPr>
        <p:spPr>
          <a:xfrm>
            <a:off x="4674240" y="1604520"/>
            <a:ext cx="40158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2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3"/>
          <p:cNvSpPr txBox="1"/>
          <p:nvPr>
            <p:ph idx="1" type="subTitle"/>
          </p:nvPr>
        </p:nvSpPr>
        <p:spPr>
          <a:xfrm>
            <a:off x="457200" y="273600"/>
            <a:ext cx="8229300" cy="53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4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4"/>
          <p:cNvSpPr txBox="1"/>
          <p:nvPr>
            <p:ph idx="1" type="body"/>
          </p:nvPr>
        </p:nvSpPr>
        <p:spPr>
          <a:xfrm>
            <a:off x="45720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4"/>
          <p:cNvSpPr txBox="1"/>
          <p:nvPr>
            <p:ph idx="2" type="body"/>
          </p:nvPr>
        </p:nvSpPr>
        <p:spPr>
          <a:xfrm>
            <a:off x="4674240" y="1604520"/>
            <a:ext cx="40158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4"/>
          <p:cNvSpPr txBox="1"/>
          <p:nvPr>
            <p:ph idx="3" type="body"/>
          </p:nvPr>
        </p:nvSpPr>
        <p:spPr>
          <a:xfrm>
            <a:off x="457200" y="368208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5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5"/>
          <p:cNvSpPr txBox="1"/>
          <p:nvPr>
            <p:ph idx="1" type="body"/>
          </p:nvPr>
        </p:nvSpPr>
        <p:spPr>
          <a:xfrm>
            <a:off x="457200" y="1604520"/>
            <a:ext cx="40158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5"/>
          <p:cNvSpPr txBox="1"/>
          <p:nvPr>
            <p:ph idx="2" type="body"/>
          </p:nvPr>
        </p:nvSpPr>
        <p:spPr>
          <a:xfrm>
            <a:off x="467424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5"/>
          <p:cNvSpPr txBox="1"/>
          <p:nvPr>
            <p:ph idx="3" type="body"/>
          </p:nvPr>
        </p:nvSpPr>
        <p:spPr>
          <a:xfrm>
            <a:off x="4674240" y="368208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6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6"/>
          <p:cNvSpPr txBox="1"/>
          <p:nvPr>
            <p:ph idx="1" type="body"/>
          </p:nvPr>
        </p:nvSpPr>
        <p:spPr>
          <a:xfrm>
            <a:off x="45720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6"/>
          <p:cNvSpPr txBox="1"/>
          <p:nvPr>
            <p:ph idx="2" type="body"/>
          </p:nvPr>
        </p:nvSpPr>
        <p:spPr>
          <a:xfrm>
            <a:off x="467424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6"/>
          <p:cNvSpPr txBox="1"/>
          <p:nvPr>
            <p:ph idx="3" type="body"/>
          </p:nvPr>
        </p:nvSpPr>
        <p:spPr>
          <a:xfrm>
            <a:off x="457200" y="3682080"/>
            <a:ext cx="82293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7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7"/>
          <p:cNvSpPr txBox="1"/>
          <p:nvPr>
            <p:ph idx="1" type="body"/>
          </p:nvPr>
        </p:nvSpPr>
        <p:spPr>
          <a:xfrm>
            <a:off x="457200" y="1604520"/>
            <a:ext cx="82293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7"/>
          <p:cNvSpPr txBox="1"/>
          <p:nvPr>
            <p:ph idx="2" type="body"/>
          </p:nvPr>
        </p:nvSpPr>
        <p:spPr>
          <a:xfrm>
            <a:off x="457200" y="3682080"/>
            <a:ext cx="82293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8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8"/>
          <p:cNvSpPr txBox="1"/>
          <p:nvPr>
            <p:ph idx="1" type="body"/>
          </p:nvPr>
        </p:nvSpPr>
        <p:spPr>
          <a:xfrm>
            <a:off x="45720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8"/>
          <p:cNvSpPr txBox="1"/>
          <p:nvPr>
            <p:ph idx="2" type="body"/>
          </p:nvPr>
        </p:nvSpPr>
        <p:spPr>
          <a:xfrm>
            <a:off x="467424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8"/>
          <p:cNvSpPr txBox="1"/>
          <p:nvPr>
            <p:ph idx="3" type="body"/>
          </p:nvPr>
        </p:nvSpPr>
        <p:spPr>
          <a:xfrm>
            <a:off x="457200" y="368208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8"/>
          <p:cNvSpPr txBox="1"/>
          <p:nvPr>
            <p:ph idx="4" type="body"/>
          </p:nvPr>
        </p:nvSpPr>
        <p:spPr>
          <a:xfrm>
            <a:off x="4674240" y="368208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9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9"/>
          <p:cNvSpPr txBox="1"/>
          <p:nvPr>
            <p:ph idx="1" type="body"/>
          </p:nvPr>
        </p:nvSpPr>
        <p:spPr>
          <a:xfrm>
            <a:off x="457200" y="1604520"/>
            <a:ext cx="26496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9"/>
          <p:cNvSpPr txBox="1"/>
          <p:nvPr>
            <p:ph idx="2" type="body"/>
          </p:nvPr>
        </p:nvSpPr>
        <p:spPr>
          <a:xfrm>
            <a:off x="3239640" y="1604520"/>
            <a:ext cx="26496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9"/>
          <p:cNvSpPr txBox="1"/>
          <p:nvPr>
            <p:ph idx="3" type="body"/>
          </p:nvPr>
        </p:nvSpPr>
        <p:spPr>
          <a:xfrm>
            <a:off x="6022080" y="1604520"/>
            <a:ext cx="26496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9"/>
          <p:cNvSpPr txBox="1"/>
          <p:nvPr>
            <p:ph idx="4" type="body"/>
          </p:nvPr>
        </p:nvSpPr>
        <p:spPr>
          <a:xfrm>
            <a:off x="457200" y="3682080"/>
            <a:ext cx="26496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9"/>
          <p:cNvSpPr txBox="1"/>
          <p:nvPr>
            <p:ph idx="5" type="body"/>
          </p:nvPr>
        </p:nvSpPr>
        <p:spPr>
          <a:xfrm>
            <a:off x="3239640" y="3682080"/>
            <a:ext cx="26496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9"/>
          <p:cNvSpPr txBox="1"/>
          <p:nvPr>
            <p:ph idx="6" type="body"/>
          </p:nvPr>
        </p:nvSpPr>
        <p:spPr>
          <a:xfrm>
            <a:off x="6022080" y="3682080"/>
            <a:ext cx="26496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4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2.jpg"/><Relationship Id="rId2" Type="http://schemas.openxmlformats.org/officeDocument/2006/relationships/image" Target="../media/image4.jp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8.jpg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2920" cy="685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80" y="0"/>
            <a:ext cx="9137160" cy="68569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2920" cy="685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2920" cy="685692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2920" cy="685692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7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4" name="Google Shape;114;p27"/>
          <p:cNvSpPr txBox="1"/>
          <p:nvPr>
            <p:ph idx="1" type="body"/>
          </p:nvPr>
        </p:nvSpPr>
        <p:spPr>
          <a:xfrm>
            <a:off x="457200" y="1604520"/>
            <a:ext cx="82293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igorsm1@insper.edu.br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www.openmp.org/wp-content/uploads/omp-hands-on-SC08.pdf" TargetMode="External"/><Relationship Id="rId4" Type="http://schemas.openxmlformats.org/officeDocument/2006/relationships/hyperlink" Target="http://www.openmp.org/wp-content/uploads/omp-hands-on-SC08.pdf" TargetMode="External"/><Relationship Id="rId5" Type="http://schemas.openxmlformats.org/officeDocument/2006/relationships/hyperlink" Target="http://extremecomputingtraining.anl.gov/files/2016/08/Mattson_830aug3_HandsOnIntro.pdf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7.png"/><Relationship Id="rId10" Type="http://schemas.openxmlformats.org/officeDocument/2006/relationships/hyperlink" Target="http://extremecomputingtraining.anl.gov/files/2016/08/Mattson_830aug3_HandsOnIntro.pdf" TargetMode="External"/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hyperlink" Target="https://www.youtube.com/watch?v=pRtTIW9-Nr0" TargetMode="External"/><Relationship Id="rId9" Type="http://schemas.openxmlformats.org/officeDocument/2006/relationships/hyperlink" Target="http://extremecomputingtraining.anl.gov/files/2016/08/Mattson_830aug3_HandsOnIntro.pdf" TargetMode="External"/><Relationship Id="rId5" Type="http://schemas.openxmlformats.org/officeDocument/2006/relationships/hyperlink" Target="https://www.youtube.com/watch?v=pRtTIW9-Nr0" TargetMode="External"/><Relationship Id="rId6" Type="http://schemas.openxmlformats.org/officeDocument/2006/relationships/hyperlink" Target="https://www.youtube.com/watch?v=LRsQHDAqPHA" TargetMode="External"/><Relationship Id="rId7" Type="http://schemas.openxmlformats.org/officeDocument/2006/relationships/hyperlink" Target="https://www.youtube.com/watch?v=dK4PITrQtjY" TargetMode="External"/><Relationship Id="rId8" Type="http://schemas.openxmlformats.org/officeDocument/2006/relationships/hyperlink" Target="https://www.youtube.com/watch?v=WvoMpG_QvBU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0"/>
          <p:cNvSpPr/>
          <p:nvPr/>
        </p:nvSpPr>
        <p:spPr>
          <a:xfrm>
            <a:off x="966960" y="2384280"/>
            <a:ext cx="73425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SuperComputação</a:t>
            </a:r>
            <a:endParaRPr i="0" sz="4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40"/>
          <p:cNvSpPr/>
          <p:nvPr/>
        </p:nvSpPr>
        <p:spPr>
          <a:xfrm>
            <a:off x="966960" y="3429000"/>
            <a:ext cx="73425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Aula </a:t>
            </a:r>
            <a:r>
              <a:rPr lang="pt-BR" sz="2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6</a:t>
            </a:r>
            <a:r>
              <a:rPr b="0" i="0" lang="pt-BR" sz="20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– </a:t>
            </a:r>
            <a:r>
              <a:rPr lang="pt-BR" sz="2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Introdução ao OpenMP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40"/>
          <p:cNvSpPr/>
          <p:nvPr/>
        </p:nvSpPr>
        <p:spPr>
          <a:xfrm>
            <a:off x="900000" y="5463360"/>
            <a:ext cx="7342500" cy="11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20</a:t>
            </a:r>
            <a:r>
              <a:rPr lang="pt-BR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20</a:t>
            </a:r>
            <a:r>
              <a:rPr b="0" i="0" lang="pt-BR" sz="1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– Engenharia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Igor Montagner, Luciano Soares </a:t>
            </a:r>
            <a:r>
              <a:rPr b="0" i="0" lang="pt-BR" sz="1400" u="sng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&lt;igorsm1@insper.edu.br&gt;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9"/>
          <p:cNvSpPr/>
          <p:nvPr/>
        </p:nvSpPr>
        <p:spPr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3200" strike="noStrike">
                <a:solidFill>
                  <a:srgbClr val="CE181E"/>
                </a:solidFill>
                <a:latin typeface="Arial"/>
                <a:ea typeface="Arial"/>
                <a:cs typeface="Arial"/>
                <a:sym typeface="Arial"/>
              </a:rPr>
              <a:t>OpenMP (heterogêneo / target)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Google Shape;224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2800" y="1584000"/>
            <a:ext cx="7050600" cy="5201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0"/>
          <p:cNvSpPr/>
          <p:nvPr/>
        </p:nvSpPr>
        <p:spPr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3200" strike="noStrike">
                <a:solidFill>
                  <a:srgbClr val="CE181E"/>
                </a:solidFill>
                <a:latin typeface="Arial"/>
                <a:ea typeface="Arial"/>
                <a:cs typeface="Arial"/>
                <a:sym typeface="Arial"/>
              </a:rPr>
              <a:t>OpenMP  - sintaxe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51"/>
              </a:spcBef>
              <a:spcAft>
                <a:spcPts val="0"/>
              </a:spcAft>
              <a:buNone/>
            </a:pPr>
            <a:r>
              <a:rPr b="0" lang="pt-BR" sz="2600" u="sng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Diretivas de compilação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rPr b="0" lang="pt-BR" sz="26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		#include &lt;omp.h&gt;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6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		#pragma omp construct [params]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rPr b="0" lang="pt-BR" sz="2600" u="sng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Aplicadas a um bloco de código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34"/>
              </a:spcBef>
              <a:spcAft>
                <a:spcPts val="0"/>
              </a:spcAft>
              <a:buNone/>
            </a:pPr>
            <a:r>
              <a:rPr b="0" lang="pt-BR" sz="26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		limitado diretamente por {  } 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34"/>
              </a:spcBef>
              <a:spcAft>
                <a:spcPts val="0"/>
              </a:spcAft>
              <a:buNone/>
            </a:pPr>
            <a:r>
              <a:rPr b="0" lang="pt-BR" sz="26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		for (…) {   }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34"/>
              </a:spcBef>
              <a:spcAft>
                <a:spcPts val="0"/>
              </a:spcAft>
              <a:buNone/>
            </a:pPr>
            <a:r>
              <a:rPr b="0" lang="pt-BR" sz="2600" u="sng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Com join implícito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51"/>
          <p:cNvSpPr/>
          <p:nvPr/>
        </p:nvSpPr>
        <p:spPr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3200" strike="noStrike">
                <a:solidFill>
                  <a:srgbClr val="CE181E"/>
                </a:solidFill>
                <a:latin typeface="Arial"/>
                <a:ea typeface="Arial"/>
                <a:cs typeface="Arial"/>
                <a:sym typeface="Arial"/>
              </a:rPr>
              <a:t>OpenMP – aplicação do modelo fork-join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51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" name="Google Shape;235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880" y="1830240"/>
            <a:ext cx="8700120" cy="362124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51"/>
          <p:cNvSpPr/>
          <p:nvPr/>
        </p:nvSpPr>
        <p:spPr>
          <a:xfrm>
            <a:off x="1296000" y="3168000"/>
            <a:ext cx="1944000" cy="2520000"/>
          </a:xfrm>
          <a:prstGeom prst="ellipse">
            <a:avLst/>
          </a:prstGeom>
          <a:noFill/>
          <a:ln cap="flat" cmpd="sng" w="19075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51"/>
          <p:cNvSpPr/>
          <p:nvPr/>
        </p:nvSpPr>
        <p:spPr>
          <a:xfrm>
            <a:off x="3780360" y="3168360"/>
            <a:ext cx="1944000" cy="2520000"/>
          </a:xfrm>
          <a:prstGeom prst="ellipse">
            <a:avLst/>
          </a:prstGeom>
          <a:noFill/>
          <a:ln cap="flat" cmpd="sng" w="19075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51"/>
          <p:cNvSpPr/>
          <p:nvPr/>
        </p:nvSpPr>
        <p:spPr>
          <a:xfrm>
            <a:off x="6228360" y="3168360"/>
            <a:ext cx="1944000" cy="2520000"/>
          </a:xfrm>
          <a:prstGeom prst="ellipse">
            <a:avLst/>
          </a:prstGeom>
          <a:noFill/>
          <a:ln cap="flat" cmpd="sng" w="19075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51"/>
          <p:cNvSpPr txBox="1"/>
          <p:nvPr/>
        </p:nvSpPr>
        <p:spPr>
          <a:xfrm>
            <a:off x="3780350" y="6336000"/>
            <a:ext cx="32067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 strike="noStrike">
                <a:solidFill>
                  <a:srgbClr val="CE181E"/>
                </a:solidFill>
                <a:latin typeface="Arial"/>
                <a:ea typeface="Arial"/>
                <a:cs typeface="Arial"/>
                <a:sym typeface="Arial"/>
              </a:rPr>
              <a:t>Construções do OpenMP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0" name="Google Shape;240;p51"/>
          <p:cNvCxnSpPr/>
          <p:nvPr/>
        </p:nvCxnSpPr>
        <p:spPr>
          <a:xfrm>
            <a:off x="2304000" y="5688000"/>
            <a:ext cx="1584000" cy="648000"/>
          </a:xfrm>
          <a:prstGeom prst="straightConnector1">
            <a:avLst/>
          </a:prstGeom>
          <a:noFill/>
          <a:ln cap="flat" cmpd="sng" w="9525">
            <a:solidFill>
              <a:srgbClr val="ED1C2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1" name="Google Shape;241;p51"/>
          <p:cNvCxnSpPr/>
          <p:nvPr/>
        </p:nvCxnSpPr>
        <p:spPr>
          <a:xfrm>
            <a:off x="4752000" y="5688360"/>
            <a:ext cx="0" cy="719640"/>
          </a:xfrm>
          <a:prstGeom prst="straightConnector1">
            <a:avLst/>
          </a:prstGeom>
          <a:noFill/>
          <a:ln cap="flat" cmpd="sng" w="9525">
            <a:solidFill>
              <a:srgbClr val="ED1C2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2" name="Google Shape;242;p51"/>
          <p:cNvCxnSpPr/>
          <p:nvPr/>
        </p:nvCxnSpPr>
        <p:spPr>
          <a:xfrm flipH="1">
            <a:off x="6192000" y="5688360"/>
            <a:ext cx="1008000" cy="647640"/>
          </a:xfrm>
          <a:prstGeom prst="straightConnector1">
            <a:avLst/>
          </a:prstGeom>
          <a:noFill/>
          <a:ln cap="flat" cmpd="sng" w="9525">
            <a:solidFill>
              <a:srgbClr val="ED1C24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52"/>
          <p:cNvSpPr/>
          <p:nvPr/>
        </p:nvSpPr>
        <p:spPr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3200" strike="noStrike">
                <a:solidFill>
                  <a:srgbClr val="CE181E"/>
                </a:solidFill>
                <a:latin typeface="Arial"/>
                <a:ea typeface="Arial"/>
                <a:cs typeface="Arial"/>
                <a:sym typeface="Arial"/>
              </a:rPr>
              <a:t>Atividade prática – parte 1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52"/>
          <p:cNvSpPr txBox="1"/>
          <p:nvPr/>
        </p:nvSpPr>
        <p:spPr>
          <a:xfrm>
            <a:off x="504000" y="1800000"/>
            <a:ext cx="878400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Criação de threads usando OpenMP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lang="pt-BR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API simples para obter/definir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Número máximo de threads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Thread atual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3"/>
          <p:cNvSpPr/>
          <p:nvPr/>
        </p:nvSpPr>
        <p:spPr>
          <a:xfrm>
            <a:off x="457200" y="781200"/>
            <a:ext cx="8228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3200" strike="noStrike">
                <a:solidFill>
                  <a:srgbClr val="CE181E"/>
                </a:solidFill>
                <a:latin typeface="Arial"/>
                <a:ea typeface="Arial"/>
                <a:cs typeface="Arial"/>
                <a:sym typeface="Arial"/>
              </a:rPr>
              <a:t>Atividade prática – parte </a:t>
            </a:r>
            <a:r>
              <a:rPr lang="pt-BR" sz="3200">
                <a:solidFill>
                  <a:srgbClr val="CE181E"/>
                </a:solidFill>
              </a:rPr>
              <a:t>2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53"/>
          <p:cNvSpPr txBox="1"/>
          <p:nvPr/>
        </p:nvSpPr>
        <p:spPr>
          <a:xfrm>
            <a:off x="504000" y="1800000"/>
            <a:ext cx="87840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None/>
            </a:pPr>
            <a:r>
              <a:rPr lang="pt-BR" sz="2800"/>
              <a:t>Criar versão usando OpenMP do programa da aula passada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4"/>
          <p:cNvSpPr/>
          <p:nvPr/>
        </p:nvSpPr>
        <p:spPr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3200" strike="noStrike">
                <a:solidFill>
                  <a:srgbClr val="CE181E"/>
                </a:solidFill>
                <a:latin typeface="Arial"/>
                <a:ea typeface="Arial"/>
                <a:cs typeface="Arial"/>
                <a:sym typeface="Arial"/>
              </a:rPr>
              <a:t>Atividade prática – parte 2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54"/>
          <p:cNvSpPr txBox="1"/>
          <p:nvPr/>
        </p:nvSpPr>
        <p:spPr>
          <a:xfrm>
            <a:off x="144000" y="1800000"/>
            <a:ext cx="878400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24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lang="pt-BR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Recorde atual: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-228240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 Peter Trueb (Dectris)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8240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22,459,157,718,361 dígitos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8240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105 dias de processamento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8240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Servidor: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8240" lvl="2" marL="11430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Dell PowerEdge R930</a:t>
            </a:r>
            <a:br>
              <a:rPr b="0" i="0" lang="pt-BR" sz="1800" u="none" cap="none" strike="noStrike"/>
            </a:b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 hyper-threaded 18-core Intel Xeon E7-8890 v3 @ 2.5 GHz</a:t>
            </a:r>
            <a:br>
              <a:rPr b="0" i="0" lang="pt-BR" sz="1800" u="none" cap="none" strike="noStrike"/>
            </a:b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1.25 TB RAM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8240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Armazenamento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8240" lvl="2" marL="11430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 x Seagate Enterprise NAS 6 TB</a:t>
            </a:r>
            <a:br>
              <a:rPr b="0" i="0" lang="pt-BR" sz="1800" u="none" cap="none" strike="noStrike"/>
            </a:b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 GB/s bandwidth</a:t>
            </a:r>
            <a:br>
              <a:rPr b="0" i="0" lang="pt-BR" sz="1800" u="none" cap="none" strike="noStrike"/>
            </a:b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60 TB Backup Storage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8240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Código usado:  γ-cruncher por Alexander J. Yee baseado no algoritmo de Chudnovsky.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1" name="Google Shape;261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96560" y="1584000"/>
            <a:ext cx="3799440" cy="1814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5"/>
          <p:cNvSpPr/>
          <p:nvPr/>
        </p:nvSpPr>
        <p:spPr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3200" strike="noStrik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rPr>
              <a:t>Referências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55"/>
          <p:cNvSpPr/>
          <p:nvPr/>
        </p:nvSpPr>
        <p:spPr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55"/>
          <p:cNvSpPr/>
          <p:nvPr/>
        </p:nvSpPr>
        <p:spPr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pt-BR" sz="1000" strike="noStrike">
                <a:solidFill>
                  <a:srgbClr val="B2B2B2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sz="1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55"/>
          <p:cNvSpPr txBox="1"/>
          <p:nvPr/>
        </p:nvSpPr>
        <p:spPr>
          <a:xfrm>
            <a:off x="144000" y="1600200"/>
            <a:ext cx="8640000" cy="50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24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lang="pt-BR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Livros: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28240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Hager, G. ; Wellein, G. </a:t>
            </a:r>
            <a:r>
              <a:rPr b="1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 to High Performance Computing for Scientists and Engineers</a:t>
            </a: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1ª Ed. CRC Press, 2010.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lang="pt-BR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Artigos: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28240" lvl="1" marL="685800" marR="0" rtl="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Dagum, Leonardo, and Ramesh Menon. "OpenMP: an industry standard API for shared-memory programming." </a:t>
            </a:r>
            <a:r>
              <a:rPr b="0" i="1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IEEE computational science and engineering</a:t>
            </a: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5, no. 1 (1998): 46-55.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lang="pt-BR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Internet: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28240" lvl="1" marL="685800" marR="0" rtl="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pt-BR" sz="2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https://www.youtube.com/playlist?list=PLLX-Q6B8xqZ8n8bwjGdzBJ25X2utwnoEG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8240" lvl="1" marL="685800" marR="0" rtl="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pt-BR" sz="2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http://www.openmp.org/wp-content/uploads/omp-hands-on-SC08.pdf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8240" lvl="1" marL="685800" marR="0" rtl="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pt-BR" sz="2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http://extremecomputingtraining.anl.gov/files/2016/08/Mattson_830aug3_HandsOnIntro.pdf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A0E24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6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rgbClr val="BA0E24"/>
          </a:solidFill>
          <a:ln>
            <a:noFill/>
          </a:ln>
          <a:effectLst>
            <a:outerShdw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56"/>
          <p:cNvSpPr/>
          <p:nvPr/>
        </p:nvSpPr>
        <p:spPr>
          <a:xfrm>
            <a:off x="3067920" y="3636000"/>
            <a:ext cx="300276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400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www.insper.edu.br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6" name="Google Shape;276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3320" y="2844720"/>
            <a:ext cx="1731960" cy="611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1"/>
          <p:cNvSpPr/>
          <p:nvPr/>
        </p:nvSpPr>
        <p:spPr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200" u="none" cap="none" strike="noStrik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rPr>
              <a:t>Modelo fork-join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41"/>
          <p:cNvSpPr txBox="1"/>
          <p:nvPr/>
        </p:nvSpPr>
        <p:spPr>
          <a:xfrm>
            <a:off x="216000" y="6270840"/>
            <a:ext cx="4990320" cy="316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latin typeface="Arial"/>
                <a:ea typeface="Arial"/>
                <a:cs typeface="Arial"/>
                <a:sym typeface="Arial"/>
              </a:rPr>
              <a:t>Figura: https://en.wikipedia.org/wiki/File:Fork_join.svg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40" y="2018160"/>
            <a:ext cx="8989920" cy="3741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2"/>
          <p:cNvSpPr/>
          <p:nvPr/>
        </p:nvSpPr>
        <p:spPr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3200" strike="noStrik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rPr>
              <a:t>Roteiro: Modelo fork-join raiz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600" u="sng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Parte 1: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4000" y="2247480"/>
            <a:ext cx="6304680" cy="4160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3"/>
          <p:cNvSpPr/>
          <p:nvPr/>
        </p:nvSpPr>
        <p:spPr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3200" strike="noStrik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rPr>
              <a:t>Roteiro: Modelo fork-join raiz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2560" y="1524600"/>
            <a:ext cx="7114680" cy="4781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4"/>
          <p:cNvSpPr/>
          <p:nvPr/>
        </p:nvSpPr>
        <p:spPr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rgbClr val="CE181E"/>
                </a:solidFill>
              </a:rPr>
              <a:t>Modelo fork-join e threads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44"/>
          <p:cNvSpPr txBox="1"/>
          <p:nvPr/>
        </p:nvSpPr>
        <p:spPr>
          <a:xfrm>
            <a:off x="504000" y="1800000"/>
            <a:ext cx="87840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1134"/>
              </a:spcBef>
              <a:spcAft>
                <a:spcPts val="0"/>
              </a:spcAft>
              <a:buSzPts val="2800"/>
              <a:buChar char="●"/>
            </a:pPr>
            <a:r>
              <a:rPr lang="pt-BR" sz="2800"/>
              <a:t>Todas as threads rodam a mesma função</a:t>
            </a:r>
            <a:endParaRPr sz="2800"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 sz="2800"/>
              <a:t>Espero todas acabarem para recolher os resultados</a:t>
            </a:r>
            <a:endParaRPr sz="2800"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 sz="2800"/>
              <a:t>Digo explicitamente quais variáveis são usadas em cada thread e se elas são locais da thread ou se são compartilhadas (via ponteiros)</a:t>
            </a:r>
            <a:endParaRPr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5"/>
          <p:cNvSpPr/>
          <p:nvPr/>
        </p:nvSpPr>
        <p:spPr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3200" strike="noStrik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rPr>
              <a:t>Hoje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pt-BR" sz="2600" u="sng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Introdução a OpenMP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2834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pt-BR" sz="2600" u="sng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Atividade prática</a:t>
            </a:r>
            <a:r>
              <a:rPr b="0" lang="pt-BR" sz="26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c</a:t>
            </a:r>
            <a:r>
              <a:rPr lang="pt-BR" sz="2600"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b="0" lang="pt-BR" sz="26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lculando pi com OpenMP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6"/>
          <p:cNvSpPr/>
          <p:nvPr/>
        </p:nvSpPr>
        <p:spPr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3200" strike="noStrik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rPr>
              <a:t>OpenMP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pt-BR" sz="26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Conjunto de extensões para C/C++ e Fortran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2834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pt-BR" sz="26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Fornece construções que permitem paralelizar código em ambientes multi-core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2834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pt-BR" sz="26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Padroniza práticas SMP + SIMD + Sistemas heterogêneos (GPU/FPGA)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2834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pt-BR" sz="26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Idealmente funciona com mínimo de modificações no código sequencial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8649" y="1515734"/>
            <a:ext cx="6549197" cy="2323909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47"/>
          <p:cNvSpPr/>
          <p:nvPr/>
        </p:nvSpPr>
        <p:spPr>
          <a:xfrm>
            <a:off x="457200" y="781200"/>
            <a:ext cx="8228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rPr>
              <a:t>Fontes importantes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2800" lvl="0" marL="216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47"/>
          <p:cNvSpPr txBox="1"/>
          <p:nvPr>
            <p:ph idx="1" type="body"/>
          </p:nvPr>
        </p:nvSpPr>
        <p:spPr>
          <a:xfrm>
            <a:off x="685950" y="3956175"/>
            <a:ext cx="7800600" cy="48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/>
              <a:t>Vídeos:</a:t>
            </a:r>
            <a:endParaRPr u="sng">
              <a:solidFill>
                <a:schemeClr val="hlink"/>
              </a:solidFill>
              <a:hlinkClick r:id="rId4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hlink"/>
              </a:buClr>
              <a:buSzPts val="1800"/>
              <a:buNone/>
            </a:pPr>
            <a:r>
              <a:rPr lang="pt-BR" u="sng">
                <a:solidFill>
                  <a:schemeClr val="hlink"/>
                </a:solidFill>
                <a:hlinkClick r:id="rId5"/>
              </a:rPr>
              <a:t>https://www.youtube.com/watch?v=pRtTIW9-Nr0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u="sng">
                <a:solidFill>
                  <a:schemeClr val="hlink"/>
                </a:solidFill>
                <a:hlinkClick r:id="rId6"/>
              </a:rPr>
              <a:t>https://www.youtube.com/watch?v=LRsQHDAqPHA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u="sng">
                <a:solidFill>
                  <a:schemeClr val="hlink"/>
                </a:solidFill>
                <a:hlinkClick r:id="rId7"/>
              </a:rPr>
              <a:t>https://www.youtube.com/watch?v=dK4PITrQtjY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u="sng">
                <a:solidFill>
                  <a:schemeClr val="hlink"/>
                </a:solidFill>
                <a:hlinkClick r:id="rId8"/>
              </a:rPr>
              <a:t>https://www.youtube.com/watch?v=WvoMpG_QvBU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u="sng"/>
              <a:t>Slides:</a:t>
            </a:r>
            <a:endParaRPr u="sng">
              <a:solidFill>
                <a:schemeClr val="hlink"/>
              </a:solidFill>
              <a:hlinkClick r:id="rId9"/>
            </a:endParaRPr>
          </a:p>
          <a:p>
            <a:pPr indent="0" lvl="1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 u="sng">
                <a:solidFill>
                  <a:schemeClr val="hlink"/>
                </a:solidFill>
                <a:hlinkClick r:id="rId10"/>
              </a:rPr>
              <a:t>http://extremecomputingtraining.anl.gov/files/2016/08/Mattson_830aug3_HandsOnIntro.pdf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12" name="Google Shape;212;p47"/>
          <p:cNvPicPr preferRelativeResize="0"/>
          <p:nvPr/>
        </p:nvPicPr>
        <p:blipFill rotWithShape="1">
          <a:blip r:embed="rId11">
            <a:alphaModFix/>
          </a:blip>
          <a:srcRect b="0" l="41121" r="0" t="0"/>
          <a:stretch/>
        </p:blipFill>
        <p:spPr>
          <a:xfrm>
            <a:off x="6553040" y="2936942"/>
            <a:ext cx="2046824" cy="2391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8"/>
          <p:cNvSpPr/>
          <p:nvPr/>
        </p:nvSpPr>
        <p:spPr>
          <a:xfrm>
            <a:off x="457200" y="781200"/>
            <a:ext cx="8228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3200" strike="noStrike">
                <a:solidFill>
                  <a:srgbClr val="CE181E"/>
                </a:solidFill>
                <a:latin typeface="Arial"/>
                <a:ea typeface="Arial"/>
                <a:cs typeface="Arial"/>
                <a:sym typeface="Arial"/>
              </a:rPr>
              <a:t>OpenMP (host / NUMA)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8000" y="1470600"/>
            <a:ext cx="7817040" cy="472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