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50" r:id="rId2"/>
    <p:sldMasterId id="2147483663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9;p4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0;p4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2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2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2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2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2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2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2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26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7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8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3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5;p3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7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3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3;p3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4;p3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9;p3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2;p3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3;p3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4;p3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6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7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8;p3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3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1;p3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2;p3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3;p3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4;p3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6;p3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7;p3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8;p3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9;p3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0;p39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1;p39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2;p39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1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2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2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2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4" Type="http://schemas.openxmlformats.org/officeDocument/2006/relationships/image" Target="../media/image3.jpg"/><Relationship Id="rId15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4;p40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9142920" cy="6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5;p40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2880" y="0"/>
            <a:ext cx="9137162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6;p4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7;p4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1;p27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7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4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ieeexplore.ieee.org/abstract/document/4553700/" TargetMode="External"/><Relationship Id="rId3" Type="http://schemas.openxmlformats.org/officeDocument/2006/relationships/hyperlink" Target="https://en.wikibooks.org/wiki/OpenMP/Tasks" TargetMode="External"/><Relationship Id="rId4" Type="http://schemas.openxmlformats.org/officeDocument/2006/relationships/hyperlink" Target="http://openmp.org/wp-content/uploads/sc13.tasking.ruud.pdf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mp.org/wp-content/uploads/omp-hands-on-SC08.pdf" TargetMode="External"/><Relationship Id="rId3" Type="http://schemas.openxmlformats.org/officeDocument/2006/relationships/hyperlink" Target="http://extremecomputingtraining.anl.gov/files/2016/08/Mattson_830aug3_HandsOnIntro.pdf" TargetMode="Externa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5;p42" hidden="0"/>
          <p:cNvSpPr/>
          <p:nvPr isPhoto="0" userDrawn="0"/>
        </p:nvSpPr>
        <p:spPr bwMode="auto">
          <a:xfrm>
            <a:off x="966960" y="2384280"/>
            <a:ext cx="7342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176;p42" hidden="0"/>
          <p:cNvSpPr/>
          <p:nvPr isPhoto="0" userDrawn="0"/>
        </p:nvSpPr>
        <p:spPr bwMode="auto">
          <a:xfrm>
            <a:off x="966960" y="3429000"/>
            <a:ext cx="73425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09</a:t>
            </a: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Tarefas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77;p42" hidden="0"/>
          <p:cNvSpPr/>
          <p:nvPr isPhoto="0" userDrawn="0"/>
        </p:nvSpPr>
        <p:spPr bwMode="auto">
          <a:xfrm>
            <a:off x="900000" y="5463360"/>
            <a:ext cx="73425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8;p51" hidden="0"/>
          <p:cNvSpPr/>
          <p:nvPr isPhoto="0" userDrawn="0"/>
        </p:nvSpPr>
        <p:spPr bwMode="auto">
          <a:xfrm>
            <a:off x="509954" y="1690688"/>
            <a:ext cx="3815699" cy="48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Thread 0: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p = listhead;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while (p) {</a:t>
            </a:r>
            <a:b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</a:b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	&lt;package up task&gt;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	p=next (p);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while (tasks_to_do){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	&lt;execute task&gt;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}</a:t>
            </a:r>
            <a:b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</a:b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&lt;barrier&gt;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259;p51" hidden="0"/>
          <p:cNvSpPr/>
          <p:nvPr isPhoto="0" userDrawn="0"/>
        </p:nvSpPr>
        <p:spPr bwMode="auto">
          <a:xfrm>
            <a:off x="4554416" y="1648986"/>
            <a:ext cx="4207500" cy="26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outras threads: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while (tasks_to_do){ 	&lt;execute task&gt;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&lt;barrier&gt;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60;p51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II - detalhes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52" hidden="0"/>
          <p:cNvSpPr/>
          <p:nvPr isPhoto="0" userDrawn="0"/>
        </p:nvSpPr>
        <p:spPr bwMode="auto">
          <a:xfrm>
            <a:off x="272548" y="1720400"/>
            <a:ext cx="6395400" cy="440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</a:t>
            </a: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for private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for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2000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numlists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++)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 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listheads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</a:t>
            </a: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while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{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 firstprivate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			{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	process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		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next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266;p52" hidden="0"/>
          <p:cNvSpPr/>
          <p:nvPr isPhoto="0" userDrawn="0"/>
        </p:nvSpPr>
        <p:spPr bwMode="auto">
          <a:xfrm>
            <a:off x="6063375" y="2136800"/>
            <a:ext cx="3005699" cy="7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Loop em paralelo para empacotar as tarefas</a:t>
            </a:r>
            <a:endParaRPr/>
          </a:p>
        </p:txBody>
      </p:sp>
      <p:cxnSp>
        <p:nvCxnSpPr>
          <p:cNvPr id="6" name="Google Shape;267;p52" hidden="0"/>
          <p:cNvCxnSpPr>
            <a:cxnSpLocks/>
            <a:stCxn id="5" idx="1"/>
          </p:cNvCxnSpPr>
          <p:nvPr isPhoto="0" userDrawn="0"/>
        </p:nvCxnSpPr>
        <p:spPr bwMode="auto">
          <a:xfrm flipH="1">
            <a:off x="3935475" y="2490800"/>
            <a:ext cx="2127900" cy="193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268;p52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III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3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50" y="1420586"/>
            <a:ext cx="7886700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O comportamento padrão desejado para o compartilhamento das variáveis das tarefas geralmente é firstprivate, porque a tarefa pode demorar a ser executada (e as variáveis podem ter saído do escopo)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Variáveis que são privadas quando a construção da tarefa é encontrada viram firstprivate por padrão</a:t>
            </a:r>
            <a:endParaRPr/>
          </a:p>
        </p:txBody>
      </p:sp>
      <p:sp>
        <p:nvSpPr>
          <p:cNvPr id="5" name="Google Shape;274;p53" hidden="0"/>
          <p:cNvSpPr/>
          <p:nvPr isPhoto="0" userDrawn="0"/>
        </p:nvSpPr>
        <p:spPr bwMode="auto">
          <a:xfrm>
            <a:off x="628650" y="3718679"/>
            <a:ext cx="4572000" cy="25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 shared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pt-BR" sz="18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	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	int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compute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pt-BR" sz="18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75;p53" hidden="0"/>
          <p:cNvSpPr/>
          <p:nvPr isPhoto="0" userDrawn="0"/>
        </p:nvSpPr>
        <p:spPr bwMode="auto">
          <a:xfrm>
            <a:off x="5732585" y="5000545"/>
            <a:ext cx="2224500" cy="120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 é shared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 é firstprivate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 é private</a:t>
            </a:r>
            <a:endParaRPr/>
          </a:p>
        </p:txBody>
      </p:sp>
      <p:cxnSp>
        <p:nvCxnSpPr>
          <p:cNvPr id="7" name="Google Shape;276;p53" hidden="0"/>
          <p:cNvCxnSpPr>
            <a:cxnSpLocks/>
            <a:stCxn id="6" idx="1"/>
          </p:cNvCxnSpPr>
          <p:nvPr isPhoto="0" userDrawn="0"/>
        </p:nvCxnSpPr>
        <p:spPr bwMode="auto">
          <a:xfrm rot="10800000">
            <a:off x="3604685" y="5548195"/>
            <a:ext cx="2127900" cy="525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277;p53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- compartilhamento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5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42900" y="1604525"/>
            <a:ext cx="85587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pPr>
            <a:r>
              <a:rPr lang="pt-BR" sz="3200"/>
              <a:t>Mudança de execução de tarefas são lentas</a:t>
            </a:r>
            <a:endParaRPr/>
          </a:p>
          <a:p>
            <a:pPr marL="685800" lvl="1" indent="-50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 sz="2800"/>
              <a:t>Muitas tarefas geradas podem deixam o código mais lento</a:t>
            </a:r>
            <a:endParaRPr/>
          </a:p>
          <a:p>
            <a:pPr marL="685800" lvl="1" indent="-50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 sz="2800"/>
              <a:t>Ao gerar tarefa o sistema terá que suspender a execução por um tempo</a:t>
            </a:r>
            <a:endParaRPr/>
          </a:p>
        </p:txBody>
      </p:sp>
      <p:sp>
        <p:nvSpPr>
          <p:cNvPr id="5" name="Google Shape;283;p54" hidden="0"/>
          <p:cNvSpPr/>
          <p:nvPr isPhoto="0" userDrawn="0"/>
        </p:nvSpPr>
        <p:spPr bwMode="auto">
          <a:xfrm>
            <a:off x="2079172" y="4171465"/>
            <a:ext cx="4572000" cy="2308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single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for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2400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UMZILHAO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++)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process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84;p54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Cuidado!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9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0" y="1825625"/>
            <a:ext cx="94665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pPr>
            <a:r>
              <a:rPr lang="pt-BR" sz="2400"/>
              <a:t>O compartilhamento das variáveis pode ser confuso</a:t>
            </a:r>
            <a:endParaRPr sz="2400"/>
          </a:p>
          <a:p>
            <a:pPr marL="914400" lvl="1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pPr>
            <a:r>
              <a:rPr lang="pt-BR" sz="2400"/>
              <a:t>compartilhamento padrão diferente de outras construções</a:t>
            </a:r>
            <a:endParaRPr sz="2400"/>
          </a:p>
          <a:p>
            <a:pPr marL="914400" lvl="1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pPr>
            <a:r>
              <a:rPr lang="pt-BR" sz="2400"/>
              <a:t>usar default(none) é uma boa ideia</a:t>
            </a:r>
            <a:endParaRPr sz="2400"/>
          </a:p>
          <a:p>
            <a:pPr marL="45720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pPr>
            <a:r>
              <a:rPr lang="pt-BR" sz="2400"/>
              <a:t>Não use tarefas para coisas já otimizadas pelo OpenMP</a:t>
            </a:r>
            <a:endParaRPr sz="2400"/>
          </a:p>
          <a:p>
            <a:pPr marL="914400" lvl="1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pPr>
            <a:r>
              <a:rPr lang="pt-BR" sz="2400"/>
              <a:t>por exemplo loops for</a:t>
            </a:r>
            <a:endParaRPr sz="2400"/>
          </a:p>
          <a:p>
            <a:pPr marL="914400" lvl="1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pPr>
            <a:r>
              <a:rPr lang="pt-BR" sz="2400"/>
              <a:t>a sobrecarga para executar tarefas acaba sendo maior</a:t>
            </a:r>
            <a:endParaRPr sz="2400"/>
          </a:p>
          <a:p>
            <a:pPr marL="45720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pPr>
            <a:r>
              <a:rPr lang="pt-BR" sz="2400"/>
              <a:t>Não espere milagres do tempo de execução</a:t>
            </a:r>
            <a:endParaRPr sz="2400"/>
          </a:p>
          <a:p>
            <a:pPr marL="914400" lvl="1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pPr>
            <a:r>
              <a:rPr lang="pt-BR" sz="2400"/>
              <a:t>melhores resultados geralmente obtidos quando o usuário controla o número e a granularidade das tarefas</a:t>
            </a:r>
            <a:endParaRPr sz="2400"/>
          </a:p>
        </p:txBody>
      </p:sp>
      <p:sp>
        <p:nvSpPr>
          <p:cNvPr id="5" name="Google Shape;290;p55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Cuidado! II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42900" y="1604520"/>
            <a:ext cx="6171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Divida o problema em subproblemas menores; continue até onde os subproblemas podem ser resolvidos diretamente</a:t>
            </a:r>
            <a:endParaRPr/>
          </a:p>
        </p:txBody>
      </p:sp>
      <p:pic>
        <p:nvPicPr>
          <p:cNvPr id="5" name="Google Shape;296;p5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69533" y="2682597"/>
            <a:ext cx="3897146" cy="30199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56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Divisão e conquista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298;p56" hidden="0"/>
          <p:cNvSpPr/>
          <p:nvPr isPhoto="0" userDrawn="0"/>
        </p:nvSpPr>
        <p:spPr bwMode="auto">
          <a:xfrm>
            <a:off x="6148198" y="2316223"/>
            <a:ext cx="2649300" cy="61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Como paralelizar?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3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42900" y="273600"/>
            <a:ext cx="6171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pt-BR"/>
              <a:t>Referências</a:t>
            </a:r>
            <a:endParaRPr/>
          </a:p>
        </p:txBody>
      </p:sp>
      <p:sp>
        <p:nvSpPr>
          <p:cNvPr id="5" name="Google Shape;304;p5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50" y="1499616"/>
            <a:ext cx="8140500" cy="5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Livros: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Hager, G. ; Wellein, G. </a:t>
            </a:r>
            <a:r>
              <a:rPr lang="pt-BR" b="1"/>
              <a:t>Introduction to High Performance Computing for Scientists and Engineers</a:t>
            </a:r>
            <a:r>
              <a:rPr lang="pt-BR"/>
              <a:t>. 1ª Ed. CRC Press, 2010.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Artigos: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Duran, Alejandro, Julita Corbalán, and Eduard Ayguadé. "Evaluation of OpenMP task scheduling strategies." In </a:t>
            </a:r>
            <a:r>
              <a:rPr lang="pt-BR" i="1"/>
              <a:t>International Workshop on OpenMP</a:t>
            </a:r>
            <a:r>
              <a:rPr lang="pt-BR"/>
              <a:t>, pp. 100-110. Springer, Berlin, Heidelberg, 2008.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Internet: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2" tooltip="http://ieeexplore.ieee.org/abstract/document/4553700/"/>
              </a:rPr>
              <a:t>http://ieeexplore.ieee.org/abstract/document/4553700/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3" tooltip="https://en.wikibooks.org/wiki/OpenMP/Tasks"/>
              </a:rPr>
              <a:t>https://en.wikibooks.org/wiki/OpenMP/Tasks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4" tooltip="http://openmp.org/wp-content/uploads/sc13.tasking.ruud.pdf"/>
              </a:rPr>
              <a:t>http://openmp.org/wp-content/uploads/sc13.tasking.ruud.pdf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9;p5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Aulas passadas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10;p58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311;p5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6;p5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Aulas passadas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Modelo fork-join: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317;p5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00" y="3001320"/>
            <a:ext cx="3294720" cy="189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p59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296720" y="2642040"/>
            <a:ext cx="583056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Aulas passadas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Modelo fork-join: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324;p6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5040" y="2736000"/>
            <a:ext cx="803844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2;p4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42900" y="1604520"/>
            <a:ext cx="6171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Lançar tarefas em ambientes paralelos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Desenvolver algoritmos de divisão e conquista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Avaliar o custo relativo ao número de tarefas disparada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sp>
        <p:nvSpPr>
          <p:cNvPr id="5" name="Google Shape;183;p43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9;p6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Comentários </a:t>
            </a:r>
            <a:r>
              <a:rPr lang="pt-BR" sz="2600" b="0" i="1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mandel.c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Códigos com efeitos colaterais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Mini-projeto: cálculo do pi usando sorteios aleatórios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4;p6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 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(solução)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335;p6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8520" y="1602720"/>
            <a:ext cx="9143640" cy="49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0;p6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Qual a nota de vocês para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organização do código?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facilidade de leitura?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boas práticas de programação?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5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Exercício 4 pedia para reorganizar o código.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Isso diminuiu os problemas de paralelização?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0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Efeitos colaterais: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função que lê ou modifica o estado global do programa.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Seu resultado não depende somente dos argumentos passados;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A função escreve seus resultados em outros lugares além do seu valor de retorno.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ideal: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nenhuma função modifica o estado global do programa, facilitando muito a paralelização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real: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eliminar todos efeitos colaterais pode tornar o código menos claro, menos eficiente e muito menos legível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0;p6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ideal: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nenhuma função modifica o estado global do programa, facilitando muito a paralelização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real: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eliminar todos efeitos colaterais pode tornar o código menos claro, menos eficiente e muito menos legível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1;p67" hidden="0"/>
          <p:cNvSpPr/>
          <p:nvPr isPhoto="0" userDrawn="0"/>
        </p:nvSpPr>
        <p:spPr bwMode="auto">
          <a:xfrm>
            <a:off x="3816000" y="1296000"/>
            <a:ext cx="4248000" cy="1440000"/>
          </a:xfrm>
          <a:prstGeom prst="rect">
            <a:avLst/>
          </a:prstGeom>
          <a:solidFill>
            <a:srgbClr val="CF3834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Linguagens funcionais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6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ideal: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nenhuma função modifica o estado global do programa, facilitando muito a paralelização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Mundo real: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pt-BR" sz="2600" b="1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diminuir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efeitos colaterais na </a:t>
            </a:r>
            <a:r>
              <a:rPr lang="pt-BR" sz="2600" b="1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paralela 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do código pode 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evitar problemas de compartilhamento de dados e de concorrência por recursos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melhorar organização do código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1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 </a:t>
            </a:r>
            <a:r>
              <a:rPr lang="pt-BR" sz="3200" b="0" i="1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mandel.c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Objetivo é escrever código </a:t>
            </a:r>
            <a:r>
              <a:rPr lang="pt-BR" sz="2600" b="0" i="1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threadsafe</a:t>
            </a: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i="1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manipula dados de modo que nenhuma thread interfira na execução de outra.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Evitar estado compartilhado/efeitos colaterais 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Utilizar primitivas de sincronização para acessar os dados compartilhados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6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457200" marR="0" lvl="0" indent="-381000" algn="l">
              <a:lnSpc>
                <a:spcPct val="150000"/>
              </a:lnSpc>
              <a:spcBef>
                <a:spcPts val="3402"/>
              </a:spcBef>
              <a:spcAft>
                <a:spcPts val="0"/>
              </a:spcAft>
              <a:buSzPts val="2400"/>
              <a:buChar char="●"/>
              <a:defRPr/>
            </a:pPr>
            <a:r>
              <a:rPr lang="pt-BR" sz="2400"/>
              <a:t>Cálculo do PI usando algortimo probabilístico</a:t>
            </a:r>
            <a:endParaRPr sz="2400"/>
          </a:p>
          <a:p>
            <a:pPr marL="457200" marR="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pPr>
            <a:r>
              <a:rPr lang="pt-BR" sz="2400"/>
              <a:t>Diversas opções de paralelização </a:t>
            </a:r>
            <a:endParaRPr sz="2400"/>
          </a:p>
        </p:txBody>
      </p:sp>
      <p:sp>
        <p:nvSpPr>
          <p:cNvPr id="5" name="Google Shape;377;p70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9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9" y="1825625"/>
            <a:ext cx="5816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As tarefas (</a:t>
            </a:r>
            <a:r>
              <a:rPr lang="pt-BR" i="1"/>
              <a:t>tasks</a:t>
            </a:r>
            <a:r>
              <a:rPr lang="pt-BR"/>
              <a:t>) são unidades de trabalho independentes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As tarefas são compostas por: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código para executar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dados para calcular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Threads são atribuídas para executar o trabalho de cada tarefa (</a:t>
            </a:r>
            <a:r>
              <a:rPr lang="pt-BR" i="1"/>
              <a:t>tasks</a:t>
            </a:r>
            <a:r>
              <a:rPr lang="pt-BR"/>
              <a:t>).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A thread que encontrar a tarefa pode executar ela imediatamente.</a:t>
            </a:r>
            <a:endParaRPr/>
          </a:p>
          <a:p>
            <a:pPr marL="685800" lvl="1" indent="-76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As threads podem adiar a execução para mais tarde.</a:t>
            </a:r>
            <a:endParaRPr/>
          </a:p>
        </p:txBody>
      </p:sp>
      <p:grpSp>
        <p:nvGrpSpPr>
          <p:cNvPr id="5" name="Google Shape;190;p44" hidden="0"/>
          <p:cNvGrpSpPr/>
          <p:nvPr isPhoto="0" userDrawn="0"/>
        </p:nvGrpSpPr>
        <p:grpSpPr bwMode="auto">
          <a:xfrm>
            <a:off x="6260123" y="1547953"/>
            <a:ext cx="2522457" cy="4814704"/>
            <a:chOff x="8346831" y="1348660"/>
            <a:chExt cx="3363277" cy="4814704"/>
          </a:xfrm>
        </p:grpSpPr>
        <p:pic>
          <p:nvPicPr>
            <p:cNvPr id="6" name="Google Shape;191;p44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8487508" y="1348660"/>
              <a:ext cx="3135922" cy="4622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92;p44" hidden="0"/>
            <p:cNvSpPr/>
            <p:nvPr isPhoto="0" userDrawn="0"/>
          </p:nvSpPr>
          <p:spPr bwMode="auto">
            <a:xfrm>
              <a:off x="8346831" y="5578664"/>
              <a:ext cx="1135200" cy="58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193;p44" hidden="0"/>
            <p:cNvSpPr/>
            <p:nvPr isPhoto="0" userDrawn="0"/>
          </p:nvSpPr>
          <p:spPr bwMode="auto">
            <a:xfrm>
              <a:off x="10163908" y="5568742"/>
              <a:ext cx="1546200" cy="58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194;p44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programação paralela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2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Geração de números aleatórios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Em um gerador aleatório não é possível prever qual será o próximo número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Podemos criar geradores pseudo-aleatórios: sequência depende de uma regra conhecida, mas possui propriedades parecidas com uma sequência aleatória de verdade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“aleatoriedade” da sequência depende do método e dos parâmetros usados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Possibilidade de realizar simulações estatísticas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3;p71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Método de Monte Carlo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Aproximar algum valor baseado em sorteios aleatórios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latin typeface="Arial"/>
                <a:ea typeface="Arial"/>
                <a:cs typeface="Arial"/>
              </a:rPr>
              <a:t>Exemplo</a:t>
            </a:r>
            <a:r>
              <a:rPr lang="pt-BR" sz="2400" b="0" strike="noStrike">
                <a:latin typeface="Arial"/>
                <a:ea typeface="Arial"/>
                <a:cs typeface="Arial"/>
              </a:rPr>
              <a:t>: 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9;p72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390;p7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70720" y="3171600"/>
            <a:ext cx="2843280" cy="32587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1;p72" hidden="0"/>
          <p:cNvSpPr/>
          <p:nvPr isPhoto="0" userDrawn="0"/>
        </p:nvSpPr>
        <p:spPr bwMode="auto">
          <a:xfrm>
            <a:off x="3096892" y="2652050"/>
            <a:ext cx="5995200" cy="22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Lance dardos aleatoriamente no quadrado</a:t>
            </a:r>
            <a:endParaRPr sz="1600">
              <a:solidFill>
                <a:srgbClr val="075EA5"/>
              </a:solidFill>
              <a:latin typeface="Noto Sans Symbols"/>
              <a:ea typeface="Noto Sans Symbols"/>
              <a:cs typeface="Noto Sans Symbols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Probabilidade de cair no círculo é proporcional </a:t>
            </a:r>
            <a:r>
              <a:rPr lang="pt-BR" sz="2000"/>
              <a:t>às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áreas: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= π*r</a:t>
            </a:r>
            <a:r>
              <a:rPr lang="pt-BR" sz="2000" baseline="3000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b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q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= (2*r) * (2*r) = 4 * r</a:t>
            </a:r>
            <a:r>
              <a:rPr lang="pt-BR" sz="2000" baseline="3000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Prob. = 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/A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s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= π/4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" name="Google Shape;392;p72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898271" y="5027325"/>
            <a:ext cx="2843275" cy="1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7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Método de Monte Carlo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Aproximar algum valor baseado em sorteios aleatórios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latin typeface="Arial"/>
                <a:ea typeface="Arial"/>
                <a:cs typeface="Arial"/>
              </a:rPr>
              <a:t>Exemplo</a:t>
            </a:r>
            <a:r>
              <a:rPr lang="pt-BR" sz="2400" b="0" strike="noStrike">
                <a:latin typeface="Arial"/>
                <a:ea typeface="Arial"/>
                <a:cs typeface="Arial"/>
              </a:rPr>
              <a:t>: Cálculo do PI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98;p73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399;p7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956520" y="3171600"/>
            <a:ext cx="2843280" cy="32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00;p73" hidden="0"/>
          <p:cNvSpPr>
            <a:spLocks noAdjustHandles="0" noChangeArrowheads="0"/>
          </p:cNvSpPr>
          <p:nvPr isPhoto="0" userDrawn="0"/>
        </p:nvSpPr>
        <p:spPr bwMode="auto">
          <a:xfrm>
            <a:off x="3852000" y="3528000"/>
            <a:ext cx="4952100" cy="29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Probabilidade de um ponto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cair dentro do círculo: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u="sng" strike="noStrike">
                <a:latin typeface="Arial"/>
                <a:ea typeface="Arial"/>
                <a:cs typeface="Arial"/>
              </a:rPr>
              <a:t>Método: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 Sorteia N pontos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 Conta pontos dentro (</a:t>
            </a:r>
            <a:r>
              <a:rPr lang="pt-BR" sz="1800"/>
              <a:t>I</a:t>
            </a:r>
            <a:r>
              <a:rPr lang="pt-BR" sz="1800" b="0" strike="noStrike">
                <a:latin typeface="Arial"/>
                <a:ea typeface="Arial"/>
                <a:cs typeface="Arial"/>
              </a:rPr>
              <a:t>) e fora (</a:t>
            </a:r>
            <a:r>
              <a:rPr lang="pt-BR" sz="1800"/>
              <a:t>F</a:t>
            </a:r>
            <a:r>
              <a:rPr lang="pt-BR" sz="1800" b="0" strike="noStrike">
                <a:latin typeface="Arial"/>
                <a:ea typeface="Arial"/>
                <a:cs typeface="Arial"/>
              </a:rPr>
              <a:t>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 pi = 4 * (</a:t>
            </a:r>
            <a:r>
              <a:rPr lang="pt-BR" sz="1800"/>
              <a:t>I</a:t>
            </a:r>
            <a:r>
              <a:rPr lang="pt-BR" sz="1800" b="0" strike="noStrike">
                <a:latin typeface="Arial"/>
                <a:ea typeface="Arial"/>
                <a:cs typeface="Arial"/>
              </a:rPr>
              <a:t>/F)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01;p73" hidden="0"/>
          <p:cNvSpPr/>
          <p:nvPr isPhoto="0" userDrawn="0"/>
        </p:nvSpPr>
        <p:spPr bwMode="auto">
          <a:xfrm>
            <a:off x="3732000" y="4840800"/>
            <a:ext cx="2320200" cy="57600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02;p73" hidden="0"/>
          <p:cNvCxnSpPr>
            <a:cxnSpLocks/>
          </p:cNvCxnSpPr>
          <p:nvPr isPhoto="0" userDrawn="0"/>
        </p:nvCxnSpPr>
        <p:spPr bwMode="auto">
          <a:xfrm flipH="1">
            <a:off x="5753925" y="3284100"/>
            <a:ext cx="864000" cy="165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03;p73" hidden="0"/>
          <p:cNvSpPr>
            <a:spLocks noAdjustHandles="0" noChangeArrowheads="0"/>
          </p:cNvSpPr>
          <p:nvPr isPhoto="0" userDrawn="0"/>
        </p:nvSpPr>
        <p:spPr bwMode="auto">
          <a:xfrm>
            <a:off x="3856199" y="2824800"/>
            <a:ext cx="5207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Define qualidade da aproximação!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8;p74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50000"/>
              </a:lnSpc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u="sng"/>
              <a:t>Cálculo do PI usando algortimo probabilístico</a:t>
            </a:r>
            <a:endParaRPr sz="2400"/>
          </a:p>
          <a:p>
            <a:pPr marL="0" lvl="0" indent="0" algn="l">
              <a:spcBef>
                <a:spcPts val="3402"/>
              </a:spcBef>
              <a:spcAft>
                <a:spcPts val="0"/>
              </a:spcAft>
              <a:buNone/>
              <a:defRPr/>
            </a:pPr>
            <a:r>
              <a:rPr lang="pt-BR" sz="2400" u="sng">
                <a:solidFill>
                  <a:schemeClr val="dk1"/>
                </a:solidFill>
              </a:rPr>
              <a:t>Objetivo:</a:t>
            </a:r>
            <a:r>
              <a:rPr lang="pt-BR" sz="2400">
                <a:solidFill>
                  <a:schemeClr val="dk1"/>
                </a:solidFill>
              </a:rPr>
              <a:t> explorar diferentes estratégias de paralelização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3402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  <a:defRPr/>
            </a:pPr>
            <a:r>
              <a:rPr lang="pt-BR" sz="2400">
                <a:solidFill>
                  <a:schemeClr val="dk1"/>
                </a:solidFill>
              </a:rPr>
              <a:t>exclusão mútua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  <a:defRPr/>
            </a:pPr>
            <a:r>
              <a:rPr lang="pt-BR" sz="2400">
                <a:solidFill>
                  <a:schemeClr val="dk1"/>
                </a:solidFill>
              </a:rPr>
              <a:t>dividir tarefas paralelizáveis e não paralelizáveis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  <a:defRPr/>
            </a:pPr>
            <a:r>
              <a:rPr lang="pt-BR" sz="2400">
                <a:solidFill>
                  <a:schemeClr val="dk1"/>
                </a:solidFill>
              </a:rPr>
              <a:t>transformar em tarefas independentes</a:t>
            </a:r>
            <a:endParaRPr sz="2400"/>
          </a:p>
        </p:txBody>
      </p:sp>
      <p:sp>
        <p:nvSpPr>
          <p:cNvPr id="5" name="Google Shape;409;p74" hidden="0"/>
          <p:cNvSpPr/>
          <p:nvPr isPhoto="0" userDrawn="0"/>
        </p:nvSpPr>
        <p:spPr bwMode="auto">
          <a:xfrm>
            <a:off x="10133280" y="1371960"/>
            <a:ext cx="871500" cy="395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4;p7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Referências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15;p7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16;p7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7;p75" hidden="0"/>
          <p:cNvSpPr>
            <a:spLocks noAdjustHandles="0" noChangeArrowheads="0"/>
          </p:cNvSpPr>
          <p:nvPr isPhoto="0" userDrawn="0"/>
        </p:nvSpPr>
        <p:spPr bwMode="auto">
          <a:xfrm>
            <a:off x="144000" y="1600200"/>
            <a:ext cx="8640000" cy="50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Livros: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685800" marR="0" lvl="1" indent="-22824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Hager, G. ; Wellein, G.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Introduction to High Performance Computing for Scientists and Engineers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 1ª Ed. CRC Press, 2010.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Artigos: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685800" marR="0" lvl="1" indent="-2282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Dagum, Leonardo, and Ramesh Menon. "OpenMP: an industry standard API for shared-memory programming." </a:t>
            </a:r>
            <a:r>
              <a:rPr lang="pt-BR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IEEE computational science and engineering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 5, no. 1 (1998): 46-55.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685800" marR="0" lvl="1" indent="-2282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2" tooltip="http://www.openmp.org/wp-content/uploads/omp-hands-on-SC08.pdf"/>
              </a:rPr>
              <a:t>https://www.youtube.com/playlist?list=PLLX-Q6B8xqZ8n8bwjGdzBJ25X2utwnoEG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685800" marR="0" lvl="1" indent="-2282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2" tooltip="http://www.openmp.org/wp-content/uploads/omp-hands-on-SC08.pdf"/>
              </a:rPr>
              <a:t>http://www.openmp.org/wp-content/uploads/omp-hands-on-SC08.pdf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685800" marR="0" lvl="1" indent="-2282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2;p76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23;p76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424;p7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9" y="1825625"/>
            <a:ext cx="5672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228600" lvl="0" indent="-5079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Dentro de uma região paralela, a thread que encontra uma construção de tarefa irá empacotar todo o bloco de código e seus dados para execução</a:t>
            </a:r>
            <a:endParaRPr lang="pt-BR"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Tarefas podem ser aninhadas: isto é, uma tarefa pode gerar novas tarefas</a:t>
            </a:r>
            <a:endParaRPr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6" y="1547952"/>
            <a:ext cx="3362613" cy="4814703"/>
            <a:chOff x="0" y="0"/>
            <a:chExt cx="3362613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4" y="0"/>
              <a:ext cx="2351940" cy="4622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3"/>
              <a:ext cx="1322886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9" y="4220082"/>
              <a:ext cx="1702954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1" y="1626489"/>
            <a:ext cx="48509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>
            <a:off x="1096519" y="2620603"/>
            <a:ext cx="3484200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huguinho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zezinho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luizinho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2;p46" hidden="0"/>
          <p:cNvSpPr/>
          <p:nvPr isPhoto="0" userDrawn="0"/>
        </p:nvSpPr>
        <p:spPr bwMode="auto">
          <a:xfrm>
            <a:off x="5130550" y="5783300"/>
            <a:ext cx="38814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Todas as tarefas devem ser concluídas antes que esta barreira seja liberada</a:t>
            </a:r>
            <a:endParaRPr/>
          </a:p>
        </p:txBody>
      </p:sp>
      <p:sp>
        <p:nvSpPr>
          <p:cNvPr id="7" name="Google Shape;213;p46" hidden="0"/>
          <p:cNvSpPr/>
          <p:nvPr isPhoto="0" userDrawn="0"/>
        </p:nvSpPr>
        <p:spPr bwMode="auto">
          <a:xfrm>
            <a:off x="5606330" y="2916649"/>
            <a:ext cx="3079200" cy="36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Crie um conjunto de threads</a:t>
            </a:r>
            <a:endParaRPr/>
          </a:p>
        </p:txBody>
      </p:sp>
      <p:sp>
        <p:nvSpPr>
          <p:cNvPr id="8" name="Google Shape;214;p46" hidden="0"/>
          <p:cNvSpPr/>
          <p:nvPr isPhoto="0" userDrawn="0"/>
        </p:nvSpPr>
        <p:spPr bwMode="auto">
          <a:xfrm>
            <a:off x="5671246" y="3818700"/>
            <a:ext cx="3259800" cy="36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Thread 0 organiza as tarefas</a:t>
            </a:r>
            <a:endParaRPr/>
          </a:p>
        </p:txBody>
      </p:sp>
      <p:sp>
        <p:nvSpPr>
          <p:cNvPr id="9" name="Google Shape;215;p46" hidden="0"/>
          <p:cNvSpPr/>
          <p:nvPr isPhoto="0" userDrawn="0"/>
        </p:nvSpPr>
        <p:spPr bwMode="auto">
          <a:xfrm>
            <a:off x="5760600" y="4662500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Tarefas executadas por alguma thread em alguma ordem</a:t>
            </a:r>
            <a:endParaRPr/>
          </a:p>
        </p:txBody>
      </p:sp>
      <p:cxnSp>
        <p:nvCxnSpPr>
          <p:cNvPr id="10" name="Google Shape;216;p46" hidden="0"/>
          <p:cNvCxnSpPr>
            <a:cxnSpLocks/>
            <a:stCxn id="7" idx="1"/>
          </p:cNvCxnSpPr>
          <p:nvPr isPhoto="0" userDrawn="0"/>
        </p:nvCxnSpPr>
        <p:spPr bwMode="auto">
          <a:xfrm rot="10800000">
            <a:off x="3341030" y="2813600"/>
            <a:ext cx="2265300" cy="2877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17;p46" hidden="0"/>
          <p:cNvCxnSpPr>
            <a:cxnSpLocks/>
            <a:stCxn id="8" idx="1"/>
          </p:cNvCxnSpPr>
          <p:nvPr isPhoto="0" userDrawn="0"/>
        </p:nvCxnSpPr>
        <p:spPr bwMode="auto">
          <a:xfrm rot="10800000">
            <a:off x="3798346" y="3434850"/>
            <a:ext cx="1872900" cy="5685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218;p46" hidden="0"/>
          <p:cNvCxnSpPr>
            <a:cxnSpLocks/>
            <a:stCxn id="9" idx="1"/>
          </p:cNvCxnSpPr>
          <p:nvPr isPhoto="0" userDrawn="0"/>
        </p:nvCxnSpPr>
        <p:spPr bwMode="auto">
          <a:xfrm rot="10800000">
            <a:off x="4273200" y="4091300"/>
            <a:ext cx="1487400" cy="8942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19;p46" hidden="0"/>
          <p:cNvCxnSpPr>
            <a:cxnSpLocks/>
            <a:stCxn id="9" idx="1"/>
          </p:cNvCxnSpPr>
          <p:nvPr isPhoto="0" userDrawn="0"/>
        </p:nvCxnSpPr>
        <p:spPr bwMode="auto">
          <a:xfrm rot="10800000">
            <a:off x="4273200" y="4662500"/>
            <a:ext cx="1487400" cy="323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20;p46" hidden="0"/>
          <p:cNvCxnSpPr>
            <a:cxnSpLocks/>
            <a:stCxn id="9" idx="1"/>
          </p:cNvCxnSpPr>
          <p:nvPr isPhoto="0" userDrawn="0"/>
        </p:nvCxnSpPr>
        <p:spPr bwMode="auto">
          <a:xfrm flipH="1">
            <a:off x="4237800" y="4985600"/>
            <a:ext cx="1522800" cy="278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21;p46" hidden="0"/>
          <p:cNvCxnSpPr>
            <a:cxnSpLocks/>
            <a:stCxn id="6" idx="1"/>
          </p:cNvCxnSpPr>
          <p:nvPr isPhoto="0" userDrawn="0"/>
        </p:nvCxnSpPr>
        <p:spPr bwMode="auto">
          <a:xfrm flipH="1">
            <a:off x="930550" y="6106400"/>
            <a:ext cx="4200000" cy="717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Google Shape;222;p46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7;p4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50" y="1622581"/>
            <a:ext cx="7886700" cy="53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Nas barreiras das threads (explícitas ou implícitas)</a:t>
            </a:r>
            <a:endParaRPr/>
          </a:p>
          <a:p>
            <a:pPr marL="685800" lvl="1" indent="-762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aplica-se a todas as tarefas (tasks) geradas na região paralela até a barreira</a:t>
            </a:r>
            <a:endParaRPr/>
          </a:p>
          <a:p>
            <a:pPr marL="685800" lvl="1" indent="-762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228600" lvl="0" indent="-508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Na diretriz taskwait</a:t>
            </a:r>
            <a:endParaRPr/>
          </a:p>
          <a:p>
            <a:pPr marL="685800" lvl="1" indent="-762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aguarde até que todas as tarefas disparadas na tarefa atual terminem.</a:t>
            </a:r>
            <a:endParaRPr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	#pragma omp taskwait</a:t>
            </a:r>
            <a:endParaRPr/>
          </a:p>
          <a:p>
            <a:pPr marL="685800" lvl="1" indent="-762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Nota: aplica-se apenas a tarefas geradas na tarefa atual, e não a "descendentes".</a:t>
            </a:r>
            <a:endParaRPr/>
          </a:p>
          <a:p>
            <a:pPr marL="228600" lvl="0" indent="-508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8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No final de uma região do grupo de tarefas</a:t>
            </a:r>
            <a:endParaRPr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	# pragma omp taskgroup</a:t>
            </a:r>
            <a:endParaRPr/>
          </a:p>
          <a:p>
            <a:pPr marL="685800" lvl="1" indent="-762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/>
              <a:t>aguarde até que todas as tarefas criadas no grupo de tarefas tenham concluído, inclusive os "descendentes"</a:t>
            </a:r>
            <a:endParaRPr/>
          </a:p>
        </p:txBody>
      </p:sp>
      <p:sp>
        <p:nvSpPr>
          <p:cNvPr id="5" name="Google Shape;228;p47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Quando as tarefas finalizam?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3;p48" hidden="0"/>
          <p:cNvSpPr/>
          <p:nvPr isPhoto="0" userDrawn="0"/>
        </p:nvSpPr>
        <p:spPr bwMode="auto">
          <a:xfrm>
            <a:off x="628650" y="2139957"/>
            <a:ext cx="4572000" cy="406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huguinho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zezinho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omp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taskwait</a:t>
            </a:r>
            <a:endParaRPr sz="2000">
              <a:solidFill>
                <a:srgbClr val="880000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luizinho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234;p48" hidden="0"/>
          <p:cNvSpPr/>
          <p:nvPr isPhoto="0" userDrawn="0"/>
        </p:nvSpPr>
        <p:spPr bwMode="auto">
          <a:xfrm>
            <a:off x="5666054" y="3801525"/>
            <a:ext cx="3090900" cy="1015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huguinho() e zezinho() precisam completar antes de iniciar luizinho()</a:t>
            </a:r>
            <a:endParaRPr/>
          </a:p>
        </p:txBody>
      </p:sp>
      <p:cxnSp>
        <p:nvCxnSpPr>
          <p:cNvPr id="6" name="Google Shape;235;p48" hidden="0"/>
          <p:cNvCxnSpPr>
            <a:cxnSpLocks/>
            <a:stCxn id="5" idx="1"/>
          </p:cNvCxnSpPr>
          <p:nvPr isPhoto="0" userDrawn="0"/>
        </p:nvCxnSpPr>
        <p:spPr bwMode="auto">
          <a:xfrm flipH="1">
            <a:off x="3869354" y="4309425"/>
            <a:ext cx="1796700" cy="251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236;p48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1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50" y="4135072"/>
            <a:ext cx="7886700" cy="21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Percurso clássico de lista ligada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Em cada item da lista faz alguma coisa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Assume que os itens podem ser processados de forma independente</a:t>
            </a: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Não é possível usar uma diretiva OpenMP de loop</a:t>
            </a:r>
            <a:endParaRPr/>
          </a:p>
        </p:txBody>
      </p:sp>
      <p:sp>
        <p:nvSpPr>
          <p:cNvPr id="5" name="Google Shape;242;p49" hidden="0"/>
          <p:cNvSpPr/>
          <p:nvPr isPhoto="0" userDrawn="0"/>
        </p:nvSpPr>
        <p:spPr bwMode="auto">
          <a:xfrm>
            <a:off x="628650" y="1690688"/>
            <a:ext cx="3138900" cy="19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 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listhead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while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process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p 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pt-BR" sz="24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next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43;p49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II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8;p50" hidden="0"/>
          <p:cNvSpPr/>
          <p:nvPr isPhoto="0" userDrawn="0"/>
        </p:nvSpPr>
        <p:spPr bwMode="auto">
          <a:xfrm>
            <a:off x="457200" y="1802325"/>
            <a:ext cx="6262200" cy="440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 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listhead;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	while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	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 firstprivate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	process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}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p 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pt-BR" sz="20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next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249;p50" hidden="0"/>
          <p:cNvSpPr/>
          <p:nvPr isPhoto="0" userDrawn="0"/>
        </p:nvSpPr>
        <p:spPr bwMode="auto">
          <a:xfrm>
            <a:off x="6598627" y="1690688"/>
            <a:ext cx="2329800" cy="7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Somente uma thread que organiza e cria as tarefas</a:t>
            </a:r>
            <a:endParaRPr/>
          </a:p>
        </p:txBody>
      </p:sp>
      <p:cxnSp>
        <p:nvCxnSpPr>
          <p:cNvPr id="6" name="Google Shape;250;p50" hidden="0"/>
          <p:cNvCxnSpPr>
            <a:cxnSpLocks/>
            <a:stCxn id="5" idx="1"/>
          </p:cNvCxnSpPr>
          <p:nvPr isPhoto="0" userDrawn="0"/>
        </p:nvCxnSpPr>
        <p:spPr bwMode="auto">
          <a:xfrm flipH="1">
            <a:off x="3191527" y="2044688"/>
            <a:ext cx="3407100" cy="62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251;p50" hidden="0"/>
          <p:cNvSpPr/>
          <p:nvPr isPhoto="0" userDrawn="0"/>
        </p:nvSpPr>
        <p:spPr bwMode="auto">
          <a:xfrm>
            <a:off x="6057900" y="4515400"/>
            <a:ext cx="3086100" cy="7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faz uma cópia de p quando a tarefa é empacotada</a:t>
            </a:r>
            <a:endParaRPr/>
          </a:p>
        </p:txBody>
      </p:sp>
      <p:cxnSp>
        <p:nvCxnSpPr>
          <p:cNvPr id="8" name="Google Shape;252;p50" hidden="0"/>
          <p:cNvCxnSpPr>
            <a:cxnSpLocks/>
            <a:stCxn id="7" idx="1"/>
          </p:cNvCxnSpPr>
          <p:nvPr isPhoto="0" userDrawn="0"/>
        </p:nvCxnSpPr>
        <p:spPr bwMode="auto">
          <a:xfrm rot="10800000">
            <a:off x="4673100" y="4009300"/>
            <a:ext cx="1384800" cy="860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53;p50" hidden="0"/>
          <p:cNvSpPr/>
          <p:nvPr isPhoto="0" userDrawn="0"/>
        </p:nvSpPr>
        <p:spPr bwMode="auto"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II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ONLYOFFICE/5.6.4.20</Application>
  <PresentationFormat>On-screen Show (4:3)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