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hyperlink" Target="https://www.youtube.com/watch?v=pRtTIW9-Nr0" TargetMode="External"/><Relationship Id="rId4" Type="http://schemas.openxmlformats.org/officeDocument/2006/relationships/hyperlink" Target="https://www.youtube.com/watch?v=LRsQHDAqPHA" TargetMode="External"/><Relationship Id="rId5" Type="http://schemas.openxmlformats.org/officeDocument/2006/relationships/hyperlink" Target="https://www.youtube.com/watch?v=dK4PITrQtjY" TargetMode="External"/><Relationship Id="rId6" Type="http://schemas.openxmlformats.org/officeDocument/2006/relationships/hyperlink" Target="https://www.youtube.com/watch?v=WvoMpG_QvBU" TargetMode="External"/><Relationship Id="rId7" Type="http://schemas.openxmlformats.org/officeDocument/2006/relationships/hyperlink" Target="http://extremecomputingtraining.anl.gov/files/2016/08/Mattson_830aug3_HandsOnIntro.pdf" TargetMode="External"/><Relationship Id="rId8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12 – Introdução a OpenMP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4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Arial"/>
                <a:ea typeface="Arial"/>
                <a:cs typeface="Arial"/>
              </a:rPr>
              <a:t>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Conjunto de extensões para C/C++ e Fortran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Fornece construções que permitem paralelizar código em ambientes multi-core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Padroniza práticas SMP + SIMD + Sistemas heterogêneos (GPU/FPGA)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Idealmente funciona com mínimo de modificações no código sequencial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09;p4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78648" y="1515733"/>
            <a:ext cx="6549196" cy="23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47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Fontes importantes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11;p4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949" y="3956175"/>
            <a:ext cx="7800599" cy="489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/>
              <a:t>Vídeos:</a:t>
            </a:r>
            <a:endParaRPr u="sng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3" tooltip="https://www.youtube.com/watch?v=pRtTIW9-Nr0"/>
              </a:rPr>
              <a:t>https://www.youtube.com/watch?v=pRtTIW9-Nr0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4" tooltip="https://www.youtube.com/watch?v=LRsQHDAqPHA"/>
              </a:rPr>
              <a:t>https://www.youtube.com/watch?v=LRsQHDAqPHA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5" tooltip="https://www.youtube.com/watch?v=dK4PITrQtjY"/>
              </a:rPr>
              <a:t>https://www.youtube.com/watch?v=dK4PITrQtjY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6" tooltip="https://www.youtube.com/watch?v=WvoMpG_QvBU"/>
              </a:rPr>
              <a:t>https://www.youtube.com/watch?v=WvoMpG_QvBU</a:t>
            </a:r>
            <a:endParaRPr/>
          </a:p>
          <a:p>
            <a:pPr marL="457200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pt-BR" u="sng"/>
              <a:t>Slides:</a:t>
            </a:r>
            <a:endParaRPr u="sng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7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pic>
        <p:nvPicPr>
          <p:cNvPr id="7" name="Google Shape;212;p47" hidden="0"/>
          <p:cNvPicPr/>
          <p:nvPr isPhoto="0" userDrawn="0"/>
        </p:nvPicPr>
        <p:blipFill>
          <a:blip r:embed="rId8">
            <a:alphaModFix/>
          </a:blip>
          <a:srcRect l="41121" t="0" r="0" b="0"/>
          <a:stretch/>
        </p:blipFill>
        <p:spPr bwMode="auto">
          <a:xfrm>
            <a:off x="6553039" y="2936941"/>
            <a:ext cx="2046823" cy="239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8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3;p4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(heterogêneo / target)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24;p4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12800" y="1584000"/>
            <a:ext cx="7050600" cy="5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9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 - sintaxe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9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Diretivas de compilação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#include &lt;omp.h&gt;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#pragma omp construct [params]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Aplicadas a um bloco de código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limitado diretamente por {  }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for (…) {   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 join implícito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AF2F8CE-4AD3-C110-432E-3413281C62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OpenMP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Rodar programas simples com OpenMP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Entender a criação de threads com #pragma omp parallel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044365-D9AC-D1D8-8C0E-E7BB07AA96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chemeClr val="tx2"/>
                </a:solidFill>
              </a:rPr>
              <a:t>Paralelismo de dados:</a:t>
            </a:r>
            <a:r>
              <a:rPr sz="2400" u="none">
                <a:solidFill>
                  <a:schemeClr val="tx2"/>
                </a:solidFill>
              </a:rPr>
              <a:t> faço em paralelo a mesma operação (lenta) para todos os elementos em um conjunto de dados (grande).</a:t>
            </a:r>
            <a:endParaRPr sz="2400" u="none">
              <a:solidFill>
                <a:schemeClr val="tx2"/>
              </a:solidFill>
            </a:endParaRPr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8" y="1825624"/>
            <a:ext cx="5672099" cy="435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228600" lvl="0" indent="-5079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228600" lvl="0" indent="-5079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Dentro de uma região paralela, a thread que encontra uma construção de tarefa irá empacotar todo o bloco de código e seus dados para execução</a:t>
            </a:r>
            <a:endParaRPr lang="pt-BR"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pt-BR"/>
              <a:t>Tarefas podem ser aninhadas: isto é, uma tarefa pode gerar novas tarefas</a:t>
            </a:r>
            <a:endParaRPr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5" y="1547952"/>
            <a:ext cx="3362612" cy="4814703"/>
            <a:chOff x="0" y="0"/>
            <a:chExt cx="3362612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3" y="0"/>
              <a:ext cx="2351939" cy="4622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3"/>
              <a:ext cx="1322885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8" y="4220082"/>
              <a:ext cx="1702953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8" y="1825624"/>
            <a:ext cx="5672099" cy="435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Cada thread pode ser alocada para rodar uma tarefa</a:t>
            </a: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Não existe ordenação no início das tarefas</a:t>
            </a: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Tarefa são unidades de trabalho independentes</a:t>
            </a:r>
            <a:endParaRPr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5" y="1547952"/>
            <a:ext cx="3362612" cy="4814703"/>
            <a:chOff x="0" y="0"/>
            <a:chExt cx="3362612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3" y="0"/>
              <a:ext cx="2351939" cy="4622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3"/>
              <a:ext cx="1322885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8" y="4220082"/>
              <a:ext cx="1702953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45699" rIns="91424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1" y="1626489"/>
            <a:ext cx="485099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 flipH="0" flipV="0">
            <a:off x="131362" y="2620602"/>
            <a:ext cx="4449354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func1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func2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func3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2;p46" hidden="0"/>
          <p:cNvSpPr/>
          <p:nvPr isPhoto="0" userDrawn="0"/>
        </p:nvSpPr>
        <p:spPr bwMode="auto">
          <a:xfrm>
            <a:off x="5130549" y="5783299"/>
            <a:ext cx="3881399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Todas as tarefas devem ser concluídas antes que esta barreira seja liberada</a:t>
            </a:r>
            <a:endParaRPr/>
          </a:p>
        </p:txBody>
      </p:sp>
      <p:sp>
        <p:nvSpPr>
          <p:cNvPr id="7" name="Google Shape;213;p46" hidden="0"/>
          <p:cNvSpPr/>
          <p:nvPr isPhoto="0" userDrawn="0"/>
        </p:nvSpPr>
        <p:spPr bwMode="auto">
          <a:xfrm>
            <a:off x="5606329" y="2916648"/>
            <a:ext cx="3079199" cy="3692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Crie um conjunto de threads</a:t>
            </a:r>
            <a:endParaRPr/>
          </a:p>
        </p:txBody>
      </p:sp>
      <p:sp>
        <p:nvSpPr>
          <p:cNvPr id="8" name="Google Shape;214;p46" hidden="0"/>
          <p:cNvSpPr/>
          <p:nvPr isPhoto="0" userDrawn="0"/>
        </p:nvSpPr>
        <p:spPr bwMode="auto">
          <a:xfrm>
            <a:off x="5671245" y="3818700"/>
            <a:ext cx="3259800" cy="3692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Thread 0 organiza as tarefas</a:t>
            </a:r>
            <a:endParaRPr/>
          </a:p>
        </p:txBody>
      </p:sp>
      <p:sp>
        <p:nvSpPr>
          <p:cNvPr id="9" name="Google Shape;215;p46" hidden="0"/>
          <p:cNvSpPr/>
          <p:nvPr isPhoto="0" userDrawn="0"/>
        </p:nvSpPr>
        <p:spPr bwMode="auto">
          <a:xfrm>
            <a:off x="5760599" y="4662499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Tarefas executadas por alguma thread em alguma ordem</a:t>
            </a:r>
            <a:endParaRPr/>
          </a:p>
        </p:txBody>
      </p:sp>
      <p:cxnSp>
        <p:nvCxnSpPr>
          <p:cNvPr id="10" name="Google Shape;216;p46" hidden="0"/>
          <p:cNvCxnSpPr>
            <a:cxnSpLocks/>
            <a:stCxn id="7" idx="1"/>
          </p:cNvCxnSpPr>
          <p:nvPr isPhoto="0" userDrawn="0"/>
        </p:nvCxnSpPr>
        <p:spPr bwMode="auto">
          <a:xfrm rot="10799990">
            <a:off x="3341029" y="2813599"/>
            <a:ext cx="2265300" cy="2876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1" name="Google Shape;217;p46" hidden="0"/>
          <p:cNvCxnSpPr>
            <a:cxnSpLocks/>
            <a:stCxn id="8" idx="1"/>
          </p:cNvCxnSpPr>
          <p:nvPr isPhoto="0" userDrawn="0"/>
        </p:nvCxnSpPr>
        <p:spPr bwMode="auto">
          <a:xfrm rot="10799990">
            <a:off x="3798345" y="3434850"/>
            <a:ext cx="1872900" cy="5684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2" name="Google Shape;218;p46" hidden="0"/>
          <p:cNvCxnSpPr>
            <a:cxnSpLocks/>
            <a:stCxn id="9" idx="1"/>
          </p:cNvCxnSpPr>
          <p:nvPr isPhoto="0" userDrawn="0"/>
        </p:nvCxnSpPr>
        <p:spPr bwMode="auto">
          <a:xfrm rot="10799990">
            <a:off x="4273200" y="4091299"/>
            <a:ext cx="1487399" cy="89429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3" name="Google Shape;219;p46" hidden="0"/>
          <p:cNvCxnSpPr>
            <a:cxnSpLocks/>
            <a:stCxn id="9" idx="1"/>
          </p:cNvCxnSpPr>
          <p:nvPr isPhoto="0" userDrawn="0"/>
        </p:nvCxnSpPr>
        <p:spPr bwMode="auto">
          <a:xfrm rot="10799990">
            <a:off x="4273200" y="4662499"/>
            <a:ext cx="1487399" cy="323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4" name="Google Shape;220;p46" hidden="0"/>
          <p:cNvCxnSpPr>
            <a:cxnSpLocks/>
            <a:stCxn id="9" idx="1"/>
          </p:cNvCxnSpPr>
          <p:nvPr isPhoto="0" userDrawn="0"/>
        </p:nvCxnSpPr>
        <p:spPr bwMode="auto">
          <a:xfrm flipH="1">
            <a:off x="4237799" y="4985599"/>
            <a:ext cx="1522800" cy="278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5" name="Google Shape;221;p46" hidden="0"/>
          <p:cNvCxnSpPr>
            <a:cxnSpLocks/>
            <a:stCxn id="6" idx="1"/>
          </p:cNvCxnSpPr>
          <p:nvPr isPhoto="0" userDrawn="0"/>
        </p:nvCxnSpPr>
        <p:spPr bwMode="auto">
          <a:xfrm flipH="1">
            <a:off x="930549" y="6106399"/>
            <a:ext cx="4199999" cy="716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sp>
        <p:nvSpPr>
          <p:cNvPr id="16" name="Google Shape;222;p46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D02304-EC33-551D-6A27-0EF41C88142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1" y="1626489"/>
            <a:ext cx="485099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 flipH="0" flipV="0">
            <a:off x="131362" y="2620602"/>
            <a:ext cx="5181023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func1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func2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lang="pt-BR" sz="2000">
              <a:solidFill>
                <a:srgbClr val="666600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omp taskwait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func3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5;p46" hidden="0"/>
          <p:cNvSpPr/>
          <p:nvPr isPhoto="0" userDrawn="0"/>
        </p:nvSpPr>
        <p:spPr bwMode="auto">
          <a:xfrm>
            <a:off x="5760599" y="4662499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Task func3() só é criada depois de func1() e func2() acabarem.</a:t>
            </a:r>
            <a:endParaRPr/>
          </a:p>
        </p:txBody>
      </p:sp>
      <p:cxnSp>
        <p:nvCxnSpPr>
          <p:cNvPr id="7" name="Google Shape;220;p46" hidden="0"/>
          <p:cNvCxnSpPr>
            <a:cxnSpLocks/>
            <a:stCxn id="6" idx="1"/>
          </p:cNvCxnSpPr>
          <p:nvPr isPhoto="0" userDrawn="0"/>
        </p:nvCxnSpPr>
        <p:spPr bwMode="auto">
          <a:xfrm rot="10799990" flipH="0" flipV="1">
            <a:off x="4691818" y="4985599"/>
            <a:ext cx="1068781" cy="25314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sp>
        <p:nvSpPr>
          <p:cNvPr id="8" name="Google Shape;222;p46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5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42900" y="1604524"/>
            <a:ext cx="8558699" cy="397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628972" lvl="0" indent="-394023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lang="pt-BR" sz="2400"/>
              <a:t>Muitas tarefas geradas podem deixam o código mais lento</a:t>
            </a:r>
            <a:endParaRPr sz="2400"/>
          </a:p>
          <a:p>
            <a:pPr marL="628972" lvl="0" indent="-394023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lang="pt-BR" sz="2400"/>
              <a:t>Ao gerar tarefa o sistema terá que suspender a execução por um tempo</a:t>
            </a:r>
            <a:endParaRPr sz="2400"/>
          </a:p>
        </p:txBody>
      </p:sp>
      <p:sp>
        <p:nvSpPr>
          <p:cNvPr id="5" name="Google Shape;283;p54" hidden="0"/>
          <p:cNvSpPr/>
          <p:nvPr isPhoto="0" userDrawn="0"/>
        </p:nvSpPr>
        <p:spPr bwMode="auto">
          <a:xfrm flipH="0" flipV="0">
            <a:off x="811667" y="3593224"/>
            <a:ext cx="7519464" cy="23081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for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2400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UMZILHAO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++)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process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84;p5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Cuidado - </a:t>
            </a:r>
            <a:r>
              <a:rPr lang="pt-BR" sz="32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Tarefas são caras!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Tarefas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Entender a criação de tarefas com #pragma omp task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Rodar primeiras funções em paralelo.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94C1708-ADEA-4DB0-90DD-56997CD3730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Problema prático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Transformar um código sequencial em paralelo usando tarefas.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quanto algoritmos bons ajudam?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fazem a diferença! (II)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6809962-1543-BF8D-9CFD-E9502385DA0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37452" y="1464827"/>
            <a:ext cx="5868009" cy="4257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937524"/>
            <a:ext cx="9144000" cy="298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304DD24-28C5-BF78-CE71-DD8F87ABA1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Threads:</a:t>
            </a:r>
            <a:r>
              <a:rPr sz="2400" u="none"/>
              <a:t> 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Compartilham memória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Sincronização de acessos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Processos: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Troca de mensagens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Possível distribuir em vários nós</a:t>
            </a:r>
            <a:endParaRPr lang="pt-BR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193</cp:revision>
  <dcterms:created xsi:type="dcterms:W3CDTF">2014-04-17T20:05:08Z</dcterms:created>
  <dcterms:modified xsi:type="dcterms:W3CDTF">2020-10-23T01:20:26Z</dcterms:modified>
  <cp:category/>
  <cp:contentStatus/>
  <cp:version/>
</cp:coreProperties>
</file>