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13 – Paralelismo de dados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4;p4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Modelo fork-join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75;p41" hidden="0"/>
          <p:cNvSpPr>
            <a:spLocks noAdjustHandles="0" noChangeArrowheads="0"/>
          </p:cNvSpPr>
          <p:nvPr isPhoto="0" userDrawn="0"/>
        </p:nvSpPr>
        <p:spPr bwMode="auto">
          <a:xfrm>
            <a:off x="216000" y="6270840"/>
            <a:ext cx="4990320" cy="31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latin typeface="Arial"/>
                <a:ea typeface="Arial"/>
                <a:cs typeface="Arial"/>
              </a:rPr>
              <a:t>Figura: https://en.wikipedia.org/wiki/File:Fork_join.svg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76;p4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3;p4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E181E"/>
                </a:solidFill>
              </a:rPr>
              <a:t>Modelo fork-join e paralelismo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94;p44" hidden="0"/>
          <p:cNvSpPr>
            <a:spLocks noAdjustHandles="0" noChangeArrowheads="0"/>
          </p:cNvSpPr>
          <p:nvPr isPhoto="0" userDrawn="0"/>
        </p:nvSpPr>
        <p:spPr bwMode="auto">
          <a:xfrm>
            <a:off x="359681" y="1800000"/>
            <a:ext cx="8784000" cy="435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394023" lvl="0" indent="-394023" algn="l">
              <a:lnSpc>
                <a:spcPct val="114999"/>
              </a:lnSpc>
              <a:spcBef>
                <a:spcPts val="1133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Todas as threads rodam a mesma função</a:t>
            </a:r>
            <a:endParaRPr lang="pt-BR" sz="2800"/>
          </a:p>
          <a:p>
            <a:pPr marL="394023" lvl="0" indent="-394023" algn="l">
              <a:lnSpc>
                <a:spcPct val="114999"/>
              </a:lnSpc>
              <a:spcBef>
                <a:spcPts val="1133"/>
              </a:spcBef>
              <a:spcAft>
                <a:spcPts val="0"/>
              </a:spcAft>
              <a:buFont typeface="Arial"/>
              <a:buChar char="•"/>
              <a:defRPr/>
            </a:pPr>
            <a:endParaRPr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Espero todas acabarem para recolher os resultados</a:t>
            </a:r>
            <a:endParaRPr lang="pt-BR"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Digo explicitamente quais variáveis são usadas em cada thread e se elas são locais da thread ou se são compartilhadas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– aplicação do modelo fork-join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4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35;p5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5880" y="1830240"/>
            <a:ext cx="8700120" cy="3621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6;p51" hidden="0"/>
          <p:cNvSpPr/>
          <p:nvPr isPhoto="0" userDrawn="0"/>
        </p:nvSpPr>
        <p:spPr bwMode="auto">
          <a:xfrm>
            <a:off x="1296000" y="316800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37;p51" hidden="0"/>
          <p:cNvSpPr/>
          <p:nvPr isPhoto="0" userDrawn="0"/>
        </p:nvSpPr>
        <p:spPr bwMode="auto">
          <a:xfrm>
            <a:off x="3780360" y="316836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238;p51" hidden="0"/>
          <p:cNvSpPr/>
          <p:nvPr isPhoto="0" userDrawn="0"/>
        </p:nvSpPr>
        <p:spPr bwMode="auto">
          <a:xfrm>
            <a:off x="6228360" y="316836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239;p51" hidden="0"/>
          <p:cNvSpPr>
            <a:spLocks noAdjustHandles="0" noChangeArrowheads="0"/>
          </p:cNvSpPr>
          <p:nvPr isPhoto="0" userDrawn="0"/>
        </p:nvSpPr>
        <p:spPr bwMode="auto">
          <a:xfrm>
            <a:off x="3780349" y="6336000"/>
            <a:ext cx="3206700" cy="34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Construções do OpenMP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240;p51" hidden="0"/>
          <p:cNvCxnSpPr>
            <a:cxnSpLocks/>
          </p:cNvCxnSpPr>
          <p:nvPr isPhoto="0" userDrawn="0"/>
        </p:nvCxnSpPr>
        <p:spPr bwMode="auto">
          <a:xfrm>
            <a:off x="2304000" y="5688000"/>
            <a:ext cx="1584000" cy="648000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241;p51" hidden="0"/>
          <p:cNvCxnSpPr>
            <a:cxnSpLocks/>
          </p:cNvCxnSpPr>
          <p:nvPr isPhoto="0" userDrawn="0"/>
        </p:nvCxnSpPr>
        <p:spPr bwMode="auto">
          <a:xfrm>
            <a:off x="4752000" y="5688360"/>
            <a:ext cx="0" cy="719639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242;p51" hidden="0"/>
          <p:cNvCxnSpPr>
            <a:cxnSpLocks/>
          </p:cNvCxnSpPr>
          <p:nvPr isPhoto="0" userDrawn="0"/>
        </p:nvCxnSpPr>
        <p:spPr bwMode="auto">
          <a:xfrm flipH="1">
            <a:off x="6192000" y="5688360"/>
            <a:ext cx="1008000" cy="647639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8;p4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Single Program Multiple Data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OpenMP foi inicialmente criado para minimizar as modificações a um programa sequencial.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Construções de divisão de trabalho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 paralelo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Seções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single/master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Construções de tarefas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3;p4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 paralelo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Cria threads e distribui entre elas as iterações de um loop.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04;p46" hidden="0"/>
          <p:cNvSpPr/>
          <p:nvPr isPhoto="0" userDrawn="0"/>
        </p:nvSpPr>
        <p:spPr bwMode="auto">
          <a:xfrm flipH="0" flipV="0">
            <a:off x="915123" y="3168000"/>
            <a:ext cx="4209648" cy="1753249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FF0000"/>
                </a:solidFill>
                <a:latin typeface="Arial"/>
                <a:ea typeface="Arial"/>
                <a:cs typeface="Arial"/>
              </a:rPr>
              <a:t>#pragma omp parallel</a:t>
            </a:r>
            <a:r>
              <a:rPr lang="pt-BR" sz="2800" b="0" strike="noStrike">
                <a:solidFill>
                  <a:srgbClr val="FF0000"/>
                </a:solidFill>
                <a:latin typeface="Arial"/>
                <a:ea typeface="Arial"/>
                <a:cs typeface="Arial"/>
              </a:rPr>
              <a:t> for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(int i=0;i&lt;n;i++) {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trabalhe(i);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05;p46" hidden="0"/>
          <p:cNvSpPr/>
          <p:nvPr isPhoto="0" userDrawn="0"/>
        </p:nvSpPr>
        <p:spPr bwMode="auto">
          <a:xfrm>
            <a:off x="4617360" y="4901760"/>
            <a:ext cx="4454640" cy="93024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</a:rPr>
              <a:t>A variável "i" é feita privada para cada thread por padrão.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206;p46" hidden="0"/>
          <p:cNvCxnSpPr>
            <a:cxnSpLocks/>
          </p:cNvCxnSpPr>
          <p:nvPr isPhoto="0" userDrawn="0"/>
        </p:nvCxnSpPr>
        <p:spPr bwMode="auto">
          <a:xfrm rot="10799989" flipH="0" flipV="0">
            <a:off x="3234206" y="4315111"/>
            <a:ext cx="1383152" cy="1228888"/>
          </a:xfrm>
          <a:prstGeom prst="straightConnector1">
            <a:avLst/>
          </a:prstGeom>
          <a:noFill/>
          <a:ln w="19075" cap="flat" cmpd="sng">
            <a:solidFill>
              <a:srgbClr val="EF413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1;p4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 paralelo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12;p47" hidden="0"/>
          <p:cNvSpPr>
            <a:spLocks noAdjustHandles="0" noChangeArrowheads="0"/>
          </p:cNvSpPr>
          <p:nvPr isPhoto="0" userDrawn="0"/>
        </p:nvSpPr>
        <p:spPr bwMode="auto">
          <a:xfrm>
            <a:off x="46440" y="1825560"/>
            <a:ext cx="3022200" cy="50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 Sequencial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 com omp parallel de forma manual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 com omp parallel for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213;p47" hidden="0"/>
          <p:cNvPicPr/>
          <p:nvPr isPhoto="0" userDrawn="0"/>
        </p:nvPicPr>
        <p:blipFill>
          <a:blip r:embed="rId2">
            <a:alphaModFix/>
          </a:blip>
          <a:srcRect l="0" t="0" r="349" b="0"/>
          <a:stretch/>
        </p:blipFill>
        <p:spPr bwMode="auto">
          <a:xfrm>
            <a:off x="3511080" y="1825560"/>
            <a:ext cx="5969880" cy="48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8;p4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19;p4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00474"/>
                <a:gridCol w="6063849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20;p48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5;p4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26;p4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14524"/>
                <a:gridCol w="6049800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27;p49" hidden="0"/>
          <p:cNvSpPr/>
          <p:nvPr isPhoto="0" userDrawn="0"/>
        </p:nvSpPr>
        <p:spPr bwMode="auto">
          <a:xfrm rot="1863566" flipH="1">
            <a:off x="1368000" y="2466360"/>
            <a:ext cx="3240000" cy="8460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" name="Google Shape;228;p49" hidden="0"/>
          <p:cNvSpPr/>
          <p:nvPr isPhoto="0" userDrawn="0"/>
        </p:nvSpPr>
        <p:spPr bwMode="auto">
          <a:xfrm>
            <a:off x="4536000" y="3312000"/>
            <a:ext cx="3282120" cy="155088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Menos trabalho em tempo de execução, escalonamento feito em tempo de compilação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29;p49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35;p5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28924"/>
                <a:gridCol w="6035400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36;p50" hidden="0"/>
          <p:cNvSpPr/>
          <p:nvPr isPhoto="0" userDrawn="0"/>
        </p:nvSpPr>
        <p:spPr bwMode="auto">
          <a:xfrm rot="10799989">
            <a:off x="1656000" y="3309120"/>
            <a:ext cx="595440" cy="12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" name="Google Shape;237;p50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38;p50" hidden="0"/>
          <p:cNvSpPr/>
          <p:nvPr isPhoto="0" userDrawn="0"/>
        </p:nvSpPr>
        <p:spPr bwMode="auto">
          <a:xfrm>
            <a:off x="2251440" y="4608000"/>
            <a:ext cx="3255480" cy="206964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Mais trabalho em tempo de execução, lógica de escalonamento mais complexa,  consumindo tempo de execução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5;p51" hidden="0"/>
          <p:cNvSpPr>
            <a:spLocks noAdjustHandles="0" noChangeArrowheads="0"/>
          </p:cNvSpPr>
          <p:nvPr isPhoto="0" userDrawn="0"/>
        </p:nvSpPr>
        <p:spPr bwMode="auto">
          <a:xfrm>
            <a:off x="478438" y="1399320"/>
            <a:ext cx="8881560" cy="5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Como lidar com esse caso?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5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Acumulamos os resultados das iterações em </a:t>
            </a:r>
            <a:r>
              <a:rPr lang="pt-BR" sz="2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ave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Iterações dependentes = não podemos paralelizar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Esta operação é chamada "redução".</a:t>
            </a: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43;p5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de redução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44;p51" hidden="0"/>
          <p:cNvSpPr/>
          <p:nvPr isPhoto="0" userDrawn="0"/>
        </p:nvSpPr>
        <p:spPr bwMode="auto">
          <a:xfrm>
            <a:off x="1830600" y="1997640"/>
            <a:ext cx="4023360" cy="191916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ave, A[MAX];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i=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;i&lt;MAX; i++) {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ave += A[i];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ave = ave/MAX;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D02304-EC33-551D-6A27-0EF41C88142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1;p52" hidden="0"/>
          <p:cNvSpPr>
            <a:spLocks noAdjustHandles="0" noChangeArrowheads="0"/>
          </p:cNvSpPr>
          <p:nvPr isPhoto="0" userDrawn="0"/>
        </p:nvSpPr>
        <p:spPr bwMode="auto">
          <a:xfrm>
            <a:off x="478438" y="1416240"/>
            <a:ext cx="8881560" cy="5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Construção </a:t>
            </a:r>
            <a:r>
              <a:rPr lang="pt-BR" sz="2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reduction (op:var)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5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utiliza uma cópia local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No fim as cópias são acumuladas em </a:t>
            </a:r>
            <a:r>
              <a:rPr lang="pt-BR" sz="2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</a:t>
            </a: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0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de redução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2;p52" hidden="0"/>
          <p:cNvSpPr/>
          <p:nvPr isPhoto="0" userDrawn="0"/>
        </p:nvSpPr>
        <p:spPr bwMode="auto">
          <a:xfrm>
            <a:off x="702473" y="2047674"/>
            <a:ext cx="7502099" cy="2436598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ave, A[MAX];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pragma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 omp parallel for reduction (+:ave)</a:t>
            </a:r>
            <a:endParaRPr sz="2400" b="0" i="0" u="none">
              <a:solidFill>
                <a:srgbClr val="006666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sz="2400" b="0" i="0" u="non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i=</a:t>
            </a:r>
            <a:r>
              <a:rPr sz="2400" b="0" i="0" u="non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;i&lt;MAX; i++) {    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ave += A[i];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ave = ave/MAX;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4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de redução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65;p5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04000" y="23868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800349"/>
                <a:gridCol w="1782349"/>
              </a:tblGrid>
              <a:tr h="801723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Operador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Valor Inicial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+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MIN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+ ∞ 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MAX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− ∞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oogle Shape;266;p5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949640" y="23760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663549"/>
                <a:gridCol w="1881724"/>
              </a:tblGrid>
              <a:tr h="801723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Operador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Valor Inicial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&amp;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~0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|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ˆ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&amp;&amp;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||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4E533D4-0039-A66C-A683-C22D6A8E7BB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Paralelismo de dados com OpenMP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Utilização de parallel for para resolver problemas simples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Tudo o que já existe é 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compartilhado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Variáveis globais e alocadas dinamicamente (new, malloc)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Variáveis apontadas por ponteiros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Variáveis locais criadas fora das regiões paralelas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Declarações de variáveis locais dentro das threads são privadas.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7583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7;p5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8;p56" hidden="0"/>
          <p:cNvSpPr>
            <a:spLocks noAdjustHandles="0" noChangeArrowheads="0"/>
          </p:cNvSpPr>
          <p:nvPr isPhoto="0" userDrawn="0"/>
        </p:nvSpPr>
        <p:spPr bwMode="auto">
          <a:xfrm>
            <a:off x="5442119" y="2520000"/>
            <a:ext cx="3557880" cy="15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são compartilhados por todos as threads. 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temp</a:t>
            </a: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é local para cada thread</a:t>
            </a:r>
            <a:endParaRPr sz="2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79;p56" hidden="0"/>
          <p:cNvSpPr/>
          <p:nvPr isPhoto="0" userDrawn="0"/>
        </p:nvSpPr>
        <p:spPr bwMode="auto">
          <a:xfrm>
            <a:off x="169560" y="1525320"/>
            <a:ext cx="5086440" cy="265068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double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(){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int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{ work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); }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printf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("%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d\n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",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]);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280;p56" hidden="0"/>
          <p:cNvSpPr/>
          <p:nvPr isPhoto="0" userDrawn="0"/>
        </p:nvSpPr>
        <p:spPr bwMode="auto">
          <a:xfrm>
            <a:off x="211320" y="4411080"/>
            <a:ext cx="5044680" cy="228492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extern double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void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work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int 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*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index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double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 b="0" strike="noStrike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static int </a:t>
            </a: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count</a:t>
            </a: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	...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81;p56" hidden="0"/>
          <p:cNvSpPr/>
          <p:nvPr isPhoto="0" userDrawn="0"/>
        </p:nvSpPr>
        <p:spPr bwMode="auto">
          <a:xfrm>
            <a:off x="4842360" y="1371960"/>
            <a:ext cx="8697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282;p56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7;p5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Podemos especificar a forma de compartilhamento: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shared(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firstprivate(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lastprivate 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default (none)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88;p57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3;p5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Compartilhamento de dados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Podemos especificar a forma de compartilhamento: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648000" marR="0" lvl="2" indent="-216000" algn="l">
              <a:lnSpc>
                <a:spcPct val="9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inicializadas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firstprivate(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648000" marR="0" lvl="2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Inicializadas com o valor existente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lastprivate (</a:t>
            </a:r>
            <a:r>
              <a:rPr lang="pt-BR" sz="2400" b="0" i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lista de variáveis </a:t>
            </a: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648000" marR="0" lvl="2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Assumem valor da última iteração ao terminar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4;p58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2;p6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A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as threads,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3;p62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34;p62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9;p6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A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</a:t>
            </a:r>
            <a:r>
              <a:rPr lang="pt-BR" sz="2400" b="1" strike="noStrike">
                <a:latin typeface="Arial"/>
                <a:ea typeface="Arial"/>
                <a:cs typeface="Arial"/>
              </a:rPr>
              <a:t>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as threads,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0;p63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1;p63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6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B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7;p64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8;p64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3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B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1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4;p65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55;p65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0;p6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C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1;p66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62;p66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7;p6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“QUIZ”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No exemplo abaixo: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A variável C é: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Compartilhada entre todas threads e começa com 1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0" strike="noStrike">
                <a:latin typeface="Arial"/>
                <a:ea typeface="Arial"/>
                <a:cs typeface="Arial"/>
              </a:rPr>
              <a:t> Privada para cada thread, mas não inicializada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lphaLcParenR"/>
              <a:defRPr/>
            </a:pPr>
            <a:r>
              <a:rPr lang="pt-BR" sz="2400" b="1" strike="noStrike">
                <a:latin typeface="Arial"/>
                <a:ea typeface="Arial"/>
                <a:cs typeface="Arial"/>
              </a:rPr>
              <a:t> Privada para cada thread e começa com 1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8;p67" hidden="0"/>
          <p:cNvSpPr/>
          <p:nvPr isPhoto="0" userDrawn="0"/>
        </p:nvSpPr>
        <p:spPr bwMode="auto">
          <a:xfrm>
            <a:off x="10133280" y="1371960"/>
            <a:ext cx="87156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work.c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69;p67" hidden="0"/>
          <p:cNvSpPr/>
          <p:nvPr isPhoto="0" userDrawn="0"/>
        </p:nvSpPr>
        <p:spPr bwMode="auto">
          <a:xfrm>
            <a:off x="108000" y="2431800"/>
            <a:ext cx="8897400" cy="7002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variáveis: A=1,B=1,C=1</a:t>
            </a:r>
            <a:br>
              <a:rPr lang="pt-BR" sz="1800">
                <a:latin typeface="Arial"/>
                <a:ea typeface="Arial"/>
                <a:cs typeface="Arial"/>
              </a:rPr>
            </a:b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#pragma omp parallel private(B) firstprivate(C)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B6407FD-5FB1-B9DF-EE3A-D60FBB03F1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 prático de for paralelo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Identificação de dependências de dados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Tentativas para evitar dependências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7;p48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(host / NUMA)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18;p4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48000" y="1470600"/>
            <a:ext cx="7817037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7" y="1825623"/>
            <a:ext cx="5672098" cy="435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Tarefas podem ser aninhadas: isto é, uma tarefa pode gerar novas tarefas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pode ser alocada para rodar uma tarefa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existe ordenação no início das tarefas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Tarefa são unidades de trabalho independentes</a:t>
            </a:r>
            <a:endParaRPr sz="1800"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4" y="1547951"/>
            <a:ext cx="3362611" cy="4814703"/>
            <a:chOff x="0" y="0"/>
            <a:chExt cx="3362611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dados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F09B7F-9362-6647-8F39-40E140BDE4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965B850-E90A-13A6-75B6-20B871B2128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6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pt-BR" sz="2400" b="1" i="0" u="sng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>On-screen Show (4:3)</PresentationFormat>
  <Paragraphs>0</Paragraphs>
  <Slides>34</Slides>
  <Notes>34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196</cp:revision>
  <dcterms:created xsi:type="dcterms:W3CDTF">2014-04-17T20:05:08Z</dcterms:created>
  <dcterms:modified xsi:type="dcterms:W3CDTF">2020-10-27T01:16:56Z</dcterms:modified>
  <cp:category/>
  <cp:contentStatus/>
  <cp:version/>
</cp:coreProperties>
</file>