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13 – Paralelismo de dados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4;p4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Modelo fork-join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175;p41" hidden="0"/>
          <p:cNvSpPr>
            <a:spLocks noAdjustHandles="0" noChangeArrowheads="0"/>
          </p:cNvSpPr>
          <p:nvPr isPhoto="0" userDrawn="0"/>
        </p:nvSpPr>
        <p:spPr bwMode="auto">
          <a:xfrm>
            <a:off x="216000" y="6270840"/>
            <a:ext cx="4990320" cy="31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latin typeface="Arial"/>
                <a:ea typeface="Arial"/>
                <a:cs typeface="Arial"/>
              </a:rPr>
              <a:t>Figura: https://en.wikipedia.org/wiki/File:Fork_join.svg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176;p4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" y="2018160"/>
            <a:ext cx="8989920" cy="374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3;p4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E181E"/>
                </a:solidFill>
              </a:rPr>
              <a:t>Modelo fork-join e paralelismo de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194;p44" hidden="0"/>
          <p:cNvSpPr>
            <a:spLocks noAdjustHandles="0" noChangeArrowheads="0"/>
          </p:cNvSpPr>
          <p:nvPr isPhoto="0" userDrawn="0"/>
        </p:nvSpPr>
        <p:spPr bwMode="auto">
          <a:xfrm>
            <a:off x="359681" y="1800000"/>
            <a:ext cx="8784000" cy="435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394023" lvl="0" indent="-394023" algn="l">
              <a:lnSpc>
                <a:spcPct val="114999"/>
              </a:lnSpc>
              <a:spcBef>
                <a:spcPts val="1133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Todas as threads rodam a mesma função</a:t>
            </a:r>
            <a:endParaRPr lang="pt-BR" sz="2800"/>
          </a:p>
          <a:p>
            <a:pPr marL="394023" lvl="0" indent="-394023" algn="l">
              <a:lnSpc>
                <a:spcPct val="114999"/>
              </a:lnSpc>
              <a:spcBef>
                <a:spcPts val="1133"/>
              </a:spcBef>
              <a:spcAft>
                <a:spcPts val="0"/>
              </a:spcAft>
              <a:buFont typeface="Arial"/>
              <a:buChar char="•"/>
              <a:defRPr/>
            </a:pPr>
            <a:endParaRPr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Espero todas acabarem para recolher os resultados</a:t>
            </a:r>
            <a:endParaRPr lang="pt-BR"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800"/>
          </a:p>
          <a:p>
            <a:pPr marL="394023" lvl="0" indent="-394023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800"/>
              <a:t>Digo explicitamente quais variáveis são usadas em cada thread e se elas são locais da thread ou se são compartilhadas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– aplicação do modelo fork-join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54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35;p5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35880" y="1830240"/>
            <a:ext cx="8700120" cy="3621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6;p51" hidden="0"/>
          <p:cNvSpPr/>
          <p:nvPr isPhoto="0" userDrawn="0"/>
        </p:nvSpPr>
        <p:spPr bwMode="auto">
          <a:xfrm>
            <a:off x="1296000" y="316800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237;p51" hidden="0"/>
          <p:cNvSpPr/>
          <p:nvPr isPhoto="0" userDrawn="0"/>
        </p:nvSpPr>
        <p:spPr bwMode="auto">
          <a:xfrm>
            <a:off x="3780360" y="316836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238;p51" hidden="0"/>
          <p:cNvSpPr/>
          <p:nvPr isPhoto="0" userDrawn="0"/>
        </p:nvSpPr>
        <p:spPr bwMode="auto">
          <a:xfrm>
            <a:off x="6228360" y="3168360"/>
            <a:ext cx="1944000" cy="2520000"/>
          </a:xfrm>
          <a:prstGeom prst="ellipse">
            <a:avLst/>
          </a:prstGeom>
          <a:noFill/>
          <a:ln w="1907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239;p51" hidden="0"/>
          <p:cNvSpPr>
            <a:spLocks noAdjustHandles="0" noChangeArrowheads="0"/>
          </p:cNvSpPr>
          <p:nvPr isPhoto="0" userDrawn="0"/>
        </p:nvSpPr>
        <p:spPr bwMode="auto">
          <a:xfrm>
            <a:off x="3780349" y="6336000"/>
            <a:ext cx="3206700" cy="34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Construções do OpenMP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10" name="Google Shape;240;p51" hidden="0"/>
          <p:cNvCxnSpPr>
            <a:cxnSpLocks/>
          </p:cNvCxnSpPr>
          <p:nvPr isPhoto="0" userDrawn="0"/>
        </p:nvCxnSpPr>
        <p:spPr bwMode="auto">
          <a:xfrm>
            <a:off x="2304000" y="5688000"/>
            <a:ext cx="1584000" cy="648000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241;p51" hidden="0"/>
          <p:cNvCxnSpPr>
            <a:cxnSpLocks/>
          </p:cNvCxnSpPr>
          <p:nvPr isPhoto="0" userDrawn="0"/>
        </p:nvCxnSpPr>
        <p:spPr bwMode="auto">
          <a:xfrm>
            <a:off x="4752000" y="5688360"/>
            <a:ext cx="0" cy="719639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242;p51" hidden="0"/>
          <p:cNvCxnSpPr>
            <a:cxnSpLocks/>
          </p:cNvCxnSpPr>
          <p:nvPr isPhoto="0" userDrawn="0"/>
        </p:nvCxnSpPr>
        <p:spPr bwMode="auto">
          <a:xfrm flipH="1">
            <a:off x="6192000" y="5688360"/>
            <a:ext cx="1008000" cy="647639"/>
          </a:xfrm>
          <a:prstGeom prst="straightConnector1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8;p4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Single Program Multiple Data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OpenMP foi inicialmente criado para minimizar as modificações a um programa sequencial.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Construções de divisão de trabalho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For paralelo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Seções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6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single/master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Construções de tarefas</a:t>
            </a: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3;p4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 paralelo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Cria threads e distribui entre elas as iterações de um loop.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04;p46" hidden="0"/>
          <p:cNvSpPr/>
          <p:nvPr isPhoto="0" userDrawn="0"/>
        </p:nvSpPr>
        <p:spPr bwMode="auto">
          <a:xfrm flipH="0" flipV="0">
            <a:off x="915124" y="3168000"/>
            <a:ext cx="6634193" cy="325800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#pragma omp parallel</a:t>
            </a:r>
            <a:r>
              <a:rPr lang="pt-BR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for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 (int i=0;i&lt;n;i++) {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trabalhe(i);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}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05;p46" hidden="0"/>
          <p:cNvSpPr/>
          <p:nvPr isPhoto="0" userDrawn="0"/>
        </p:nvSpPr>
        <p:spPr bwMode="auto">
          <a:xfrm>
            <a:off x="4617360" y="4901760"/>
            <a:ext cx="4454640" cy="93024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</a:rPr>
              <a:t>A variável "i" é feita privada para cada thread por padrão.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206;p46" hidden="0"/>
          <p:cNvCxnSpPr>
            <a:cxnSpLocks/>
          </p:cNvCxnSpPr>
          <p:nvPr isPhoto="0" userDrawn="0"/>
        </p:nvCxnSpPr>
        <p:spPr bwMode="auto">
          <a:xfrm rot="10799990">
            <a:off x="3384000" y="4752000"/>
            <a:ext cx="1233360" cy="792000"/>
          </a:xfrm>
          <a:prstGeom prst="straightConnector1">
            <a:avLst/>
          </a:prstGeom>
          <a:noFill/>
          <a:ln w="19075" cap="flat" cmpd="sng">
            <a:solidFill>
              <a:srgbClr val="EF413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1;p4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 paralelo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12;p47" hidden="0"/>
          <p:cNvSpPr>
            <a:spLocks noAdjustHandles="0" noChangeArrowheads="0"/>
          </p:cNvSpPr>
          <p:nvPr isPhoto="0" userDrawn="0"/>
        </p:nvSpPr>
        <p:spPr bwMode="auto">
          <a:xfrm>
            <a:off x="46440" y="1825560"/>
            <a:ext cx="3022200" cy="50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228600" marR="0" lvl="0" indent="-22824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 Sequencial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 com omp parallel de forma manual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/>
            </a:pPr>
            <a:r>
              <a:rPr lang="pt-BR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Loop com omp parallel for</a:t>
            </a:r>
            <a:endParaRPr sz="2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213;p47" hidden="0"/>
          <p:cNvPicPr/>
          <p:nvPr isPhoto="0" userDrawn="0"/>
        </p:nvPicPr>
        <p:blipFill>
          <a:blip r:embed="rId2">
            <a:alphaModFix/>
          </a:blip>
          <a:srcRect l="0" t="0" r="349" b="0"/>
          <a:stretch/>
        </p:blipFill>
        <p:spPr bwMode="auto">
          <a:xfrm>
            <a:off x="3511080" y="1825560"/>
            <a:ext cx="5969880" cy="48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8;p4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19;p4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00474"/>
                <a:gridCol w="6063849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20;p48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5;p4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26;p49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14524"/>
                <a:gridCol w="6049800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27;p49" hidden="0"/>
          <p:cNvSpPr/>
          <p:nvPr isPhoto="0" userDrawn="0"/>
        </p:nvSpPr>
        <p:spPr bwMode="auto">
          <a:xfrm rot="1863568" flipH="1">
            <a:off x="1368000" y="2466360"/>
            <a:ext cx="3240000" cy="8460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25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" name="Google Shape;228;p49" hidden="0"/>
          <p:cNvSpPr/>
          <p:nvPr isPhoto="0" userDrawn="0"/>
        </p:nvSpPr>
        <p:spPr bwMode="auto">
          <a:xfrm>
            <a:off x="4536000" y="3312000"/>
            <a:ext cx="3282120" cy="155088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Menos trabalho em tempo de execução, escalonamento feito em tempo de compilação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229;p49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Escalonamento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Google Shape;235;p5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2440" y="1690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528924"/>
                <a:gridCol w="6035400"/>
              </a:tblGrid>
              <a:tr h="416523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Quando usar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STATIC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Predeterminado e previsível pelo programador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412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Imprevisível, trabalho varia muito por iteração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77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GUIDED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Caso especial de </a:t>
                      </a:r>
                      <a:r>
                        <a:rPr lang="pt-BR" sz="22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dynamic</a:t>
                      </a: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para reduzir a sobrecarga do escalonamento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6594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AUTO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2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Quando o a biblioteca de runtime pode "Aprender" de  execuções anteriores do mesmo loop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224" algn="ctr">
                      <a:solidFill>
                        <a:srgbClr val="FFFFFF"/>
                      </a:solidFill>
                    </a:lnL>
                    <a:lnR w="12224" algn="ctr">
                      <a:solidFill>
                        <a:srgbClr val="FFFFFF"/>
                      </a:solidFill>
                    </a:lnR>
                    <a:lnT w="12224" algn="ctr">
                      <a:solidFill>
                        <a:srgbClr val="FFFFFF"/>
                      </a:solidFill>
                    </a:lnT>
                    <a:lnB w="12224" algn="ctr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36;p50" hidden="0"/>
          <p:cNvSpPr/>
          <p:nvPr isPhoto="0" userDrawn="0"/>
        </p:nvSpPr>
        <p:spPr bwMode="auto">
          <a:xfrm rot="10799990">
            <a:off x="1656000" y="3309120"/>
            <a:ext cx="595440" cy="12988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25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" name="Google Shape;237;p50" hidden="0"/>
          <p:cNvSpPr>
            <a:spLocks noAdjustHandles="0" noChangeArrowheads="0"/>
          </p:cNvSpPr>
          <p:nvPr isPhoto="0" userDrawn="0"/>
        </p:nvSpPr>
        <p:spPr bwMode="auto">
          <a:xfrm>
            <a:off x="576000" y="6048000"/>
            <a:ext cx="778536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latin typeface="Arial"/>
                <a:ea typeface="Arial"/>
                <a:cs typeface="Arial"/>
              </a:rPr>
              <a:t>Uso: </a:t>
            </a:r>
            <a:r>
              <a:rPr lang="pt-BR" sz="2000" b="0" strike="noStrike">
                <a:latin typeface="Courier New"/>
                <a:ea typeface="Courier New"/>
                <a:cs typeface="Courier New"/>
              </a:rPr>
              <a:t>#pragma omp parallel for schedule(tipo, chunk)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238;p50" hidden="0"/>
          <p:cNvSpPr/>
          <p:nvPr isPhoto="0" userDrawn="0"/>
        </p:nvSpPr>
        <p:spPr bwMode="auto">
          <a:xfrm>
            <a:off x="2251440" y="4608000"/>
            <a:ext cx="3255480" cy="2069640"/>
          </a:xfrm>
          <a:prstGeom prst="rect">
            <a:avLst/>
          </a:prstGeom>
          <a:solidFill>
            <a:srgbClr val="FF0000"/>
          </a:solidFill>
          <a:ln w="12600" cap="flat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Mais trabalho em tempo de execução, lógica de escalonamento mais complexa,  consumindo tempo de execução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AF2F8CE-4AD3-C110-432E-3413281C62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OpenMP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sz="2000" b="0"/>
              <a:t>Rodar programas simples com OpenMP</a:t>
            </a:r>
            <a:endParaRPr sz="2000" b="0"/>
          </a:p>
          <a:p>
            <a:pPr marL="305900" indent="-305900">
              <a:buAutoNum type="arabicPeriod"/>
              <a:defRPr/>
            </a:pPr>
            <a:r>
              <a:rPr sz="2000" b="0"/>
              <a:t>Entender a criação de threads com #pragma omp parallel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D02304-EC33-551D-6A27-0EF41C88142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Algoritmos eficientes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Paralelismo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3044365-D9AC-D1D8-8C0E-E7BB07AA96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6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chemeClr val="tx2"/>
                </a:solidFill>
              </a:rPr>
              <a:t>Paralelismo de dados:</a:t>
            </a:r>
            <a:r>
              <a:rPr sz="2400" u="none">
                <a:solidFill>
                  <a:schemeClr val="tx2"/>
                </a:solidFill>
              </a:rPr>
              <a:t> faço em paralelo a mesma operação (lenta) para todos os elementos em um conjunto de dados (grande).</a:t>
            </a:r>
            <a:endParaRPr sz="2400" u="none">
              <a:solidFill>
                <a:schemeClr val="tx2"/>
              </a:solidFill>
            </a:endParaRPr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8" y="1825624"/>
            <a:ext cx="5672099" cy="435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/>
              <a:t>Cada thread pode ser alocada para rodar uma tarefa</a:t>
            </a: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/>
              <a:t>Não existe ordenação no início das tarefas</a:t>
            </a: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r>
              <a:rPr/>
              <a:t>Tarefa são unidades de trabalho independentes</a:t>
            </a:r>
            <a:endParaRPr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5" y="1547952"/>
            <a:ext cx="3362612" cy="4814703"/>
            <a:chOff x="0" y="0"/>
            <a:chExt cx="3362612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3" y="0"/>
              <a:ext cx="2351939" cy="4622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3"/>
              <a:ext cx="1322885" cy="584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3" tIns="45699" rIns="91423" bIns="45699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8" y="4220082"/>
              <a:ext cx="1702953" cy="584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3" tIns="45699" rIns="91423" bIns="45699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 quê são tarefas?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0;p46" hidden="0"/>
          <p:cNvSpPr/>
          <p:nvPr isPhoto="0" userDrawn="0"/>
        </p:nvSpPr>
        <p:spPr bwMode="auto">
          <a:xfrm flipH="0" flipV="0">
            <a:off x="2568431" y="1626489"/>
            <a:ext cx="485099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#pragma omp task[clauses]</a:t>
            </a: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5" name="Google Shape;211;p46" hidden="0"/>
          <p:cNvSpPr/>
          <p:nvPr isPhoto="0" userDrawn="0"/>
        </p:nvSpPr>
        <p:spPr bwMode="auto">
          <a:xfrm flipH="0" flipV="0">
            <a:off x="131362" y="2620602"/>
            <a:ext cx="4449354" cy="375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func1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func2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func3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12;p46" hidden="0"/>
          <p:cNvSpPr/>
          <p:nvPr isPhoto="0" userDrawn="0"/>
        </p:nvSpPr>
        <p:spPr bwMode="auto">
          <a:xfrm>
            <a:off x="5130549" y="5783299"/>
            <a:ext cx="3881399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Todas as tarefas devem ser concluídas antes que esta barreira seja liberada</a:t>
            </a:r>
            <a:endParaRPr/>
          </a:p>
        </p:txBody>
      </p:sp>
      <p:sp>
        <p:nvSpPr>
          <p:cNvPr id="7" name="Google Shape;213;p46" hidden="0"/>
          <p:cNvSpPr/>
          <p:nvPr isPhoto="0" userDrawn="0"/>
        </p:nvSpPr>
        <p:spPr bwMode="auto">
          <a:xfrm>
            <a:off x="5606329" y="2916648"/>
            <a:ext cx="3079199" cy="3692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Crie um conjunto de threads</a:t>
            </a:r>
            <a:endParaRPr/>
          </a:p>
        </p:txBody>
      </p:sp>
      <p:sp>
        <p:nvSpPr>
          <p:cNvPr id="8" name="Google Shape;214;p46" hidden="0"/>
          <p:cNvSpPr/>
          <p:nvPr isPhoto="0" userDrawn="0"/>
        </p:nvSpPr>
        <p:spPr bwMode="auto">
          <a:xfrm>
            <a:off x="5671245" y="3818700"/>
            <a:ext cx="3259800" cy="3692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Thread 0 organiza as tarefas</a:t>
            </a:r>
            <a:endParaRPr/>
          </a:p>
        </p:txBody>
      </p:sp>
      <p:sp>
        <p:nvSpPr>
          <p:cNvPr id="9" name="Google Shape;215;p46" hidden="0"/>
          <p:cNvSpPr/>
          <p:nvPr isPhoto="0" userDrawn="0"/>
        </p:nvSpPr>
        <p:spPr bwMode="auto">
          <a:xfrm>
            <a:off x="5760599" y="4662499"/>
            <a:ext cx="3259800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Tarefas executadas por alguma thread em alguma ordem</a:t>
            </a:r>
            <a:endParaRPr/>
          </a:p>
        </p:txBody>
      </p:sp>
      <p:cxnSp>
        <p:nvCxnSpPr>
          <p:cNvPr id="10" name="Google Shape;216;p46" hidden="0"/>
          <p:cNvCxnSpPr>
            <a:cxnSpLocks/>
            <a:stCxn id="7" idx="1"/>
          </p:cNvCxnSpPr>
          <p:nvPr isPhoto="0" userDrawn="0"/>
        </p:nvCxnSpPr>
        <p:spPr bwMode="auto">
          <a:xfrm rot="10799989">
            <a:off x="3341029" y="2813599"/>
            <a:ext cx="2265300" cy="28769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1" name="Google Shape;217;p46" hidden="0"/>
          <p:cNvCxnSpPr>
            <a:cxnSpLocks/>
            <a:stCxn id="8" idx="1"/>
          </p:cNvCxnSpPr>
          <p:nvPr isPhoto="0" userDrawn="0"/>
        </p:nvCxnSpPr>
        <p:spPr bwMode="auto">
          <a:xfrm rot="10799989">
            <a:off x="3798345" y="3434850"/>
            <a:ext cx="1872900" cy="56849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2" name="Google Shape;218;p46" hidden="0"/>
          <p:cNvCxnSpPr>
            <a:cxnSpLocks/>
            <a:stCxn id="9" idx="1"/>
          </p:cNvCxnSpPr>
          <p:nvPr isPhoto="0" userDrawn="0"/>
        </p:nvCxnSpPr>
        <p:spPr bwMode="auto">
          <a:xfrm rot="10799989">
            <a:off x="4273200" y="4091298"/>
            <a:ext cx="1487399" cy="89429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3" name="Google Shape;219;p46" hidden="0"/>
          <p:cNvCxnSpPr>
            <a:cxnSpLocks/>
            <a:stCxn id="9" idx="1"/>
          </p:cNvCxnSpPr>
          <p:nvPr isPhoto="0" userDrawn="0"/>
        </p:nvCxnSpPr>
        <p:spPr bwMode="auto">
          <a:xfrm rot="10799989">
            <a:off x="4273200" y="4662499"/>
            <a:ext cx="1487399" cy="323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4" name="Google Shape;220;p46" hidden="0"/>
          <p:cNvCxnSpPr>
            <a:cxnSpLocks/>
            <a:stCxn id="9" idx="1"/>
          </p:cNvCxnSpPr>
          <p:nvPr isPhoto="0" userDrawn="0"/>
        </p:nvCxnSpPr>
        <p:spPr bwMode="auto">
          <a:xfrm flipH="1">
            <a:off x="4237799" y="4985599"/>
            <a:ext cx="1522800" cy="278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cxnSp>
        <p:nvCxnSpPr>
          <p:cNvPr id="15" name="Google Shape;221;p46" hidden="0"/>
          <p:cNvCxnSpPr>
            <a:cxnSpLocks/>
            <a:stCxn id="6" idx="1"/>
          </p:cNvCxnSpPr>
          <p:nvPr isPhoto="0" userDrawn="0"/>
        </p:nvCxnSpPr>
        <p:spPr bwMode="auto">
          <a:xfrm flipH="1">
            <a:off x="930549" y="6106399"/>
            <a:ext cx="4199999" cy="7169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sp>
        <p:nvSpPr>
          <p:cNvPr id="16" name="Google Shape;222;p46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Tarefas em 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0;p46" hidden="0"/>
          <p:cNvSpPr/>
          <p:nvPr isPhoto="0" userDrawn="0"/>
        </p:nvSpPr>
        <p:spPr bwMode="auto">
          <a:xfrm flipH="0" flipV="0">
            <a:off x="2568431" y="1626489"/>
            <a:ext cx="485099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>
                <a:solidFill>
                  <a:schemeClr val="dk1"/>
                </a:solidFill>
                <a:latin typeface="Courier"/>
                <a:ea typeface="Courier"/>
                <a:cs typeface="Courier"/>
              </a:rPr>
              <a:t>#pragma omp task[clauses]</a:t>
            </a: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5" name="Google Shape;211;p46" hidden="0"/>
          <p:cNvSpPr/>
          <p:nvPr isPhoto="0" userDrawn="0"/>
        </p:nvSpPr>
        <p:spPr bwMode="auto">
          <a:xfrm flipH="0" flipV="0">
            <a:off x="131362" y="2620602"/>
            <a:ext cx="5181023" cy="375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parallel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func1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func2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endParaRPr lang="pt-BR" sz="2000">
              <a:solidFill>
                <a:srgbClr val="666600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#pragma omp taskwait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	           </a:t>
            </a:r>
            <a:r>
              <a:rPr lang="pt-BR" sz="20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 b="0" i="0" u="none" strike="noStrike" cap="none" spc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  </a:t>
            </a: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func3</a:t>
            </a:r>
            <a:r>
              <a:rPr lang="pt-BR" sz="20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();</a:t>
            </a:r>
            <a:b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15;p46" hidden="0"/>
          <p:cNvSpPr/>
          <p:nvPr isPhoto="0" userDrawn="0"/>
        </p:nvSpPr>
        <p:spPr bwMode="auto">
          <a:xfrm>
            <a:off x="5760599" y="4662499"/>
            <a:ext cx="3259800" cy="646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Task func3() só é criada depois de func1() e func2() acabarem.</a:t>
            </a:r>
            <a:endParaRPr/>
          </a:p>
        </p:txBody>
      </p:sp>
      <p:cxnSp>
        <p:nvCxnSpPr>
          <p:cNvPr id="7" name="Google Shape;220;p46" hidden="0"/>
          <p:cNvCxnSpPr>
            <a:cxnSpLocks/>
            <a:stCxn id="6" idx="1"/>
          </p:cNvCxnSpPr>
          <p:nvPr isPhoto="0" userDrawn="0"/>
        </p:nvCxnSpPr>
        <p:spPr bwMode="auto">
          <a:xfrm rot="10799989" flipH="0" flipV="1">
            <a:off x="4691818" y="4985599"/>
            <a:ext cx="1068781" cy="25314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cxnSp>
      <p:sp>
        <p:nvSpPr>
          <p:cNvPr id="8" name="Google Shape;222;p46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Tarefas em 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5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42900" y="1604524"/>
            <a:ext cx="8558699" cy="397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628972" lvl="0" indent="-394023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lang="pt-BR" sz="2400"/>
              <a:t>Muitas tarefas geradas podem deixam o código mais lento</a:t>
            </a:r>
            <a:endParaRPr sz="2400"/>
          </a:p>
          <a:p>
            <a:pPr marL="628972" lvl="0" indent="-394023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lang="pt-BR" sz="2400"/>
              <a:t>Ao gerar tarefa o sistema terá que suspender a execução por um tempo</a:t>
            </a:r>
            <a:endParaRPr sz="2400"/>
          </a:p>
        </p:txBody>
      </p:sp>
      <p:sp>
        <p:nvSpPr>
          <p:cNvPr id="5" name="Google Shape;283;p54" hidden="0"/>
          <p:cNvSpPr/>
          <p:nvPr isPhoto="0" userDrawn="0"/>
        </p:nvSpPr>
        <p:spPr bwMode="auto">
          <a:xfrm flipH="0" flipV="0">
            <a:off x="811667" y="3593224"/>
            <a:ext cx="7519464" cy="23081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master</a:t>
            </a:r>
            <a:b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88"/>
                </a:solidFill>
                <a:latin typeface="Consolas"/>
                <a:ea typeface="Consolas"/>
                <a:cs typeface="Consolas"/>
              </a:rPr>
              <a:t>	for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2400">
                <a:solidFill>
                  <a:srgbClr val="006666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UMZILHAO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++)</a:t>
            </a:r>
            <a:b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pt-BR" sz="2400">
                <a:solidFill>
                  <a:srgbClr val="880000"/>
                </a:solidFill>
                <a:latin typeface="Consolas"/>
                <a:ea typeface="Consolas"/>
                <a:cs typeface="Consolas"/>
              </a:rPr>
              <a:t>#pragma 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omp task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process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pt-BR" sz="2400">
                <a:solidFill>
                  <a:srgbClr val="666600"/>
                </a:solidFill>
                <a:latin typeface="Consolas"/>
                <a:ea typeface="Consolas"/>
                <a:cs typeface="Consolas"/>
              </a:rPr>
              <a:t>]);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84;p5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Cuidado - </a:t>
            </a:r>
            <a:r>
              <a:rPr lang="pt-BR" sz="3200" b="0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Tarefas são caras!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B6407FD-5FB1-B9DF-EE3A-D60FBB03F1A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Tarefas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Entender a criação de tarefas com #pragma omp task</a:t>
            </a:r>
            <a:endParaRPr sz="2000" b="0"/>
          </a:p>
          <a:p>
            <a:pPr marL="305900" indent="-305900">
              <a:buAutoNum type="arabicPeriod"/>
              <a:defRPr/>
            </a:pPr>
            <a:r>
              <a:rPr sz="2000" b="0"/>
              <a:t>Rodar primeiras funções em paralelo.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94C1708-ADEA-4DB0-90DD-56997CD3730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Problema prático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Transformar um código sequencial em paralelo usando tarefas.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7;p48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(host / NUMA)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18;p4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48000" y="1470600"/>
            <a:ext cx="7817037" cy="47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7" y="1825623"/>
            <a:ext cx="5672098" cy="435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A tarefa é definida em um bloco estruturado de código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Tarefas podem ser aninhadas: isto é, uma tarefa pode gerar novas tarefas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Cada thread pode ser alocada para rodar uma tarefa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existe ordenação no início das tarefas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Tarefa são unidades de trabalho independentes</a:t>
            </a:r>
            <a:endParaRPr sz="1800"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4" y="1547951"/>
            <a:ext cx="3362611" cy="4814703"/>
            <a:chOff x="0" y="0"/>
            <a:chExt cx="3362611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2" y="0"/>
              <a:ext cx="2351938" cy="4622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2"/>
              <a:ext cx="1322884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7" y="4220082"/>
              <a:ext cx="1702953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 quê são tarefas?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de dados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F09B7F-9362-6647-8F39-40E140BDE4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965B850-E90A-13A6-75B6-20B871B2128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6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pt-BR" sz="2400" b="1" i="0" u="sng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ONLYOFFICE/6.0.0.110</Application>
  <DocSecurity>0</DocSecurity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194</cp:revision>
  <dcterms:created xsi:type="dcterms:W3CDTF">2014-04-17T20:05:08Z</dcterms:created>
  <dcterms:modified xsi:type="dcterms:W3CDTF">2020-10-26T11:20:54Z</dcterms:modified>
  <cp:category/>
  <cp:contentStatus/>
  <cp:version/>
</cp:coreProperties>
</file>