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lpsoares@insper.edu.br" TargetMode="External"/><Relationship Id="rId3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2;p53" hidden="0"/>
          <p:cNvSpPr/>
          <p:nvPr isPhoto="0" userDrawn="0"/>
        </p:nvSpPr>
        <p:spPr bwMode="auto">
          <a:xfrm>
            <a:off x="966960" y="2384280"/>
            <a:ext cx="7342560" cy="71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SuperComputação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53;p53" hidden="0"/>
          <p:cNvSpPr/>
          <p:nvPr isPhoto="0" userDrawn="0"/>
        </p:nvSpPr>
        <p:spPr bwMode="auto">
          <a:xfrm>
            <a:off x="966960" y="3429000"/>
            <a:ext cx="734256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0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Aula 6 – Busca local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398"/>
              </a:spcBef>
              <a:spcAft>
                <a:spcPts val="0"/>
              </a:spcAft>
              <a:buNone/>
              <a:defRPr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254;p53" hidden="0"/>
          <p:cNvSpPr/>
          <p:nvPr isPhoto="0" userDrawn="0"/>
        </p:nvSpPr>
        <p:spPr bwMode="auto">
          <a:xfrm>
            <a:off x="900000" y="5463360"/>
            <a:ext cx="7342560" cy="113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20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– Engenharia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Luciano Soares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2" tooltip="mailto:lpsoares@insper.edu.br"/>
              </a:rPr>
              <a:t>&lt;lpsoares@insper.edu.br&gt;</a:t>
            </a: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 </a:t>
            </a:r>
            <a:endParaRPr/>
          </a:p>
          <a:p>
            <a:pPr marL="0" marR="0" lvl="0" indent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/>
            </a:pPr>
            <a:r>
              <a:rPr lang="pt-BR" sz="1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Igor Montagner </a:t>
            </a:r>
            <a:r>
              <a:rPr lang="pt-BR" sz="1400" b="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hlinkClick r:id="rId3" tooltip="mailto:igorsm1@insper.edu.br"/>
              </a:rPr>
              <a:t>&lt;igorsm1@insper.edu.br&gt;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7EB1981-4163-74B3-5B47-4934A2BD21C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9" y="4088421"/>
            <a:ext cx="8137933" cy="36344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 se fizermos 100% exploration?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6" indent="-305906">
              <a:buAutoNum type="arabicPeriod"/>
              <a:defRPr/>
            </a:pPr>
            <a:r>
              <a:rPr sz="2000" b="0"/>
              <a:t>Revisar geração de números aleatórios</a:t>
            </a:r>
            <a:endParaRPr sz="2000" b="0"/>
          </a:p>
          <a:p>
            <a:pPr marL="305905" indent="-305905">
              <a:buAutoNum type="arabicPeriod"/>
              <a:defRPr/>
            </a:pPr>
            <a:r>
              <a:rPr sz="2000" b="0"/>
              <a:t>Comparar soluções de algoritmos aleatorizados</a:t>
            </a:r>
            <a:endParaRPr sz="2000" b="0"/>
          </a:p>
          <a:p>
            <a:pPr marL="305905" indent="-305905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aleatorizada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Uma solução para a mochila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9E6B410-3B26-20C2-0C29-11964C9C0AA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6293749" y="2915227"/>
            <a:ext cx="2411301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Peso: 14kg</a:t>
            </a:r>
            <a:endParaRPr sz="2800"/>
          </a:p>
          <a:p>
            <a:pPr>
              <a:defRPr/>
            </a:pPr>
            <a:r>
              <a:rPr sz="2800"/>
              <a:t>Valor: $6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Uma solução para a mochila (II)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8C09D85-3654-77B3-E4DF-6F3A50FC980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102339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4287727" y="2208067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1228181" y="1760113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6293749" y="2915227"/>
            <a:ext cx="2411373" cy="9449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Peso: 15kg</a:t>
            </a:r>
            <a:endParaRPr sz="2800"/>
          </a:p>
          <a:p>
            <a:pPr>
              <a:defRPr/>
            </a:pPr>
            <a:r>
              <a:rPr sz="2800"/>
              <a:t>Valor: $7</a:t>
            </a:r>
            <a:endParaRPr sz="28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4504204" y="3809999"/>
            <a:ext cx="1298863" cy="114011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Melhorando uma solução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F77F279-F185-5F6D-BF5B-530CADC5CF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Encher a mochila:</a:t>
            </a:r>
            <a:r>
              <a:rPr sz="2400"/>
              <a:t> verificar se algum objeto não selecionado cabe na mochila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Trocar dois objetos: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verificar se é possível substituir um objeto selecionado por outro de melhor valor que foi deixado de fora</a:t>
            </a:r>
            <a:endParaRPr sz="2400" b="0">
              <a:solidFill>
                <a:schemeClr val="tx1"/>
              </a:solidFill>
            </a:endParaRPr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2CD3F89-C84E-391C-E646-0130D113BD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Encher a mochila:</a:t>
            </a:r>
            <a:r>
              <a:rPr sz="2400"/>
              <a:t> não é possível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Trocar dois objetos: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 é possível</a:t>
            </a:r>
            <a:endParaRPr sz="2400" b="0">
              <a:solidFill>
                <a:schemeClr val="tx1"/>
              </a:solidFill>
            </a:endParaRPr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3763BA-F921-1D15-DD90-6BA17DE5B6D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Encher a mochila:</a:t>
            </a:r>
            <a:r>
              <a:rPr sz="2400"/>
              <a:t> não é possível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Trocar dois objetos: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não é possível</a:t>
            </a:r>
            <a:endParaRPr sz="2400" b="0">
              <a:solidFill>
                <a:schemeClr val="tx1"/>
              </a:solidFill>
            </a:endParaRPr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021931" y="4076695"/>
            <a:ext cx="4866762" cy="17983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Ambas são condições necessárias, mas não suficientes, para otimalidade</a:t>
            </a:r>
            <a:endParaRPr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B5B35B-6F93-707B-8573-A647228CBA0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D4BD1E9-84CC-BA8E-8580-17B88E5553C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687485" y="4632613"/>
            <a:ext cx="3405908" cy="1039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Aplicar alguma condição necessária mas não suficiente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6279318" y="3232726"/>
            <a:ext cx="1154545" cy="126999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16C616B-D166-F96C-7434-4F0ECC3FD85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687485" y="4632613"/>
            <a:ext cx="3405908" cy="1039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Aplicar alguma condição necessária mas não suficiente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6279318" y="3232726"/>
            <a:ext cx="1154545" cy="126999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724679" y="5363149"/>
            <a:ext cx="2552819" cy="683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Não tem nada melhor por perto!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2036363" y="1385454"/>
            <a:ext cx="0" cy="385329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59;p54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Hoje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0;p5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1;p5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4D2708F-FD48-DE3A-57D5-ACCDA54D99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62;p54" hidden="0"/>
          <p:cNvSpPr>
            <a:spLocks noAdjustHandles="0" noChangeArrowheads="0"/>
          </p:cNvSpPr>
          <p:nvPr isPhoto="0" userDrawn="0"/>
        </p:nvSpPr>
        <p:spPr bwMode="auto">
          <a:xfrm>
            <a:off x="576000" y="1728000"/>
            <a:ext cx="7920000" cy="359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>
              <a:lnSpc>
                <a:spcPct val="100000"/>
              </a:lnSpc>
              <a:spcBef>
                <a:spcPts val="396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  <a:defRPr/>
            </a:pP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D1D4E8-0841-3BEE-56B8-974FFF62917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Cria uma solução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Aplicar, sucessivamente, uma operação que melhora esta solução.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Parar quando não for mais possível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687485" y="4632613"/>
            <a:ext cx="3405908" cy="1039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Aplicar alguma condição necessária mas não suficiente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6279318" y="3232726"/>
            <a:ext cx="1154545" cy="126999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724679" y="5363149"/>
            <a:ext cx="2552819" cy="683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Não tem nada melhor por perto!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" hidden="0"/>
          <p:cNvCxnSpPr>
            <a:cxnSpLocks/>
          </p:cNvCxnSpPr>
          <p:nvPr isPhoto="0" userDrawn="0"/>
        </p:nvCxnSpPr>
        <p:spPr bwMode="auto">
          <a:xfrm flipH="1" flipV="1">
            <a:off x="2036363" y="1385454"/>
            <a:ext cx="0" cy="385329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 hidden="0"/>
          <p:cNvSpPr/>
          <p:nvPr isPhoto="0" userDrawn="0"/>
        </p:nvSpPr>
        <p:spPr bwMode="auto">
          <a:xfrm flipH="0" flipV="0">
            <a:off x="5804678" y="1588482"/>
            <a:ext cx="2552818" cy="683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1">
                <a:solidFill>
                  <a:schemeClr val="accent2">
                    <a:lumMod val="50000"/>
                  </a:schemeClr>
                </a:solidFill>
              </a:rPr>
              <a:t>Depende de onde começou!</a:t>
            </a:r>
            <a:endParaRPr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1" flipV="0">
            <a:off x="3118749" y="1948295"/>
            <a:ext cx="2453409" cy="25977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9A19799-5D64-7B98-1DD4-80CDC0A1DF7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Repetir N vezes: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639871" lvl="1" indent="-239821">
              <a:buAutoNum type="arabicPeriod"/>
              <a:defRPr/>
            </a:pPr>
            <a:r>
              <a:rPr sz="2400"/>
              <a:t> Cria uma solução</a:t>
            </a:r>
            <a:endParaRPr sz="2400"/>
          </a:p>
          <a:p>
            <a:pPr marL="639871" lvl="1" indent="-239821">
              <a:buAutoNum type="arabicPeriod"/>
              <a:defRPr/>
            </a:pPr>
            <a:endParaRPr sz="2400"/>
          </a:p>
          <a:p>
            <a:pPr marL="639871" lvl="1" indent="-239821">
              <a:buAutoNum type="arabicPeriod"/>
              <a:defRPr/>
            </a:pPr>
            <a:r>
              <a:rPr sz="2400"/>
              <a:t> </a:t>
            </a:r>
            <a:r>
              <a:rPr sz="2400"/>
              <a:t>Aplicar, sucessivamente, uma operação que melhora esta solução.</a:t>
            </a:r>
            <a:endParaRPr sz="2400"/>
          </a:p>
          <a:p>
            <a:pPr marL="639871" lvl="1" indent="-239821">
              <a:buAutoNum type="arabicPeriod"/>
              <a:defRPr/>
            </a:pPr>
            <a:endParaRPr sz="2400"/>
          </a:p>
          <a:p>
            <a:pPr marL="639871" lvl="1" indent="-239821">
              <a:buAutoNum type="arabicPeriod"/>
              <a:defRPr/>
            </a:pPr>
            <a:r>
              <a:rPr sz="2400"/>
              <a:t> </a:t>
            </a:r>
            <a:r>
              <a:rPr sz="2400"/>
              <a:t>Parar quando não for mais possível</a:t>
            </a:r>
            <a:endParaRPr sz="2400"/>
          </a:p>
          <a:p>
            <a:pPr marL="239821" lvl="0" indent="-239821">
              <a:buAutoNum type="arabicPeriod"/>
              <a:defRPr/>
            </a:pPr>
            <a:endParaRPr sz="2400"/>
          </a:p>
          <a:p>
            <a:pPr marL="239821" lvl="0" indent="-239821">
              <a:buAutoNum type="arabicPeriod"/>
              <a:defRPr/>
            </a:pPr>
            <a:r>
              <a:rPr sz="2400"/>
              <a:t> Retorne a melhor solução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 (vantagens)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1CA638C-8255-D864-119C-9A83A891D88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Rápida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Resultados bons para N grande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Oferece "garantia" (fraca) de qualidade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Não ficou bom? Roda mais vezes!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local (desvantagens)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47B4E7B-1C21-C55F-F0E7-C742BDCFC1F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Depende de gerar soluções iniciais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Aleatorizado (pode não ser problema)</a:t>
            </a: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r>
              <a:rPr sz="2400"/>
              <a:t> 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Oferece "garantia" (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fraca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 de qualidade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8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500FAA0-8915-66B2-2740-3DF20AF134B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8" y="4088421"/>
            <a:ext cx="8137932" cy="36344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Busca local e aleatoridade</a:t>
            </a:r>
            <a:endParaRPr sz="2000" b="1"/>
          </a:p>
          <a:p>
            <a:pPr>
              <a:defRPr/>
            </a:pPr>
            <a:endParaRPr sz="2000"/>
          </a:p>
          <a:p>
            <a:pPr marL="305905" indent="-305905">
              <a:buAutoNum type="arabicPeriod"/>
              <a:defRPr/>
            </a:pPr>
            <a:r>
              <a:rPr sz="2000" b="0"/>
              <a:t>Criar algoritmo que seleciona a melhor de N soluções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Implementar "Mochila cheia"</a:t>
            </a:r>
            <a:endParaRPr sz="2000" b="0"/>
          </a:p>
          <a:p>
            <a:pPr marL="305904" indent="-305904">
              <a:buAutoNum type="arabicPeriod"/>
              <a:defRPr/>
            </a:pPr>
            <a:r>
              <a:rPr sz="2000" b="0"/>
              <a:t>Implementar "Substitui objeto"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Fechamento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0A9EAD8-F72A-09A4-D975-FAD56D77C88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As soluções ficaram melhores que as heurísticas?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pt-BR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o tempo de execução?</a:t>
            </a:r>
            <a:endParaRPr sz="2400" b="0" u="none">
              <a:solidFill>
                <a:schemeClr val="tx1"/>
              </a:solidFill>
            </a:endParaRPr>
          </a:p>
        </p:txBody>
      </p:sp>
      <p:cxnSp>
        <p:nvCxnSpPr>
          <p:cNvPr id="8" name="" hidden="0"/>
          <p:cNvCxnSpPr>
            <a:cxnSpLocks/>
          </p:cNvCxnSpPr>
          <p:nvPr isPhoto="0" userDrawn="0"/>
        </p:nvCxnSpPr>
        <p:spPr bwMode="auto">
          <a:xfrm rot="16199969" flipH="0" flipV="0">
            <a:off x="5572158" y="4791362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9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Algoritmos aleatorizados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581D0F-81C8-5D84-8B47-C810591E47F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D89B570-0228-7292-94CF-1830D68FF01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256885" y="1760114"/>
            <a:ext cx="4629150" cy="4010023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7"/>
            <a:ext cx="8081816" cy="38397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resolver esse problema?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EEAA18-D4C0-A806-F108-90A09FBE260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6" y="1588485"/>
            <a:ext cx="8704380" cy="497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5" rIns="91422" bIns="45695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Algumas opções: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tentar tudo e ver qual é melhor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caro primeiro</a:t>
            </a:r>
            <a:endParaRPr sz="2400" b="0" u="none">
              <a:solidFill>
                <a:schemeClr val="tx1"/>
              </a:solidFill>
            </a:endParaRPr>
          </a:p>
          <a:p>
            <a:pPr marL="394021" indent="-394021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pegar o mais  leve primeiro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Heurística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6CFDDD3-1E0F-FF7A-3C4A-E302DACE76C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l">
              <a:defRPr/>
            </a:pPr>
            <a:endParaRPr sz="2400" b="1" u="sng">
              <a:solidFill>
                <a:schemeClr val="accent2"/>
              </a:solidFill>
            </a:endParaRPr>
          </a:p>
          <a:p>
            <a:pPr algn="ctr">
              <a:defRPr/>
            </a:pPr>
            <a:r>
              <a:rPr sz="2800" b="0" u="none">
                <a:solidFill>
                  <a:schemeClr val="tx1"/>
                </a:solidFill>
              </a:rPr>
              <a:t>"truque" usado para resolver um problema rapidamente</a:t>
            </a:r>
            <a:endParaRPr sz="2800" b="0" u="none">
              <a:solidFill>
                <a:schemeClr val="tx1"/>
              </a:solidFill>
            </a:endParaRPr>
          </a:p>
          <a:p>
            <a:pPr algn="ctr">
              <a:defRPr/>
            </a:pPr>
            <a:endParaRPr sz="2800" b="1" u="sng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Ainda assim, uma boa heurística é suficiente para obter resultados aproximados ou ganhos de curto prazo. 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Não </a:t>
            </a:r>
            <a:r>
              <a:rPr sz="2400" b="0" u="none">
                <a:solidFill>
                  <a:schemeClr val="tx1"/>
                </a:solidFill>
              </a:rPr>
              <a:t>garante resultados ótimos </a:t>
            </a: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 u="none">
                <a:solidFill>
                  <a:schemeClr val="tx1"/>
                </a:solidFill>
              </a:rPr>
              <a:t>Nem resultados bons em todas situações</a:t>
            </a: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Exploration x Exploitation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E284950-BAEB-ABA8-C49F-A9751E0DBED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5" y="1588484"/>
            <a:ext cx="8704379" cy="497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4" rIns="91422" bIns="45694" anchor="t" anchorCtr="0">
            <a:noAutofit/>
          </a:bodyPr>
          <a:lstStyle/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Nossa heurística é </a:t>
            </a:r>
            <a:r>
              <a:rPr sz="2400" b="1" u="none">
                <a:solidFill>
                  <a:srgbClr val="C00000"/>
                </a:solidFill>
              </a:rPr>
              <a:t>100% Exploitation</a:t>
            </a:r>
            <a:r>
              <a:rPr sz="2400" b="0" u="none">
                <a:solidFill>
                  <a:schemeClr val="tx1"/>
                </a:solidFill>
              </a:rPr>
              <a:t>.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2400" b="0" u="none">
                <a:solidFill>
                  <a:schemeClr val="tx1"/>
                </a:solidFill>
              </a:rPr>
              <a:t>Como podemos adicionar </a:t>
            </a:r>
            <a:r>
              <a:rPr sz="2400" b="1" u="none">
                <a:solidFill>
                  <a:srgbClr val="C00000"/>
                </a:solidFill>
              </a:rPr>
              <a:t>Exploration</a:t>
            </a:r>
            <a:r>
              <a:rPr sz="2400" b="0" u="none">
                <a:solidFill>
                  <a:schemeClr val="tx1"/>
                </a:solidFill>
              </a:rPr>
              <a:t>?</a:t>
            </a: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algn="l"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sz="2400" b="0" u="none">
                <a:solidFill>
                  <a:schemeClr val="tx1"/>
                </a:solidFill>
              </a:rPr>
              <a:t>Alternar heurísticas </a:t>
            </a:r>
            <a:r>
              <a:rPr sz="2400" b="1" u="none">
                <a:solidFill>
                  <a:schemeClr val="tx1"/>
                </a:solidFill>
              </a:rPr>
              <a:t>de vez em quando</a:t>
            </a:r>
            <a:endParaRPr sz="2400" b="1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faço uma escolha qualquer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Inverto a heurística </a:t>
            </a:r>
            <a:r>
              <a:rPr lang="en-US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 vez em quando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lang="en-US"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AutoNum type="arabicPeriod"/>
              <a:defRPr/>
            </a:pPr>
            <a:endParaRPr sz="2400" b="0" u="none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endParaRPr sz="2400" b="0" u="none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Números (pseudo-)aleatórios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9164-ADF6-8EA8-E27E-FDE60486BB0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3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Sorteio de números aleatórios</a:t>
            </a: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Gerador:</a:t>
            </a:r>
            <a:r>
              <a:rPr sz="2400"/>
              <a:t> produz bits aleatórios a partir de um parâmetro </a:t>
            </a:r>
            <a:r>
              <a:rPr sz="2400" b="1"/>
              <a:t>seed</a:t>
            </a:r>
            <a:r>
              <a:rPr sz="2400"/>
              <a:t>.</a:t>
            </a:r>
            <a:r>
              <a:rPr sz="2400"/>
              <a:t> Cada </a:t>
            </a:r>
            <a:r>
              <a:rPr sz="2400" b="1"/>
              <a:t>seed </a:t>
            </a:r>
            <a:r>
              <a:rPr sz="2400" b="0"/>
              <a:t>gera uma sequência diferente de bits.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 b="1">
                <a:solidFill>
                  <a:srgbClr val="C00000"/>
                </a:solidFill>
              </a:rPr>
              <a:t>Distribuição de probabilidade:</a:t>
            </a:r>
            <a:r>
              <a:rPr sz="2400" b="0">
                <a:solidFill>
                  <a:srgbClr val="C00000"/>
                </a:solidFill>
              </a:rPr>
              <a:t> </a:t>
            </a:r>
            <a:r>
              <a:rPr sz="2400" b="0">
                <a:solidFill>
                  <a:schemeClr val="tx1"/>
                </a:solidFill>
              </a:rPr>
              <a:t>gera</a:t>
            </a:r>
            <a:r>
              <a:rPr sz="2400" b="0">
                <a:solidFill>
                  <a:schemeClr val="tx1"/>
                </a:solidFill>
              </a:rPr>
              <a:t> sequência de números a partir de um conjunto de parâmetros</a:t>
            </a:r>
            <a:endParaRPr sz="2400" b="0">
              <a:solidFill>
                <a:schemeClr val="tx1"/>
              </a:solidFill>
            </a:endParaRPr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  <a:p>
            <a:pPr marL="239821" indent="-239821">
              <a:buAutoNum type="arabicPeriod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180</cp:revision>
  <dcterms:created xsi:type="dcterms:W3CDTF">2014-04-17T20:05:08Z</dcterms:created>
  <dcterms:modified xsi:type="dcterms:W3CDTF">2020-09-14T21:56:31Z</dcterms:modified>
  <cp:category/>
  <cp:contentStatus/>
  <cp:version/>
</cp:coreProperties>
</file>