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  <p:sldMasterId id="2147483661" r:id="rId2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6858000" type="screen4x3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presProps" Target="presProps.xml" /><Relationship Id="rId22" Type="http://schemas.openxmlformats.org/officeDocument/2006/relationships/tableStyles" Target="tableStyles.xml" /><Relationship Id="rId2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1;p3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2;p36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1;p5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2;p5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3;p5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5;p5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6;p5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7;p5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48;p52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49;p52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1;p5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2;p5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3;p5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54;p5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55;p5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56;p53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57;p53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4;p5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5;p54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7;p5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8;p5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0;p5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1;p56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72;p56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4;p5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6;p58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8;p5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9;p5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0;p5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1;p5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3;p6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4;p6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5;p6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6;p6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8;p6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9;p6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0;p6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1;p61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3;p6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4;p6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5;p6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7;p6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8;p6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9;p6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0;p6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1;p6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3;p6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04;p6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05;p64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6;p64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7;p64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08;p64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9;p64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;p4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6;p4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8;p4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9;p4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0;p45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2;p4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4;p47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;p4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7;p4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8;p48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9;p48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1;p4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2;p4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3;p4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4;p4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6;p5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7;p5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8;p5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9;p5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6;p35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;p35" hidden="0"/>
          <p:cNvPicPr/>
          <p:nvPr isPhoto="0" userDrawn="0"/>
        </p:nvPicPr>
        <p:blipFill>
          <a:blip r:embed="rId15">
            <a:alphaModFix/>
          </a:blip>
          <a:stretch/>
        </p:blipFill>
        <p:spPr bwMode="auto">
          <a:xfrm>
            <a:off x="2880" y="0"/>
            <a:ext cx="913752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;p3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;p3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9;p37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0;p3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1;p3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lpsoares@insper.edu.br" TargetMode="External"/><Relationship Id="rId3" Type="http://schemas.openxmlformats.org/officeDocument/2006/relationships/hyperlink" Target="mailto:igorsm1@insper.edu.br" TargetMode="Externa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2;p53" hidden="0"/>
          <p:cNvSpPr/>
          <p:nvPr isPhoto="0" userDrawn="0"/>
        </p:nvSpPr>
        <p:spPr bwMode="auto">
          <a:xfrm>
            <a:off x="966960" y="2384280"/>
            <a:ext cx="7342560" cy="713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SuperComputação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53;p53" hidden="0"/>
          <p:cNvSpPr/>
          <p:nvPr isPhoto="0" userDrawn="0"/>
        </p:nvSpPr>
        <p:spPr bwMode="auto">
          <a:xfrm>
            <a:off x="966960" y="3429000"/>
            <a:ext cx="734256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Aula 4 – Projeto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100000"/>
              </a:lnSpc>
              <a:spcBef>
                <a:spcPts val="398"/>
              </a:spcBef>
              <a:spcAft>
                <a:spcPts val="0"/>
              </a:spcAft>
              <a:buNone/>
              <a:defRPr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254;p53" hidden="0"/>
          <p:cNvSpPr/>
          <p:nvPr isPhoto="0" userDrawn="0"/>
        </p:nvSpPr>
        <p:spPr bwMode="auto">
          <a:xfrm>
            <a:off x="900000" y="5463360"/>
            <a:ext cx="7342560" cy="113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20</a:t>
            </a:r>
            <a:r>
              <a:rPr lang="pt-BR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20</a:t>
            </a: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 – Engenharia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Luciano Soares </a:t>
            </a:r>
            <a:r>
              <a:rPr lang="pt-BR" sz="140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hlinkClick r:id="rId2" tooltip="mailto:lpsoares@insper.edu.br"/>
              </a:rPr>
              <a:t>&lt;lpsoares@insper.edu.br&gt;</a:t>
            </a: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 </a:t>
            </a:r>
            <a:endParaRPr/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Igor Montagner </a:t>
            </a:r>
            <a:r>
              <a:rPr lang="pt-BR" sz="140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hlinkClick r:id="rId3" tooltip="mailto:igorsm1@insper.edu.br"/>
              </a:rPr>
              <a:t>&lt;igorsm1@insper.edu.br&gt;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9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97EB1981-4163-74B3-5B47-4934A2BD21C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7" y="4088421"/>
            <a:ext cx="8137933" cy="36344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Profiling na prática</a:t>
            </a:r>
            <a:endParaRPr sz="2000" b="1"/>
          </a:p>
          <a:p>
            <a:pPr>
              <a:defRPr/>
            </a:pPr>
            <a:endParaRPr sz="2000"/>
          </a:p>
          <a:p>
            <a:pPr marL="305907" indent="-305907">
              <a:buAutoNum type="arabicPeriod"/>
              <a:defRPr/>
            </a:pPr>
            <a:r>
              <a:rPr sz="2000" b="0"/>
              <a:t>Usar o KCachegrind para analisar nossa tentativa de otimização</a:t>
            </a:r>
            <a:endParaRPr sz="2000" b="0"/>
          </a:p>
          <a:p>
            <a:pPr marL="305906" indent="-305906">
              <a:buAutoNum type="arabicPeriod"/>
              <a:defRPr/>
            </a:pPr>
            <a:r>
              <a:rPr sz="2000" b="0"/>
              <a:t>Fazer novas otimizações e medir seu desempenho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7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Projeto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53BF8A2C-3D0F-6345-19F2-BE11817528EB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5" y="4088421"/>
            <a:ext cx="8137931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Projeto - Travelling Salesperson (TSP)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A3D99579-7D0E-CF2D-A2BA-826995344CC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6" y="1588485"/>
            <a:ext cx="8704380" cy="4976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5" rIns="91422" bIns="45695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323522" y="1919431"/>
            <a:ext cx="3797045" cy="3797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Projeto - Travelling Salesperson (TSP)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B5BE23F9-E0D8-1C6D-36CE-CF403638F720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6" y="1588485"/>
            <a:ext cx="8704380" cy="4976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5" rIns="91422" bIns="45695" anchor="t" anchorCtr="0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8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6" y="1588485"/>
            <a:ext cx="8704380" cy="4976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5" rIns="91422" bIns="45695" anchor="t" anchorCtr="0">
            <a:noAutofit/>
          </a:bodyPr>
          <a:lstStyle/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Dadas N cidades, escolher um caminho fechado (tour) tal que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94021" indent="-394021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cada cidade é visitada somente uma vez</a:t>
            </a:r>
            <a:endParaRPr sz="2400" b="0" u="none">
              <a:solidFill>
                <a:schemeClr val="tx1"/>
              </a:solidFill>
            </a:endParaRPr>
          </a:p>
          <a:p>
            <a:pPr marL="394021" indent="-394021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o caminho é o mais curto possível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ctr">
              <a:defRPr/>
            </a:pPr>
            <a:r>
              <a:rPr sz="2800" b="1" u="none">
                <a:solidFill>
                  <a:srgbClr val="C00026"/>
                </a:solidFill>
              </a:rPr>
              <a:t>Problema de otimização difícil</a:t>
            </a:r>
            <a:endParaRPr sz="2800" b="1" u="none">
              <a:solidFill>
                <a:srgbClr val="C0002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Projeto - Travelling Salesperson (TSP)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9E4FE590-11FA-6D0E-3D5A-801B6F9BD2F0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6" y="1588485"/>
            <a:ext cx="8704380" cy="4976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5" rIns="91422" bIns="45695" anchor="t" anchorCtr="0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8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6" y="1588485"/>
            <a:ext cx="8704380" cy="4976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5" rIns="91422" bIns="45695" anchor="t" anchorCtr="0">
            <a:noAutofit/>
          </a:bodyPr>
          <a:lstStyle/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Teremos três grandes partes no projeto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94021" indent="-394021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algoritmos</a:t>
            </a:r>
            <a:endParaRPr sz="2400" b="0" u="none">
              <a:solidFill>
                <a:schemeClr val="tx1"/>
              </a:solidFill>
            </a:endParaRPr>
          </a:p>
          <a:p>
            <a:pPr marL="394021" indent="-394021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análise de desempenho</a:t>
            </a:r>
            <a:endParaRPr sz="2400" b="0" u="none">
              <a:solidFill>
                <a:schemeClr val="tx1"/>
              </a:solidFill>
            </a:endParaRPr>
          </a:p>
          <a:p>
            <a:pPr marL="394021" indent="-394021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paralelismo</a:t>
            </a:r>
            <a:endParaRPr sz="2400" b="0" u="none">
              <a:solidFill>
                <a:schemeClr val="tx1"/>
              </a:solidFill>
            </a:endParaRPr>
          </a:p>
          <a:p>
            <a:pPr marL="394021" indent="-394021" algn="l">
              <a:lnSpc>
                <a:spcPct val="150000"/>
              </a:lnSpc>
              <a:buFont typeface="Arial"/>
              <a:buChar char="•"/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defRPr/>
            </a:pPr>
            <a:r>
              <a:rPr sz="2400" b="0" u="none">
                <a:solidFill>
                  <a:schemeClr val="tx1"/>
                </a:solidFill>
              </a:rPr>
              <a:t>Toda parte será conectada com alguma aula, em que faremos discussões e fixaremos um prazo para os exercícios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ctr">
              <a:defRPr/>
            </a:pPr>
            <a:endParaRPr sz="2800" b="1" u="none">
              <a:solidFill>
                <a:srgbClr val="C0002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Projeto - Travelling Salesperson (TSP)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18393B96-D236-0CF2-FF85-82FF1772415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6" y="1588485"/>
            <a:ext cx="8704380" cy="4976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5" rIns="91422" bIns="45695" anchor="t" anchorCtr="0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8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6" y="1588485"/>
            <a:ext cx="8704380" cy="4976427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clip" vert="horz" wrap="square" lIns="91422" tIns="45695" rIns="91422" bIns="45695" numCol="1" spcCol="0" rtlCol="0" fromWordArt="0" anchor="ctr" anchorCtr="0" forceAA="0" upright="0" compatLnSpc="0">
            <a:noAutofit/>
          </a:bodyPr>
          <a:lstStyle/>
          <a:p>
            <a:pPr algn="ctr">
              <a:defRPr/>
            </a:pPr>
            <a:r>
              <a:rPr lang="en-US" sz="2400" b="1" i="0" u="sng" strike="noStrike" cap="none" spc="0">
                <a:solidFill>
                  <a:schemeClr val="accent2"/>
                </a:solidFill>
                <a:latin typeface="Arial"/>
                <a:ea typeface="Arial"/>
                <a:cs typeface="Arial"/>
              </a:rPr>
              <a:t>https://insper.github.io/supercomp/projetos/</a:t>
            </a:r>
            <a:endParaRPr sz="2400" b="1" u="sng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68;p34" hidden="0"/>
          <p:cNvSpPr/>
          <p:nvPr isPhoto="0" userDrawn="0"/>
        </p:nvSpPr>
        <p:spPr bwMode="auto">
          <a:xfrm>
            <a:off x="0" y="0"/>
            <a:ext cx="9143280" cy="685728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dist="23040" dir="540000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569;p34" hidden="0"/>
          <p:cNvSpPr/>
          <p:nvPr isPhoto="0" userDrawn="0"/>
        </p:nvSpPr>
        <p:spPr bwMode="auto">
          <a:xfrm>
            <a:off x="3026880" y="3636000"/>
            <a:ext cx="3085560" cy="45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www.insper.edu.br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pic>
        <p:nvPicPr>
          <p:cNvPr id="6" name="Google Shape;570;p3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3703320" y="2844720"/>
            <a:ext cx="1732320" cy="61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9;p54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Hoje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0;p5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1;p5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4D2708F-FD48-DE3A-57D5-ACCDA54D993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62;p54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7920000" cy="359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>
              <a:lnSpc>
                <a:spcPct val="100000"/>
              </a:lnSpc>
              <a:spcBef>
                <a:spcPts val="3966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/>
            </a:pPr>
            <a:r>
              <a:rPr lang="pt-BR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Heurísticas e problemas difíceis</a:t>
            </a:r>
            <a:endParaRPr lang="pt-BR"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3966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/>
            </a:pPr>
            <a:r>
              <a:rPr lang="pt-BR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Início do projeto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9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Resolução de problemas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2581D0F-81C8-5D84-8B47-C810591E47F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Resolução de problemas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A11DB5E8-3F33-38AF-AB06-4200DAC3D8C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6" y="1588486"/>
            <a:ext cx="8704380" cy="4976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5" rIns="91422" bIns="45695" anchor="t" anchorCtr="0">
            <a:noAutofit/>
          </a:bodyPr>
          <a:lstStyle/>
          <a:p>
            <a:pPr algn="l">
              <a:defRPr/>
            </a:pPr>
            <a:endParaRPr sz="28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Problemas difíceis aparecem em muitas áreas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800" b="0" u="none">
              <a:solidFill>
                <a:schemeClr val="tx1"/>
              </a:solidFill>
            </a:endParaRPr>
          </a:p>
          <a:p>
            <a:pPr marL="394023" indent="-394023" algn="l">
              <a:buAutoNum type="arabicPeriod"/>
              <a:defRPr/>
            </a:pPr>
            <a:r>
              <a:rPr sz="2800" b="0" u="none">
                <a:solidFill>
                  <a:schemeClr val="tx1"/>
                </a:solidFill>
              </a:rPr>
              <a:t>Pesquisa Operacional (logística)</a:t>
            </a:r>
            <a:endParaRPr sz="2800" b="0" u="none">
              <a:solidFill>
                <a:schemeClr val="tx1"/>
              </a:solidFill>
            </a:endParaRPr>
          </a:p>
          <a:p>
            <a:pPr marL="394023" indent="-394023" algn="l">
              <a:buAutoNum type="arabicPeriod"/>
              <a:defRPr/>
            </a:pPr>
            <a:endParaRPr sz="2800" b="0" u="none">
              <a:solidFill>
                <a:schemeClr val="tx1"/>
              </a:solidFill>
            </a:endParaRPr>
          </a:p>
          <a:p>
            <a:pPr marL="394023" indent="-394023" algn="l">
              <a:buAutoNum type="arabicPeriod"/>
              <a:defRPr/>
            </a:pPr>
            <a:r>
              <a:rPr sz="2800" b="0" u="none">
                <a:solidFill>
                  <a:schemeClr val="tx1"/>
                </a:solidFill>
              </a:rPr>
              <a:t>Machine Learning</a:t>
            </a:r>
            <a:endParaRPr sz="2800" b="0" u="none">
              <a:solidFill>
                <a:schemeClr val="tx1"/>
              </a:solidFill>
            </a:endParaRPr>
          </a:p>
          <a:p>
            <a:pPr marL="394023" indent="-394023" algn="l">
              <a:buAutoNum type="arabicPeriod"/>
              <a:defRPr/>
            </a:pPr>
            <a:endParaRPr sz="2800" b="0" u="none">
              <a:solidFill>
                <a:schemeClr val="tx1"/>
              </a:solidFill>
            </a:endParaRPr>
          </a:p>
          <a:p>
            <a:pPr marL="394023" indent="-394023" algn="l">
              <a:buAutoNum type="arabicPeriod"/>
              <a:defRPr/>
            </a:pPr>
            <a:r>
              <a:rPr sz="2800" b="0" u="none">
                <a:solidFill>
                  <a:schemeClr val="tx1"/>
                </a:solidFill>
              </a:rPr>
              <a:t>Marketing</a:t>
            </a:r>
            <a:endParaRPr sz="2800" b="0" u="none">
              <a:solidFill>
                <a:schemeClr val="tx1"/>
              </a:solidFill>
            </a:endParaRPr>
          </a:p>
          <a:p>
            <a:pPr marL="394023" indent="-394023" algn="l">
              <a:buAutoNum type="arabicPeriod"/>
              <a:defRPr/>
            </a:pPr>
            <a:endParaRPr sz="2800" b="0" u="none">
              <a:solidFill>
                <a:schemeClr val="tx1"/>
              </a:solidFill>
            </a:endParaRPr>
          </a:p>
          <a:p>
            <a:pPr marL="394023" indent="-394023" algn="l">
              <a:buAutoNum type="arabicPeriod"/>
              <a:defRPr/>
            </a:pPr>
            <a:r>
              <a:rPr sz="2800" b="0" u="none">
                <a:solidFill>
                  <a:schemeClr val="tx1"/>
                </a:solidFill>
              </a:rPr>
              <a:t>Planejamento urbano (mobilidade)</a:t>
            </a:r>
            <a:endParaRPr sz="2800" b="0" u="none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Resolução de problemas - Otimização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8FFFADC6-8CC3-8A24-875C-0B432BE4A4A8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6" y="1588486"/>
            <a:ext cx="8704380" cy="4976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5" rIns="91422" bIns="45695" anchor="t" anchorCtr="0">
            <a:noAutofit/>
          </a:bodyPr>
          <a:lstStyle/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1" u="none">
                <a:solidFill>
                  <a:schemeClr val="tx1"/>
                </a:solidFill>
              </a:rPr>
              <a:t>Função </a:t>
            </a:r>
            <a:r>
              <a:rPr sz="2400" b="1" u="sng">
                <a:solidFill>
                  <a:schemeClr val="tx1"/>
                </a:solidFill>
              </a:rPr>
              <a:t>objetivo</a:t>
            </a:r>
            <a:r>
              <a:rPr sz="2400" b="1" u="none">
                <a:solidFill>
                  <a:schemeClr val="tx1"/>
                </a:solidFill>
              </a:rPr>
              <a:t>: </a:t>
            </a:r>
            <a:endParaRPr sz="2400" b="1" u="none">
              <a:solidFill>
                <a:schemeClr val="tx1"/>
              </a:solidFill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algo que queremos maximizar ou minimizar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1" u="none">
                <a:solidFill>
                  <a:schemeClr val="tx1"/>
                </a:solidFill>
              </a:rPr>
              <a:t>Restrições: </a:t>
            </a: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definem quais possíveis soluções são válidas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Muitas classes de problemas: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r>
              <a:rPr sz="2400" b="0" u="none">
                <a:solidFill>
                  <a:schemeClr val="tx1"/>
                </a:solidFill>
              </a:rPr>
              <a:t>Programação Linear</a:t>
            </a: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r>
              <a:rPr sz="2400" b="0" u="none">
                <a:solidFill>
                  <a:schemeClr val="tx1"/>
                </a:solidFill>
              </a:rPr>
              <a:t>MIP (Mixed Integer Programming)</a:t>
            </a: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r>
              <a:rPr sz="2400" b="0" u="none">
                <a:solidFill>
                  <a:schemeClr val="tx1"/>
                </a:solidFill>
              </a:rPr>
              <a:t>Programação convexa</a:t>
            </a: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r>
              <a:rPr sz="2400" b="0" u="none">
                <a:solidFill>
                  <a:schemeClr val="tx1"/>
                </a:solidFill>
              </a:rPr>
              <a:t>Otimização combinatória</a:t>
            </a:r>
            <a:endParaRPr sz="2400" b="0" u="none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Resolução de problemas - Otimização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A4D319C4-210B-ABA3-BBC8-A6F809171E7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6" y="1588486"/>
            <a:ext cx="8704380" cy="4976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5" rIns="91422" bIns="45695" anchor="t" anchorCtr="0">
            <a:noAutofit/>
          </a:bodyPr>
          <a:lstStyle/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1" u="none">
                <a:solidFill>
                  <a:schemeClr val="tx1"/>
                </a:solidFill>
              </a:rPr>
              <a:t>Função </a:t>
            </a:r>
            <a:r>
              <a:rPr sz="2400" b="1" u="sng">
                <a:solidFill>
                  <a:schemeClr val="tx1"/>
                </a:solidFill>
              </a:rPr>
              <a:t>objetivo</a:t>
            </a:r>
            <a:r>
              <a:rPr sz="2400" b="1" u="none">
                <a:solidFill>
                  <a:schemeClr val="tx1"/>
                </a:solidFill>
              </a:rPr>
              <a:t>: </a:t>
            </a:r>
            <a:endParaRPr sz="2400" b="1" u="none">
              <a:solidFill>
                <a:schemeClr val="tx1"/>
              </a:solidFill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algo que queremos maximizar ou minimizar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1" u="none">
                <a:solidFill>
                  <a:schemeClr val="tx1"/>
                </a:solidFill>
              </a:rPr>
              <a:t>Restrições: </a:t>
            </a: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definem quais possíveis soluções são válidas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Muitas classes de problemas: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r>
              <a:rPr sz="2400" b="0" u="none">
                <a:solidFill>
                  <a:schemeClr val="tx1"/>
                </a:solidFill>
              </a:rPr>
              <a:t>Programação Linear</a:t>
            </a: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r>
              <a:rPr sz="2400" b="0" u="none">
                <a:solidFill>
                  <a:schemeClr val="tx1"/>
                </a:solidFill>
              </a:rPr>
              <a:t>MIP (Mixed Integer Programming)</a:t>
            </a: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r>
              <a:rPr sz="2400" b="0" u="none">
                <a:solidFill>
                  <a:schemeClr val="tx1"/>
                </a:solidFill>
              </a:rPr>
              <a:t>Programação convexa</a:t>
            </a: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r>
              <a:rPr sz="2400" b="1" u="none">
                <a:solidFill>
                  <a:schemeClr val="tx1"/>
                </a:solidFill>
              </a:rPr>
              <a:t>Otimização combinatória</a:t>
            </a:r>
            <a:endParaRPr sz="2400" b="1" u="none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Otimização combinatória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86E6728A-AF7C-3FA9-A540-18ED2ACA1D3B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6" y="1588486"/>
            <a:ext cx="8704380" cy="4976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5" rIns="91422" bIns="45695" anchor="t" anchorCtr="0">
            <a:noAutofit/>
          </a:bodyPr>
          <a:lstStyle/>
          <a:p>
            <a:pPr>
              <a:defRPr/>
            </a:pPr>
            <a:r>
              <a:rPr sz="2400"/>
              <a:t>Selecionar um objeto com melhor </a:t>
            </a:r>
            <a:r>
              <a:rPr sz="2400" u="sng"/>
              <a:t>função objetivo</a:t>
            </a:r>
            <a:r>
              <a:rPr sz="2400"/>
              <a:t> dentre uma coleção finita.</a:t>
            </a:r>
            <a:endParaRPr sz="2400"/>
          </a:p>
          <a:p>
            <a:pPr>
              <a:defRPr/>
            </a:pPr>
            <a:endParaRPr sz="2400"/>
          </a:p>
          <a:p>
            <a:pPr marL="349965" indent="-349965">
              <a:lnSpc>
                <a:spcPct val="200000"/>
              </a:lnSpc>
              <a:buAutoNum type="arabicPeriod"/>
              <a:defRPr/>
            </a:pPr>
            <a:r>
              <a:rPr sz="2400"/>
              <a:t>Não tem derivada</a:t>
            </a:r>
            <a:endParaRPr sz="2400"/>
          </a:p>
          <a:p>
            <a:pPr marL="349965" indent="-349965">
              <a:lnSpc>
                <a:spcPct val="200000"/>
              </a:lnSpc>
              <a:buAutoNum type="arabicPeriod"/>
              <a:defRPr/>
            </a:pPr>
            <a:r>
              <a:rPr sz="2400"/>
              <a:t>Não tem vizinhança</a:t>
            </a:r>
            <a:endParaRPr sz="2400"/>
          </a:p>
          <a:p>
            <a:pPr marL="349965" indent="-349965">
              <a:lnSpc>
                <a:spcPct val="200000"/>
              </a:lnSpc>
              <a:buAutoNum type="arabicPeriod"/>
              <a:defRPr/>
            </a:pPr>
            <a:r>
              <a:rPr sz="2400"/>
              <a:t>Coleção não é densa</a:t>
            </a:r>
            <a:endParaRPr sz="2400"/>
          </a:p>
          <a:p>
            <a:pPr algn="ctr">
              <a:defRPr/>
            </a:pPr>
            <a:r>
              <a:rPr sz="2800" b="1">
                <a:solidFill>
                  <a:schemeClr val="accent2"/>
                </a:solidFill>
              </a:rPr>
              <a:t>Técnicas tradicionais de cálculo e otimização não funcionam, pois nosso problema é discreto</a:t>
            </a:r>
            <a:endParaRPr sz="28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Heurística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2AEA4DEC-F606-9A77-49F9-6F4328295D55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7" y="1588487"/>
            <a:ext cx="8704381" cy="4976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6" rIns="91422" bIns="45696" anchor="t" anchorCtr="0">
            <a:noAutofit/>
          </a:bodyPr>
          <a:lstStyle/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ctr">
              <a:defRPr/>
            </a:pPr>
            <a:r>
              <a:rPr sz="2800" b="0" u="none">
                <a:solidFill>
                  <a:schemeClr val="tx1"/>
                </a:solidFill>
              </a:rPr>
              <a:t>"truque" usado para resolver um problema rapidamente</a:t>
            </a:r>
            <a:endParaRPr sz="2800" b="0" u="none">
              <a:solidFill>
                <a:schemeClr val="tx1"/>
              </a:solidFill>
            </a:endParaRPr>
          </a:p>
          <a:p>
            <a:pPr algn="ctr">
              <a:defRPr/>
            </a:pPr>
            <a:endParaRPr sz="2800" b="1" u="sng">
              <a:solidFill>
                <a:schemeClr val="accent2">
                  <a:lumMod val="75000"/>
                </a:schemeClr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Por velocidade, sacrificamos ao menos um entre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94022" indent="-394022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otimalidade</a:t>
            </a:r>
            <a:endParaRPr sz="2400" b="0" u="none">
              <a:solidFill>
                <a:schemeClr val="tx1"/>
              </a:solidFill>
            </a:endParaRPr>
          </a:p>
          <a:p>
            <a:pPr marL="394022" indent="-394022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corretude</a:t>
            </a:r>
            <a:endParaRPr sz="2400" b="0" u="none">
              <a:solidFill>
                <a:schemeClr val="tx1"/>
              </a:solidFill>
            </a:endParaRPr>
          </a:p>
          <a:p>
            <a:pPr marL="394021" indent="-394021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precisão</a:t>
            </a:r>
            <a:endParaRPr sz="2400" b="0" u="none">
              <a:solidFill>
                <a:schemeClr val="tx1"/>
              </a:solidFill>
            </a:endParaRPr>
          </a:p>
          <a:p>
            <a:pPr marL="394021" indent="-394021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exatidão</a:t>
            </a:r>
            <a:endParaRPr sz="2400" b="0" u="none">
              <a:solidFill>
                <a:schemeClr val="tx1"/>
              </a:solidFill>
            </a:endParaRPr>
          </a:p>
          <a:p>
            <a:pPr marL="394022" indent="-394022" algn="l">
              <a:buFont typeface="Arial"/>
              <a:buChar char="•"/>
              <a:defRPr/>
            </a:pPr>
            <a:endParaRPr sz="2800" b="0" u="none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Heurística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794FB39-318C-1CD7-7800-512E9AA2BF95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6" y="1588486"/>
            <a:ext cx="8704380" cy="4976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5" rIns="91422" bIns="45695" anchor="t" anchorCtr="0">
            <a:noAutofit/>
          </a:bodyPr>
          <a:lstStyle/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ctr">
              <a:defRPr/>
            </a:pPr>
            <a:r>
              <a:rPr sz="2800" b="0" u="none">
                <a:solidFill>
                  <a:schemeClr val="tx1"/>
                </a:solidFill>
              </a:rPr>
              <a:t>"truque" usado para resolver um problema rapidamente</a:t>
            </a:r>
            <a:endParaRPr sz="2800" b="0" u="none">
              <a:solidFill>
                <a:schemeClr val="tx1"/>
              </a:solidFill>
            </a:endParaRPr>
          </a:p>
          <a:p>
            <a:pPr algn="ctr">
              <a:defRPr/>
            </a:pPr>
            <a:endParaRPr sz="2800" b="1" u="sng">
              <a:solidFill>
                <a:schemeClr val="accent2">
                  <a:lumMod val="75000"/>
                </a:schemeClr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Ainda assim, uma boa heurística é suficiente para obter resultados aproximados ou ganhos de curto prazo.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explorar alguma propriedade do problema</a:t>
            </a: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dividir em partes menores que podem ser resolvidas rapidamente e combinar os resultados</a:t>
            </a:r>
            <a:endParaRPr sz="2400" b="0" u="none">
              <a:solidFill>
                <a:schemeClr val="tx1"/>
              </a:solidFill>
            </a:endParaRPr>
          </a:p>
          <a:p>
            <a:pPr marL="394021" indent="-394021" algn="l">
              <a:buFont typeface="Arial"/>
              <a:buChar char="•"/>
              <a:defRPr/>
            </a:pPr>
            <a:endParaRPr sz="2800" b="0" u="none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ONLYOFFICE/5.6.0.21</Application>
  <DocSecurity>0</DocSecurity>
  <PresentationFormat>On-screen Show (4:3)</PresentationFormat>
  <Paragraphs>0</Paragraphs>
  <Slides>16</Slides>
  <Notes>16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Igor Montagner</dc:creator>
  <cp:keywords/>
  <dc:description/>
  <dc:identifier/>
  <dc:language/>
  <cp:lastModifiedBy/>
  <cp:revision>174</cp:revision>
  <dcterms:created xsi:type="dcterms:W3CDTF">2014-04-17T20:05:08Z</dcterms:created>
  <dcterms:modified xsi:type="dcterms:W3CDTF">2020-09-01T17:13:02Z</dcterms:modified>
  <cp:category/>
  <cp:contentStatus/>
  <cp:version/>
</cp:coreProperties>
</file>