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1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1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1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1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1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1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1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1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1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1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1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1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1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2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2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2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2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2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2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2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2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2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2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2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2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2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2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26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26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7;p2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8;p2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3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1;p3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3;p3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4;p3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5;p3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7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3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3;p3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4;p3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9;p3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2;p3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3;p3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4;p3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6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7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8;p3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3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1;p3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2;p3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3;p3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4;p38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6;p3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7;p3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8;p3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9;p3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0;p39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1;p39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2;p39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1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1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1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1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1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14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1;p27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2;p27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4;p2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16 – Introdução a GPU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6;p7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Bibliotecas aceleradas por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67;p7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68;p7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569;p76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570;p76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571;p76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572;p76" hidden="0"/>
          <p:cNvSpPr>
            <a:spLocks noAdjustHandles="0" noChangeArrowheads="0"/>
          </p:cNvSpPr>
          <p:nvPr isPhoto="0" userDrawn="0"/>
        </p:nvSpPr>
        <p:spPr bwMode="auto">
          <a:xfrm>
            <a:off x="354960" y="1818720"/>
            <a:ext cx="8069039" cy="387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Facilidade de uso: O uso de bibliotecas permite a aceleração da GPU sem conhecimento aprofundado da programação da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Simplicidade: Muitas bibliotecas aceleradas por GPU seguem APIs padrão, permitindo aceleração com mudanças mínimas de código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Qualidade: As bibliotecas oferecem implementações de alta qualidade de funções encontradas em uma ampla variedade de aplicativos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7;p7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Linguagens de programação 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78;p7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79;p7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580;p77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581;p77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582;p77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grpSp>
        <p:nvGrpSpPr>
          <p:cNvPr id="10" name="Google Shape;583;p77" hidden="0"/>
          <p:cNvGrpSpPr/>
          <p:nvPr isPhoto="0" userDrawn="0"/>
        </p:nvGrpSpPr>
        <p:grpSpPr bwMode="auto">
          <a:xfrm>
            <a:off x="403920" y="2467080"/>
            <a:ext cx="7958880" cy="485640"/>
            <a:chOff x="0" y="0"/>
            <a:chExt cx="7958880" cy="485640"/>
          </a:xfrm>
        </p:grpSpPr>
        <p:sp>
          <p:nvSpPr>
            <p:cNvPr id="11" name="Google Shape;584;p77" hidden="0"/>
            <p:cNvSpPr/>
            <p:nvPr isPhoto="0" userDrawn="0"/>
          </p:nvSpPr>
          <p:spPr bwMode="auto">
            <a:xfrm>
              <a:off x="3594600" y="50400"/>
              <a:ext cx="436428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CUDA Fortran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585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86;p77" hidden="0"/>
            <p:cNvSpPr/>
            <p:nvPr isPhoto="0" userDrawn="0"/>
          </p:nvSpPr>
          <p:spPr bwMode="auto">
            <a:xfrm rot="5400000">
              <a:off x="3122280" y="168479"/>
              <a:ext cx="192600" cy="14868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87;p77" hidden="0"/>
            <p:cNvSpPr/>
            <p:nvPr isPhoto="0" userDrawn="0"/>
          </p:nvSpPr>
          <p:spPr bwMode="auto">
            <a:xfrm flipH="0" flipV="0">
              <a:off x="1314943" y="50400"/>
              <a:ext cx="1737496" cy="39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1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Fortran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5" name="Google Shape;588;p77" hidden="0"/>
          <p:cNvGrpSpPr/>
          <p:nvPr isPhoto="0" userDrawn="0"/>
        </p:nvGrpSpPr>
        <p:grpSpPr bwMode="auto">
          <a:xfrm>
            <a:off x="393120" y="3125160"/>
            <a:ext cx="8802360" cy="506520"/>
            <a:chOff x="393120" y="3125160"/>
            <a:chExt cx="8802360" cy="506520"/>
          </a:xfrm>
        </p:grpSpPr>
        <p:sp>
          <p:nvSpPr>
            <p:cNvPr id="16" name="Google Shape;589;p77" hidden="0"/>
            <p:cNvSpPr/>
            <p:nvPr isPhoto="0" userDrawn="0"/>
          </p:nvSpPr>
          <p:spPr bwMode="auto">
            <a:xfrm>
              <a:off x="3999960" y="3175560"/>
              <a:ext cx="5195520" cy="442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</a:rPr>
                <a:t>CUDA C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590;p77" hidden="0"/>
            <p:cNvSpPr/>
            <p:nvPr isPhoto="0" userDrawn="0"/>
          </p:nvSpPr>
          <p:spPr bwMode="auto">
            <a:xfrm rot="-5400000">
              <a:off x="1847160" y="167112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91;p77" hidden="0"/>
            <p:cNvSpPr/>
            <p:nvPr isPhoto="0" userDrawn="0"/>
          </p:nvSpPr>
          <p:spPr bwMode="auto">
            <a:xfrm rot="5400000">
              <a:off x="3515400" y="3293280"/>
              <a:ext cx="192600" cy="14832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592;p77" hidden="0"/>
            <p:cNvSpPr/>
            <p:nvPr isPhoto="0" userDrawn="0"/>
          </p:nvSpPr>
          <p:spPr bwMode="auto">
            <a:xfrm>
              <a:off x="3080160" y="3175560"/>
              <a:ext cx="382320" cy="45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</a:rPr>
                <a:t>C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0" name="Google Shape;593;p77" hidden="0"/>
          <p:cNvGrpSpPr/>
          <p:nvPr isPhoto="0" userDrawn="0"/>
        </p:nvGrpSpPr>
        <p:grpSpPr bwMode="auto">
          <a:xfrm>
            <a:off x="403920" y="3795120"/>
            <a:ext cx="8714880" cy="506519"/>
            <a:chOff x="0" y="0"/>
            <a:chExt cx="8714880" cy="506519"/>
          </a:xfrm>
        </p:grpSpPr>
        <p:sp>
          <p:nvSpPr>
            <p:cNvPr id="21" name="Google Shape;594;p77" hidden="0"/>
            <p:cNvSpPr/>
            <p:nvPr isPhoto="0" userDrawn="0"/>
          </p:nvSpPr>
          <p:spPr bwMode="auto">
            <a:xfrm>
              <a:off x="3618720" y="50399"/>
              <a:ext cx="5096160" cy="442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</a:rPr>
                <a:t>CUDA C++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Google Shape;595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596;p77" hidden="0"/>
            <p:cNvSpPr/>
            <p:nvPr isPhoto="0" userDrawn="0"/>
          </p:nvSpPr>
          <p:spPr bwMode="auto">
            <a:xfrm flipH="0" flipV="0">
              <a:off x="1199489" y="50399"/>
              <a:ext cx="1849350" cy="45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</a:rPr>
                <a:t>C++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597;p77" hidden="0"/>
            <p:cNvSpPr/>
            <p:nvPr isPhoto="0" userDrawn="0"/>
          </p:nvSpPr>
          <p:spPr bwMode="auto">
            <a:xfrm rot="5400000">
              <a:off x="3123000" y="169200"/>
              <a:ext cx="192600" cy="1472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" name="Google Shape;598;p77" hidden="0"/>
          <p:cNvGrpSpPr/>
          <p:nvPr isPhoto="0" userDrawn="0"/>
        </p:nvGrpSpPr>
        <p:grpSpPr bwMode="auto">
          <a:xfrm>
            <a:off x="403920" y="4459320"/>
            <a:ext cx="8604000" cy="485640"/>
            <a:chOff x="0" y="0"/>
            <a:chExt cx="8604000" cy="485640"/>
          </a:xfrm>
        </p:grpSpPr>
        <p:sp>
          <p:nvSpPr>
            <p:cNvPr id="26" name="Google Shape;599;p77" hidden="0"/>
            <p:cNvSpPr/>
            <p:nvPr isPhoto="0" userDrawn="0"/>
          </p:nvSpPr>
          <p:spPr bwMode="auto">
            <a:xfrm>
              <a:off x="3635280" y="50399"/>
              <a:ext cx="496872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PyCUDA, Copperhead, Numba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600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601;p77" hidden="0"/>
            <p:cNvSpPr/>
            <p:nvPr isPhoto="0" userDrawn="0"/>
          </p:nvSpPr>
          <p:spPr bwMode="auto">
            <a:xfrm rot="5400000">
              <a:off x="3117960" y="169199"/>
              <a:ext cx="192600" cy="14652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602;p77" hidden="0"/>
            <p:cNvSpPr/>
            <p:nvPr isPhoto="0" userDrawn="0"/>
          </p:nvSpPr>
          <p:spPr bwMode="auto">
            <a:xfrm flipH="0" flipV="0">
              <a:off x="622216" y="50399"/>
              <a:ext cx="2384143" cy="39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1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Python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0" name="Google Shape;603;p77" hidden="0"/>
          <p:cNvGrpSpPr/>
          <p:nvPr isPhoto="0" userDrawn="0"/>
        </p:nvGrpSpPr>
        <p:grpSpPr bwMode="auto">
          <a:xfrm>
            <a:off x="403920" y="5123160"/>
            <a:ext cx="8604360" cy="485640"/>
            <a:chOff x="403920" y="5123160"/>
            <a:chExt cx="8604360" cy="485640"/>
          </a:xfrm>
        </p:grpSpPr>
        <p:sp>
          <p:nvSpPr>
            <p:cNvPr id="31" name="Google Shape;604;p77" hidden="0"/>
            <p:cNvSpPr/>
            <p:nvPr isPhoto="0" userDrawn="0"/>
          </p:nvSpPr>
          <p:spPr bwMode="auto">
            <a:xfrm>
              <a:off x="4054680" y="5173560"/>
              <a:ext cx="49536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Alea.cuBase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32" name="Google Shape;605;p77" hidden="0"/>
            <p:cNvSpPr/>
            <p:nvPr isPhoto="0" userDrawn="0"/>
          </p:nvSpPr>
          <p:spPr bwMode="auto">
            <a:xfrm rot="-5400000">
              <a:off x="1857960" y="366912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3" name="Google Shape;606;p77" hidden="0"/>
          <p:cNvSpPr/>
          <p:nvPr isPhoto="0" userDrawn="0"/>
        </p:nvSpPr>
        <p:spPr bwMode="auto">
          <a:xfrm flipH="0" flipV="0">
            <a:off x="2483749" y="5143320"/>
            <a:ext cx="966849" cy="44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99" tIns="38149" rIns="76299" bIns="38149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F#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grpSp>
        <p:nvGrpSpPr>
          <p:cNvPr id="34" name="Google Shape;607;p77" hidden="0"/>
          <p:cNvGrpSpPr/>
          <p:nvPr isPhoto="0" userDrawn="0"/>
        </p:nvGrpSpPr>
        <p:grpSpPr bwMode="auto">
          <a:xfrm>
            <a:off x="403920" y="1803240"/>
            <a:ext cx="8714880" cy="485640"/>
            <a:chOff x="0" y="0"/>
            <a:chExt cx="8714880" cy="485640"/>
          </a:xfrm>
        </p:grpSpPr>
        <p:sp>
          <p:nvSpPr>
            <p:cNvPr id="35" name="Google Shape;608;p77" hidden="0"/>
            <p:cNvSpPr/>
            <p:nvPr isPhoto="0" userDrawn="0"/>
          </p:nvSpPr>
          <p:spPr bwMode="auto">
            <a:xfrm>
              <a:off x="3611160" y="50400"/>
              <a:ext cx="510372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MATLAB, Mathematica, LabVIEW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Google Shape;609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610;p77" hidden="0"/>
            <p:cNvSpPr/>
            <p:nvPr isPhoto="0" userDrawn="0"/>
          </p:nvSpPr>
          <p:spPr bwMode="auto">
            <a:xfrm flipH="0" flipV="0">
              <a:off x="73807" y="50400"/>
              <a:ext cx="2850112" cy="39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1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</a:rPr>
                <a:t>Numerical analytics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Google Shape;611;p77" hidden="0"/>
            <p:cNvSpPr/>
            <p:nvPr isPhoto="0" userDrawn="0"/>
          </p:nvSpPr>
          <p:spPr bwMode="auto">
            <a:xfrm rot="5400000">
              <a:off x="3122280" y="168119"/>
              <a:ext cx="192600" cy="14868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9" name="Google Shape;612;p77" hidden="0"/>
          <p:cNvSpPr/>
          <p:nvPr isPhoto="0" userDrawn="0"/>
        </p:nvSpPr>
        <p:spPr bwMode="auto">
          <a:xfrm rot="5400000">
            <a:off x="3526200" y="5262120"/>
            <a:ext cx="192600" cy="14832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0"/>
          </a:gra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17;p7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Linguagens de programação 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Desempenho: o programador tem o melhor controle de paralelismo e movimentação de dados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Flexível: a computação não precisa se encaixar em um conjunto limitado de padrões de biblioteca ou tipos de diretiva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Detalhado: O programador geralmente precisa expressar mais detalhes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18;p7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19;p7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20;p78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21;p78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22;p78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7;p7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Compilador especial: </a:t>
            </a: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nvcc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Endereçamento de memória separado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Dados precisam ser copiados de/para GPU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Isto leva tempo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Funções especiais (kernels) para rodar na GPU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28;p7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29;p7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30;p79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31;p79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32;p79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7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Memória em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38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39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40;p80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41;p80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42;p80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43;p80" hidden="0"/>
          <p:cNvSpPr>
            <a:spLocks noAdjustHandles="0" noChangeArrowheads="0"/>
          </p:cNvSpPr>
          <p:nvPr isPhoto="0" userDrawn="0"/>
        </p:nvSpPr>
        <p:spPr bwMode="auto">
          <a:xfrm>
            <a:off x="284760" y="1841040"/>
            <a:ext cx="4539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GPU (device)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63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Cada thread ler e escrever nos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registradores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06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Ler e escrever na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CPU (host)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Transferir dados de e para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grpSp>
        <p:nvGrpSpPr>
          <p:cNvPr id="11" name="Google Shape;644;p80" hidden="0"/>
          <p:cNvGrpSpPr/>
          <p:nvPr isPhoto="0" userDrawn="0"/>
        </p:nvGrpSpPr>
        <p:grpSpPr bwMode="auto">
          <a:xfrm>
            <a:off x="4528440" y="2255760"/>
            <a:ext cx="4399560" cy="2208240"/>
            <a:chOff x="4528440" y="2255760"/>
            <a:chExt cx="4399560" cy="2208240"/>
          </a:xfrm>
        </p:grpSpPr>
        <p:sp>
          <p:nvSpPr>
            <p:cNvPr id="12" name="Google Shape;645;p80" hidden="0"/>
            <p:cNvSpPr/>
            <p:nvPr isPhoto="0" userDrawn="0"/>
          </p:nvSpPr>
          <p:spPr bwMode="auto">
            <a:xfrm>
              <a:off x="4528440" y="3559680"/>
              <a:ext cx="632879" cy="79992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Palatino"/>
                  <a:ea typeface="Palatino"/>
                  <a:cs typeface="Palatino"/>
                </a:rPr>
                <a:t>Host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646;p80" hidden="0"/>
            <p:cNvSpPr/>
            <p:nvPr isPhoto="0" userDrawn="0"/>
          </p:nvSpPr>
          <p:spPr bwMode="auto">
            <a:xfrm>
              <a:off x="5220720" y="2255760"/>
              <a:ext cx="3707280" cy="220824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(Device) Grid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647;p80" hidden="0"/>
            <p:cNvSpPr/>
            <p:nvPr isPhoto="0" userDrawn="0"/>
          </p:nvSpPr>
          <p:spPr bwMode="auto">
            <a:xfrm>
              <a:off x="5379480" y="3919320"/>
              <a:ext cx="3504960" cy="3805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Global</a:t>
              </a:r>
              <a:endParaRPr sz="10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Memory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648;p80" hidden="0"/>
            <p:cNvSpPr/>
            <p:nvPr isPhoto="0" userDrawn="0"/>
          </p:nvSpPr>
          <p:spPr bwMode="auto">
            <a:xfrm>
              <a:off x="5284080" y="2514240"/>
              <a:ext cx="1812600" cy="12427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0)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6" name="Google Shape;649;p80" hidden="0"/>
            <p:cNvSpPr/>
            <p:nvPr isPhoto="0" userDrawn="0"/>
          </p:nvSpPr>
          <p:spPr bwMode="auto">
            <a:xfrm>
              <a:off x="53589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650;p80" hidden="0"/>
            <p:cNvSpPr/>
            <p:nvPr isPhoto="0" userDrawn="0"/>
          </p:nvSpPr>
          <p:spPr bwMode="auto">
            <a:xfrm>
              <a:off x="54208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8" name="Google Shape;651;p80" hidden="0"/>
            <p:cNvCxnSpPr>
              <a:cxnSpLocks/>
            </p:cNvCxnSpPr>
            <p:nvPr isPhoto="0" userDrawn="0"/>
          </p:nvCxnSpPr>
          <p:spPr bwMode="auto">
            <a:xfrm>
              <a:off x="57445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" name="Google Shape;652;p80" hidden="0"/>
            <p:cNvCxnSpPr>
              <a:cxnSpLocks/>
            </p:cNvCxnSpPr>
            <p:nvPr isPhoto="0" userDrawn="0"/>
          </p:nvCxnSpPr>
          <p:spPr bwMode="auto">
            <a:xfrm>
              <a:off x="66589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" name="Google Shape;653;p80" hidden="0"/>
            <p:cNvSpPr/>
            <p:nvPr isPhoto="0" userDrawn="0"/>
          </p:nvSpPr>
          <p:spPr bwMode="auto">
            <a:xfrm>
              <a:off x="7147800" y="2511720"/>
              <a:ext cx="1744200" cy="124488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1)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1" name="Google Shape;654;p80" hidden="0"/>
            <p:cNvCxnSpPr>
              <a:cxnSpLocks/>
            </p:cNvCxnSpPr>
            <p:nvPr isPhoto="0" userDrawn="0"/>
          </p:nvCxnSpPr>
          <p:spPr bwMode="auto">
            <a:xfrm>
              <a:off x="7649640" y="358560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2" name="Google Shape;655;p80" hidden="0"/>
            <p:cNvCxnSpPr>
              <a:cxnSpLocks/>
            </p:cNvCxnSpPr>
            <p:nvPr isPhoto="0" userDrawn="0"/>
          </p:nvCxnSpPr>
          <p:spPr bwMode="auto">
            <a:xfrm>
              <a:off x="8487720" y="356544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" name="Google Shape;656;p80" hidden="0"/>
            <p:cNvCxnSpPr>
              <a:cxnSpLocks/>
            </p:cNvCxnSpPr>
            <p:nvPr isPhoto="0" userDrawn="0"/>
          </p:nvCxnSpPr>
          <p:spPr bwMode="auto">
            <a:xfrm>
              <a:off x="5061600" y="3811680"/>
              <a:ext cx="316080" cy="36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4" name="Google Shape;657;p80" hidden="0"/>
            <p:cNvSpPr/>
            <p:nvPr isPhoto="0" userDrawn="0"/>
          </p:nvSpPr>
          <p:spPr bwMode="auto">
            <a:xfrm>
              <a:off x="7206840" y="289512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Google Shape;658;p80" hidden="0"/>
            <p:cNvSpPr/>
            <p:nvPr isPhoto="0" userDrawn="0"/>
          </p:nvSpPr>
          <p:spPr bwMode="auto">
            <a:xfrm>
              <a:off x="7268760" y="302472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Google Shape;659;p80" hidden="0"/>
            <p:cNvSpPr/>
            <p:nvPr isPhoto="0" userDrawn="0"/>
          </p:nvSpPr>
          <p:spPr bwMode="auto">
            <a:xfrm>
              <a:off x="624312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660;p80" hidden="0"/>
            <p:cNvSpPr/>
            <p:nvPr isPhoto="0" userDrawn="0"/>
          </p:nvSpPr>
          <p:spPr bwMode="auto">
            <a:xfrm>
              <a:off x="6305039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661;p80" hidden="0"/>
            <p:cNvSpPr/>
            <p:nvPr isPhoto="0" userDrawn="0"/>
          </p:nvSpPr>
          <p:spPr bwMode="auto">
            <a:xfrm>
              <a:off x="80751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Google Shape;662;p80" hidden="0"/>
            <p:cNvSpPr/>
            <p:nvPr isPhoto="0" userDrawn="0"/>
          </p:nvSpPr>
          <p:spPr bwMode="auto">
            <a:xfrm>
              <a:off x="81370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7;p8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Fluxo de um programa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68;p8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69;p8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70;p81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71;p81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72;p81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73;p8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40240"/>
            <a:ext cx="7704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1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dados CPU →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2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processa dados na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3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resultados GPU → CPU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74;p81" hidden="0"/>
          <p:cNvSpPr/>
          <p:nvPr isPhoto="0" userDrawn="0"/>
        </p:nvSpPr>
        <p:spPr bwMode="auto">
          <a:xfrm>
            <a:off x="2823840" y="5032800"/>
            <a:ext cx="91404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675;p81" hidden="0"/>
          <p:cNvSpPr/>
          <p:nvPr isPhoto="0" userDrawn="0"/>
        </p:nvSpPr>
        <p:spPr bwMode="auto">
          <a:xfrm>
            <a:off x="224748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676;p81" hidden="0"/>
          <p:cNvSpPr/>
          <p:nvPr isPhoto="0" userDrawn="0"/>
        </p:nvSpPr>
        <p:spPr bwMode="auto">
          <a:xfrm>
            <a:off x="2309040" y="4575600"/>
            <a:ext cx="14551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677;p81" hidden="0"/>
          <p:cNvSpPr/>
          <p:nvPr isPhoto="0" userDrawn="0"/>
        </p:nvSpPr>
        <p:spPr bwMode="auto">
          <a:xfrm>
            <a:off x="4804920" y="5032800"/>
            <a:ext cx="106632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678;p81" hidden="0"/>
          <p:cNvSpPr/>
          <p:nvPr isPhoto="0" userDrawn="0"/>
        </p:nvSpPr>
        <p:spPr bwMode="auto">
          <a:xfrm>
            <a:off x="450000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679;p81" hidden="0"/>
          <p:cNvSpPr/>
          <p:nvPr isPhoto="0" userDrawn="0"/>
        </p:nvSpPr>
        <p:spPr bwMode="auto">
          <a:xfrm>
            <a:off x="4509000" y="4546440"/>
            <a:ext cx="14659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680;p81" hidden="0"/>
          <p:cNvSpPr/>
          <p:nvPr isPhoto="0" userDrawn="0"/>
        </p:nvSpPr>
        <p:spPr bwMode="auto">
          <a:xfrm>
            <a:off x="3738240" y="4232520"/>
            <a:ext cx="1294920" cy="342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681;p81" hidden="0"/>
          <p:cNvSpPr/>
          <p:nvPr isPhoto="0" userDrawn="0"/>
        </p:nvSpPr>
        <p:spPr bwMode="auto">
          <a:xfrm flipH="0" flipV="0">
            <a:off x="3957840" y="3706200"/>
            <a:ext cx="1094773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1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682;p81" hidden="0"/>
          <p:cNvSpPr/>
          <p:nvPr isPhoto="0" userDrawn="0"/>
        </p:nvSpPr>
        <p:spPr bwMode="auto">
          <a:xfrm flipH="1">
            <a:off x="3736080" y="5661360"/>
            <a:ext cx="1294920" cy="285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683;p81" hidden="0"/>
          <p:cNvSpPr/>
          <p:nvPr isPhoto="0" userDrawn="0"/>
        </p:nvSpPr>
        <p:spPr bwMode="auto">
          <a:xfrm flipH="0" flipV="0">
            <a:off x="4034160" y="5934959"/>
            <a:ext cx="1841067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3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684;p81" hidden="0"/>
          <p:cNvSpPr/>
          <p:nvPr isPhoto="0" userDrawn="0"/>
        </p:nvSpPr>
        <p:spPr bwMode="auto">
          <a:xfrm flipH="0" flipV="0">
            <a:off x="5480640" y="4189680"/>
            <a:ext cx="1145041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2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9;p8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 - hoje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90;p8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91;p8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92;p8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693;p8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640520" y="1999080"/>
            <a:ext cx="5091480" cy="35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4;p82" hidden="0"/>
          <p:cNvSpPr>
            <a:spLocks noAdjustHandles="0" noChangeArrowheads="0"/>
          </p:cNvSpPr>
          <p:nvPr isPhoto="0" userDrawn="0"/>
        </p:nvSpPr>
        <p:spPr bwMode="auto">
          <a:xfrm>
            <a:off x="2340000" y="4968000"/>
            <a:ext cx="41994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Nvidia Thrust: API simplificada em C++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99;p8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0;p83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01;p8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02;p8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03;p83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73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latin typeface="Arial"/>
                <a:ea typeface="Arial"/>
                <a:cs typeface="Arial"/>
              </a:rPr>
              <a:t>Vantagens: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1" strike="noStrike">
                <a:latin typeface="Arial"/>
                <a:ea typeface="Arial"/>
                <a:cs typeface="Arial"/>
              </a:rPr>
              <a:t>Simplifica transferências de memória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Duas operações customizáveis (</a:t>
            </a:r>
            <a:r>
              <a:rPr lang="pt-BR" sz="2200" b="0" i="1" strike="noStrike">
                <a:latin typeface="Arial"/>
                <a:ea typeface="Arial"/>
                <a:cs typeface="Arial"/>
              </a:rPr>
              <a:t>reduce, transform</a:t>
            </a:r>
            <a:r>
              <a:rPr lang="pt-BR" sz="2200" b="0" strike="noStrike">
                <a:latin typeface="Arial"/>
                <a:ea typeface="Arial"/>
                <a:cs typeface="Arial"/>
              </a:rPr>
              <a:t>)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Suporta OpenMP e CUDA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153135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latin typeface="Arial"/>
                <a:ea typeface="Arial"/>
                <a:cs typeface="Arial"/>
              </a:rPr>
              <a:t>Desvantagens: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Limitado: menos recursos e desempenho que CUDA C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Só tem dois tipos de operações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Baseado em </a:t>
            </a:r>
            <a:r>
              <a:rPr lang="pt-BR" sz="2200" b="0" i="1" strike="noStrike">
                <a:latin typeface="Arial"/>
                <a:ea typeface="Arial"/>
                <a:cs typeface="Arial"/>
              </a:rPr>
              <a:t>templates – </a:t>
            </a:r>
            <a:r>
              <a:rPr lang="pt-BR" sz="1800" b="0" i="1" strike="noStrike">
                <a:latin typeface="Arial"/>
                <a:ea typeface="Arial"/>
                <a:cs typeface="Arial"/>
              </a:rPr>
              <a:t>difícil de debugar erros de compilação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8;p8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tipos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9;p84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0;p8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11;p8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2;p8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52600" y="1512000"/>
            <a:ext cx="8497627" cy="53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Apenas dois tipos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thrust::device_vector&lt;T&gt; 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Vetor genérico de dados na GPU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Automaticamente alocado e desalocado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Cópia é feita usando atribuição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thrust::host_vector&lt;T&gt;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Vetor genérico de dados na CPU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Pode ser substituído em vários lugares por contâniers da STL ou ponteiros “normais”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15313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7;p8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tipos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18;p85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9;p8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20;p8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21;p8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32160" y="2123640"/>
            <a:ext cx="7391160" cy="159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22;p8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95960" y="3758760"/>
            <a:ext cx="814356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23;p8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2736000" y="4824000"/>
            <a:ext cx="4048431" cy="34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Alocação e cópias usando thrust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8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Diferenciar dispositivos de latência (CPUs) e de throughput (GPU)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Compreender layout de memória e transferência de dados em sistemas heterogêneos  CPU-GPU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Compilar primeiros programas na GPU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35989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/>
            </a:pPr>
            <a:endParaRPr sz="2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89;p6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0;p6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8;p8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iteradores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29;p86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30;p8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31;p8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32;p86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Funcionam igual aos iteradores de </a:t>
            </a:r>
            <a:r>
              <a:rPr lang="pt-BR" sz="2200" b="0" strike="noStrike">
                <a:latin typeface="Verdana"/>
                <a:ea typeface="Verdana"/>
                <a:cs typeface="Verdana"/>
              </a:rPr>
              <a:t>std::vector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v.begin()     // primeiro elemento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v.end()       // último elemento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v.begin()+2   // v[2]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i = v.begin() + 3; *i = 4;   // v[3] = 4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37;p8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iteradores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38;p87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39;p8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40;p8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41;p8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10760" y="2736000"/>
            <a:ext cx="8011080" cy="158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6;p8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redução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47;p88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48;p8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49;p8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50;p88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5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Resume o vetor para um escalar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Soma todos elementos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Máximo/mínimo do vetor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Contagens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Suporta iteradores, o que torna a operação bastante flexível.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153135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5;p8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redução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56;p89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57;p8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58;p8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59;p8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60000" y="2639880"/>
            <a:ext cx="8595000" cy="175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4;p9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transformação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65;p90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66;p9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67;p9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68;p90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Operações elemento a elemento entre pares de vetores ou um só vetor.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Aritmética ponto a ponto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Permite criação de operações customizadas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Suporta iteradores de entrada e saída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Funciona também para operações locais (imagens)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73;p9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transformação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74;p91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75;p9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76;p9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77;p9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6600" y="2022480"/>
            <a:ext cx="8534160" cy="28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986CD5B-8DB3-C4F6-8A92-FA79A45A57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Iniciando com Thrust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Primeiros algoritmos em GPU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90;p93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91;p93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792;p9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6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Desempenho em GFLOPS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6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6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298;p69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8" name="Google Shape;299;p6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88000" y="1656000"/>
            <a:ext cx="8352000" cy="4371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;p69" hidden="0"/>
          <p:cNvSpPr>
            <a:spLocks noAdjustHandles="0" noChangeArrowheads="0"/>
          </p:cNvSpPr>
          <p:nvPr isPhoto="0" userDrawn="0"/>
        </p:nvSpPr>
        <p:spPr bwMode="auto">
          <a:xfrm>
            <a:off x="2808000" y="6262920"/>
            <a:ext cx="3698280" cy="2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Fonte: docs.nvidia.com/cuda/cuda-c-programming-guide/index.html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5;p7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Desempenho em GB/s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06;p7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07;p7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08;p70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309;p70" hidden="0"/>
          <p:cNvSpPr>
            <a:spLocks noAdjustHandles="0" noChangeArrowheads="0"/>
          </p:cNvSpPr>
          <p:nvPr isPhoto="0" userDrawn="0"/>
        </p:nvSpPr>
        <p:spPr bwMode="auto">
          <a:xfrm>
            <a:off x="2808000" y="6262920"/>
            <a:ext cx="3698280" cy="2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Fonte: docs.nvidia.com/cuda/cuda-c-programming-guide/index.html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9" name="Google Shape;310;p7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96000" y="1458720"/>
            <a:ext cx="6140520" cy="448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5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minimiza latência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16;p7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17;p7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18;p71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" name="Google Shape;319;p71" hidden="0"/>
          <p:cNvGrpSpPr/>
          <p:nvPr isPhoto="0" userDrawn="0"/>
        </p:nvGrpSpPr>
        <p:grpSpPr bwMode="auto">
          <a:xfrm>
            <a:off x="5724000" y="2982960"/>
            <a:ext cx="3276000" cy="2057040"/>
            <a:chOff x="5724000" y="2982960"/>
            <a:chExt cx="3276000" cy="2057040"/>
          </a:xfrm>
        </p:grpSpPr>
        <p:sp>
          <p:nvSpPr>
            <p:cNvPr id="9" name="Google Shape;320;p71" hidden="0"/>
            <p:cNvSpPr/>
            <p:nvPr isPhoto="0" userDrawn="0"/>
          </p:nvSpPr>
          <p:spPr bwMode="auto">
            <a:xfrm>
              <a:off x="5725800" y="3805200"/>
              <a:ext cx="3274200" cy="7279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Cache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321;p71" hidden="0"/>
            <p:cNvSpPr/>
            <p:nvPr isPhoto="0" userDrawn="0"/>
          </p:nvSpPr>
          <p:spPr bwMode="auto">
            <a:xfrm>
              <a:off x="8235720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322;p71" hidden="0"/>
            <p:cNvSpPr/>
            <p:nvPr isPhoto="0" userDrawn="0"/>
          </p:nvSpPr>
          <p:spPr bwMode="auto">
            <a:xfrm>
              <a:off x="5725800" y="2982960"/>
              <a:ext cx="1622520" cy="7765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Control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323;p71" hidden="0"/>
            <p:cNvSpPr/>
            <p:nvPr isPhoto="0" userDrawn="0"/>
          </p:nvSpPr>
          <p:spPr bwMode="auto">
            <a:xfrm>
              <a:off x="8235720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324;p71" hidden="0"/>
            <p:cNvSpPr/>
            <p:nvPr isPhoto="0" userDrawn="0"/>
          </p:nvSpPr>
          <p:spPr bwMode="auto">
            <a:xfrm>
              <a:off x="7430039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325;p71" hidden="0"/>
            <p:cNvSpPr/>
            <p:nvPr isPhoto="0" userDrawn="0"/>
          </p:nvSpPr>
          <p:spPr bwMode="auto">
            <a:xfrm>
              <a:off x="7430039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326;p71" hidden="0"/>
            <p:cNvSpPr/>
            <p:nvPr isPhoto="0" userDrawn="0"/>
          </p:nvSpPr>
          <p:spPr bwMode="auto">
            <a:xfrm>
              <a:off x="5724000" y="4686120"/>
              <a:ext cx="327420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" name="Google Shape;327;p71" hidden="0"/>
          <p:cNvSpPr/>
          <p:nvPr isPhoto="0" userDrawn="0"/>
        </p:nvSpPr>
        <p:spPr bwMode="auto">
          <a:xfrm>
            <a:off x="6891480" y="232848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328;p71" hidden="0"/>
          <p:cNvSpPr>
            <a:spLocks noAdjustHandles="0" noChangeArrowheads="0"/>
          </p:cNvSpPr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pontente minimiza latência das operações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grande: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Acelera operações lentas de acesso a RAM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sofisticado: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Branch prediction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Data forwarding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3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GPU minimiza throughput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4;p7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35;p7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36;p72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337;p72" hidden="0"/>
          <p:cNvSpPr>
            <a:spLocks noAdjustHandles="0" noChangeArrowheads="0"/>
          </p:cNvSpPr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Eficiente energeticamente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Alta taxa de transferência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pequeno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Verdana"/>
                <a:ea typeface="Verdana"/>
                <a:cs typeface="Verdana"/>
              </a:rPr>
              <a:t>Acesso contínuo a RAM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u="sng" strike="noStrike">
                <a:latin typeface="Verdana"/>
                <a:ea typeface="Verdana"/>
                <a:cs typeface="Verdana"/>
              </a:rPr>
              <a:t>Número massivo de threads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grpSp>
        <p:nvGrpSpPr>
          <p:cNvPr id="9" name="Google Shape;338;p72" hidden="0"/>
          <p:cNvGrpSpPr/>
          <p:nvPr isPhoto="0" userDrawn="0"/>
        </p:nvGrpSpPr>
        <p:grpSpPr bwMode="auto">
          <a:xfrm>
            <a:off x="5578920" y="2846160"/>
            <a:ext cx="3352320" cy="2057040"/>
            <a:chOff x="5578920" y="2846160"/>
            <a:chExt cx="3352320" cy="2057040"/>
          </a:xfrm>
        </p:grpSpPr>
        <p:sp>
          <p:nvSpPr>
            <p:cNvPr id="10" name="Google Shape;339;p72" hidden="0"/>
            <p:cNvSpPr/>
            <p:nvPr isPhoto="0" userDrawn="0"/>
          </p:nvSpPr>
          <p:spPr bwMode="auto">
            <a:xfrm>
              <a:off x="5578920" y="4549320"/>
              <a:ext cx="335232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1" name="Google Shape;340;p72" hidden="0"/>
            <p:cNvGrpSpPr/>
            <p:nvPr isPhoto="0" userDrawn="0"/>
          </p:nvGrpSpPr>
          <p:grpSpPr bwMode="auto">
            <a:xfrm>
              <a:off x="5582160" y="2846160"/>
              <a:ext cx="3347280" cy="1550160"/>
              <a:chOff x="5582160" y="2846160"/>
              <a:chExt cx="3347280" cy="1550160"/>
            </a:xfrm>
          </p:grpSpPr>
          <p:grpSp>
            <p:nvGrpSpPr>
              <p:cNvPr id="12" name="Google Shape;341;p72" hidden="0"/>
              <p:cNvGrpSpPr/>
              <p:nvPr isPhoto="0" userDrawn="0"/>
            </p:nvGrpSpPr>
            <p:grpSpPr bwMode="auto">
              <a:xfrm>
                <a:off x="5582160" y="2846160"/>
                <a:ext cx="3347280" cy="168120"/>
                <a:chOff x="5582160" y="2846160"/>
                <a:chExt cx="3347280" cy="168120"/>
              </a:xfrm>
            </p:grpSpPr>
            <p:grpSp>
              <p:nvGrpSpPr>
                <p:cNvPr id="13" name="Google Shape;342;p72" hidden="0"/>
                <p:cNvGrpSpPr/>
                <p:nvPr isPhoto="0" userDrawn="0"/>
              </p:nvGrpSpPr>
              <p:grpSpPr bwMode="auto">
                <a:xfrm>
                  <a:off x="5582160" y="2846160"/>
                  <a:ext cx="208800" cy="163800"/>
                  <a:chOff x="5582160" y="2846160"/>
                  <a:chExt cx="208800" cy="163800"/>
                </a:xfrm>
              </p:grpSpPr>
              <p:sp>
                <p:nvSpPr>
                  <p:cNvPr id="14" name="Google Shape;343;p72" hidden="0"/>
                  <p:cNvSpPr/>
                  <p:nvPr isPhoto="0" userDrawn="0"/>
                </p:nvSpPr>
                <p:spPr bwMode="auto">
                  <a:xfrm>
                    <a:off x="5582160" y="28461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" name="Google Shape;344;p72" hidden="0"/>
                  <p:cNvSpPr/>
                  <p:nvPr isPhoto="0" userDrawn="0"/>
                </p:nvSpPr>
                <p:spPr bwMode="auto">
                  <a:xfrm>
                    <a:off x="5582160" y="29318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6" name="Google Shape;345;p72" hidden="0"/>
                <p:cNvSpPr/>
                <p:nvPr isPhoto="0" userDrawn="0"/>
              </p:nvSpPr>
              <p:spPr bwMode="auto">
                <a:xfrm>
                  <a:off x="5820120" y="28504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7" name="Google Shape;3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" name="Google Shape;3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3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" name="Google Shape;3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3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" name="Google Shape;3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3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3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3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3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3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3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" name="Google Shape;3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" name="Google Shape;3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" name="Google Shape;3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2" name="Google Shape;361;p72" hidden="0"/>
              <p:cNvGrpSpPr/>
              <p:nvPr isPhoto="0" userDrawn="0"/>
            </p:nvGrpSpPr>
            <p:grpSpPr bwMode="auto">
              <a:xfrm>
                <a:off x="5582160" y="3043080"/>
                <a:ext cx="3347280" cy="168480"/>
                <a:chOff x="5582160" y="3043080"/>
                <a:chExt cx="3347280" cy="168480"/>
              </a:xfrm>
            </p:grpSpPr>
            <p:grpSp>
              <p:nvGrpSpPr>
                <p:cNvPr id="33" name="Google Shape;362;p72" hidden="0"/>
                <p:cNvGrpSpPr/>
                <p:nvPr isPhoto="0" userDrawn="0"/>
              </p:nvGrpSpPr>
              <p:grpSpPr bwMode="auto">
                <a:xfrm>
                  <a:off x="5582160" y="3043080"/>
                  <a:ext cx="208800" cy="164160"/>
                  <a:chOff x="5582160" y="3043080"/>
                  <a:chExt cx="208800" cy="164160"/>
                </a:xfrm>
              </p:grpSpPr>
              <p:sp>
                <p:nvSpPr>
                  <p:cNvPr id="34" name="Google Shape;363;p72" hidden="0"/>
                  <p:cNvSpPr/>
                  <p:nvPr isPhoto="0" userDrawn="0"/>
                </p:nvSpPr>
                <p:spPr bwMode="auto">
                  <a:xfrm>
                    <a:off x="5582160" y="30430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35" name="Google Shape;364;p72" hidden="0"/>
                  <p:cNvSpPr/>
                  <p:nvPr isPhoto="0" userDrawn="0"/>
                </p:nvSpPr>
                <p:spPr bwMode="auto">
                  <a:xfrm>
                    <a:off x="5582160" y="31291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36" name="Google Shape;365;p72" hidden="0"/>
                <p:cNvSpPr/>
                <p:nvPr isPhoto="0" userDrawn="0"/>
              </p:nvSpPr>
              <p:spPr bwMode="auto">
                <a:xfrm>
                  <a:off x="5820120" y="30474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37" name="Google Shape;3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9" name="Google Shape;3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" name="Google Shape;3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" name="Google Shape;3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" name="Google Shape;3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3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3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" name="Google Shape;3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" name="Google Shape;3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" name="Google Shape;3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8" name="Google Shape;3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9" name="Google Shape;3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" name="Google Shape;3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1" name="Google Shape;3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" name="Google Shape;381;p72" hidden="0"/>
              <p:cNvGrpSpPr/>
              <p:nvPr isPhoto="0" userDrawn="0"/>
            </p:nvGrpSpPr>
            <p:grpSpPr bwMode="auto">
              <a:xfrm>
                <a:off x="5582160" y="3240000"/>
                <a:ext cx="3347280" cy="168480"/>
                <a:chOff x="5582160" y="3240000"/>
                <a:chExt cx="3347280" cy="168480"/>
              </a:xfrm>
            </p:grpSpPr>
            <p:grpSp>
              <p:nvGrpSpPr>
                <p:cNvPr id="53" name="Google Shape;382;p72" hidden="0"/>
                <p:cNvGrpSpPr/>
                <p:nvPr isPhoto="0" userDrawn="0"/>
              </p:nvGrpSpPr>
              <p:grpSpPr bwMode="auto">
                <a:xfrm>
                  <a:off x="5582160" y="3240000"/>
                  <a:ext cx="208800" cy="164160"/>
                  <a:chOff x="5582160" y="3240000"/>
                  <a:chExt cx="208800" cy="164160"/>
                </a:xfrm>
              </p:grpSpPr>
              <p:sp>
                <p:nvSpPr>
                  <p:cNvPr id="54" name="Google Shape;383;p72" hidden="0"/>
                  <p:cNvSpPr/>
                  <p:nvPr isPhoto="0" userDrawn="0"/>
                </p:nvSpPr>
                <p:spPr bwMode="auto">
                  <a:xfrm>
                    <a:off x="5582160" y="32400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55" name="Google Shape;384;p72" hidden="0"/>
                  <p:cNvSpPr/>
                  <p:nvPr isPhoto="0" userDrawn="0"/>
                </p:nvSpPr>
                <p:spPr bwMode="auto">
                  <a:xfrm>
                    <a:off x="5582160" y="33260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56" name="Google Shape;385;p72" hidden="0"/>
                <p:cNvSpPr/>
                <p:nvPr isPhoto="0" userDrawn="0"/>
              </p:nvSpPr>
              <p:spPr bwMode="auto">
                <a:xfrm>
                  <a:off x="5820120" y="32443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57" name="Google Shape;3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" name="Google Shape;3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" name="Google Shape;3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" name="Google Shape;3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" name="Google Shape;3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" name="Google Shape;3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" name="Google Shape;3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" name="Google Shape;3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" name="Google Shape;3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" name="Google Shape;3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" name="Google Shape;3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" name="Google Shape;3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" name="Google Shape;3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" name="Google Shape;3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" name="Google Shape;4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" name="Google Shape;401;p72" hidden="0"/>
              <p:cNvGrpSpPr/>
              <p:nvPr isPhoto="0" userDrawn="0"/>
            </p:nvGrpSpPr>
            <p:grpSpPr bwMode="auto">
              <a:xfrm>
                <a:off x="5582160" y="3437280"/>
                <a:ext cx="3347280" cy="168120"/>
                <a:chOff x="5582160" y="3437280"/>
                <a:chExt cx="3347280" cy="168120"/>
              </a:xfrm>
            </p:grpSpPr>
            <p:grpSp>
              <p:nvGrpSpPr>
                <p:cNvPr id="73" name="Google Shape;402;p72" hidden="0"/>
                <p:cNvGrpSpPr/>
                <p:nvPr isPhoto="0" userDrawn="0"/>
              </p:nvGrpSpPr>
              <p:grpSpPr bwMode="auto">
                <a:xfrm>
                  <a:off x="5582160" y="3437280"/>
                  <a:ext cx="208800" cy="163800"/>
                  <a:chOff x="5582160" y="3437280"/>
                  <a:chExt cx="208800" cy="163800"/>
                </a:xfrm>
              </p:grpSpPr>
              <p:sp>
                <p:nvSpPr>
                  <p:cNvPr id="74" name="Google Shape;403;p72" hidden="0"/>
                  <p:cNvSpPr/>
                  <p:nvPr isPhoto="0" userDrawn="0"/>
                </p:nvSpPr>
                <p:spPr bwMode="auto">
                  <a:xfrm>
                    <a:off x="5582160" y="34372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75" name="Google Shape;404;p72" hidden="0"/>
                  <p:cNvSpPr/>
                  <p:nvPr isPhoto="0" userDrawn="0"/>
                </p:nvSpPr>
                <p:spPr bwMode="auto">
                  <a:xfrm>
                    <a:off x="5582160" y="352296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76" name="Google Shape;405;p72" hidden="0"/>
                <p:cNvSpPr/>
                <p:nvPr isPhoto="0" userDrawn="0"/>
              </p:nvSpPr>
              <p:spPr bwMode="auto">
                <a:xfrm>
                  <a:off x="5820120" y="34416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77" name="Google Shape;40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8" name="Google Shape;40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9" name="Google Shape;40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" name="Google Shape;40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" name="Google Shape;41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" name="Google Shape;41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" name="Google Shape;41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" name="Google Shape;41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" name="Google Shape;41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" name="Google Shape;41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" name="Google Shape;41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" name="Google Shape;41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" name="Google Shape;41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" name="Google Shape;41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42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" name="Google Shape;421;p72" hidden="0"/>
              <p:cNvGrpSpPr/>
              <p:nvPr isPhoto="0" userDrawn="0"/>
            </p:nvGrpSpPr>
            <p:grpSpPr bwMode="auto">
              <a:xfrm>
                <a:off x="5582160" y="3635640"/>
                <a:ext cx="3347280" cy="168120"/>
                <a:chOff x="5582160" y="3635640"/>
                <a:chExt cx="3347280" cy="168120"/>
              </a:xfrm>
            </p:grpSpPr>
            <p:grpSp>
              <p:nvGrpSpPr>
                <p:cNvPr id="93" name="Google Shape;422;p72" hidden="0"/>
                <p:cNvGrpSpPr/>
                <p:nvPr isPhoto="0" userDrawn="0"/>
              </p:nvGrpSpPr>
              <p:grpSpPr bwMode="auto">
                <a:xfrm>
                  <a:off x="5582160" y="3635640"/>
                  <a:ext cx="208800" cy="163800"/>
                  <a:chOff x="5582160" y="3635640"/>
                  <a:chExt cx="208800" cy="163800"/>
                </a:xfrm>
              </p:grpSpPr>
              <p:sp>
                <p:nvSpPr>
                  <p:cNvPr id="94" name="Google Shape;423;p72" hidden="0"/>
                  <p:cNvSpPr/>
                  <p:nvPr isPhoto="0" userDrawn="0"/>
                </p:nvSpPr>
                <p:spPr bwMode="auto">
                  <a:xfrm>
                    <a:off x="5582160" y="36356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95" name="Google Shape;424;p72" hidden="0"/>
                  <p:cNvSpPr/>
                  <p:nvPr isPhoto="0" userDrawn="0"/>
                </p:nvSpPr>
                <p:spPr bwMode="auto">
                  <a:xfrm>
                    <a:off x="5582160" y="37213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96" name="Google Shape;425;p72" hidden="0"/>
                <p:cNvSpPr/>
                <p:nvPr isPhoto="0" userDrawn="0"/>
              </p:nvSpPr>
              <p:spPr bwMode="auto">
                <a:xfrm>
                  <a:off x="5820120" y="363996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97" name="Google Shape;42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8" name="Google Shape;42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9" name="Google Shape;42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0" name="Google Shape;42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" name="Google Shape;43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" name="Google Shape;43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" name="Google Shape;43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" name="Google Shape;43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5" name="Google Shape;43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6" name="Google Shape;43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" name="Google Shape;43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" name="Google Shape;43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9" name="Google Shape;43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43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44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2" name="Google Shape;441;p72" hidden="0"/>
              <p:cNvGrpSpPr/>
              <p:nvPr isPhoto="0" userDrawn="0"/>
            </p:nvGrpSpPr>
            <p:grpSpPr bwMode="auto">
              <a:xfrm>
                <a:off x="5582160" y="3832560"/>
                <a:ext cx="3347280" cy="168480"/>
                <a:chOff x="5582160" y="3832560"/>
                <a:chExt cx="3347280" cy="168480"/>
              </a:xfrm>
            </p:grpSpPr>
            <p:grpSp>
              <p:nvGrpSpPr>
                <p:cNvPr id="113" name="Google Shape;442;p72" hidden="0"/>
                <p:cNvGrpSpPr/>
                <p:nvPr isPhoto="0" userDrawn="0"/>
              </p:nvGrpSpPr>
              <p:grpSpPr bwMode="auto">
                <a:xfrm>
                  <a:off x="5582160" y="3832560"/>
                  <a:ext cx="208800" cy="164160"/>
                  <a:chOff x="5582160" y="3832560"/>
                  <a:chExt cx="208800" cy="164160"/>
                </a:xfrm>
              </p:grpSpPr>
              <p:sp>
                <p:nvSpPr>
                  <p:cNvPr id="114" name="Google Shape;443;p72" hidden="0"/>
                  <p:cNvSpPr/>
                  <p:nvPr isPhoto="0" userDrawn="0"/>
                </p:nvSpPr>
                <p:spPr bwMode="auto">
                  <a:xfrm>
                    <a:off x="5582160" y="38325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15" name="Google Shape;444;p72" hidden="0"/>
                  <p:cNvSpPr/>
                  <p:nvPr isPhoto="0" userDrawn="0"/>
                </p:nvSpPr>
                <p:spPr bwMode="auto">
                  <a:xfrm>
                    <a:off x="5582160" y="391860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16" name="Google Shape;445;p72" hidden="0"/>
                <p:cNvSpPr/>
                <p:nvPr isPhoto="0" userDrawn="0"/>
              </p:nvSpPr>
              <p:spPr bwMode="auto">
                <a:xfrm>
                  <a:off x="5820120" y="38368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17" name="Google Shape;4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" name="Google Shape;4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" name="Google Shape;4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4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1" name="Google Shape;4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2" name="Google Shape;4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3" name="Google Shape;4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4" name="Google Shape;4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5" name="Google Shape;4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" name="Google Shape;4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" name="Google Shape;4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8" name="Google Shape;4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9" name="Google Shape;4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4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1" name="Google Shape;4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2" name="Google Shape;461;p72" hidden="0"/>
              <p:cNvGrpSpPr/>
              <p:nvPr isPhoto="0" userDrawn="0"/>
            </p:nvGrpSpPr>
            <p:grpSpPr bwMode="auto">
              <a:xfrm>
                <a:off x="5582160" y="4029840"/>
                <a:ext cx="3347280" cy="168120"/>
                <a:chOff x="5582160" y="4029840"/>
                <a:chExt cx="3347280" cy="168120"/>
              </a:xfrm>
            </p:grpSpPr>
            <p:grpSp>
              <p:nvGrpSpPr>
                <p:cNvPr id="133" name="Google Shape;462;p72" hidden="0"/>
                <p:cNvGrpSpPr/>
                <p:nvPr isPhoto="0" userDrawn="0"/>
              </p:nvGrpSpPr>
              <p:grpSpPr bwMode="auto">
                <a:xfrm>
                  <a:off x="5582160" y="4029840"/>
                  <a:ext cx="208800" cy="163800"/>
                  <a:chOff x="5582160" y="4029840"/>
                  <a:chExt cx="208800" cy="163800"/>
                </a:xfrm>
              </p:grpSpPr>
              <p:sp>
                <p:nvSpPr>
                  <p:cNvPr id="134" name="Google Shape;463;p72" hidden="0"/>
                  <p:cNvSpPr/>
                  <p:nvPr isPhoto="0" userDrawn="0"/>
                </p:nvSpPr>
                <p:spPr bwMode="auto">
                  <a:xfrm>
                    <a:off x="5582160" y="40298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35" name="Google Shape;464;p72" hidden="0"/>
                  <p:cNvSpPr/>
                  <p:nvPr isPhoto="0" userDrawn="0"/>
                </p:nvSpPr>
                <p:spPr bwMode="auto">
                  <a:xfrm>
                    <a:off x="5582160" y="4115519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36" name="Google Shape;465;p72" hidden="0"/>
                <p:cNvSpPr/>
                <p:nvPr isPhoto="0" userDrawn="0"/>
              </p:nvSpPr>
              <p:spPr bwMode="auto">
                <a:xfrm>
                  <a:off x="5820120" y="40338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37" name="Google Shape;4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Google Shape;4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4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4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4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" name="Google Shape;4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" name="Google Shape;4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Google Shape;4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" name="Google Shape;4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4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" name="Google Shape;4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8" name="Google Shape;4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9" name="Google Shape;4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0" name="Google Shape;4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1" name="Google Shape;4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2" name="Google Shape;481;p72" hidden="0"/>
              <p:cNvGrpSpPr/>
              <p:nvPr isPhoto="0" userDrawn="0"/>
            </p:nvGrpSpPr>
            <p:grpSpPr bwMode="auto">
              <a:xfrm>
                <a:off x="5582160" y="4228200"/>
                <a:ext cx="3347280" cy="168120"/>
                <a:chOff x="5582160" y="4228200"/>
                <a:chExt cx="3347280" cy="168120"/>
              </a:xfrm>
            </p:grpSpPr>
            <p:grpSp>
              <p:nvGrpSpPr>
                <p:cNvPr id="153" name="Google Shape;482;p72" hidden="0"/>
                <p:cNvGrpSpPr/>
                <p:nvPr isPhoto="0" userDrawn="0"/>
              </p:nvGrpSpPr>
              <p:grpSpPr bwMode="auto">
                <a:xfrm>
                  <a:off x="5582160" y="4228200"/>
                  <a:ext cx="208800" cy="163800"/>
                  <a:chOff x="5582160" y="4228200"/>
                  <a:chExt cx="208800" cy="163800"/>
                </a:xfrm>
              </p:grpSpPr>
              <p:sp>
                <p:nvSpPr>
                  <p:cNvPr id="154" name="Google Shape;483;p72" hidden="0"/>
                  <p:cNvSpPr/>
                  <p:nvPr isPhoto="0" userDrawn="0"/>
                </p:nvSpPr>
                <p:spPr bwMode="auto">
                  <a:xfrm>
                    <a:off x="5582160" y="42282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5" name="Google Shape;484;p72" hidden="0"/>
                  <p:cNvSpPr/>
                  <p:nvPr isPhoto="0" userDrawn="0"/>
                </p:nvSpPr>
                <p:spPr bwMode="auto">
                  <a:xfrm>
                    <a:off x="5582160" y="431388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56" name="Google Shape;485;p72" hidden="0"/>
                <p:cNvSpPr/>
                <p:nvPr isPhoto="0" userDrawn="0"/>
              </p:nvSpPr>
              <p:spPr bwMode="auto">
                <a:xfrm>
                  <a:off x="5820120" y="42325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57" name="Google Shape;4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8" name="Google Shape;4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9" name="Google Shape;4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4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4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4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4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4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4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6" name="Google Shape;4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7" name="Google Shape;4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4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9" name="Google Shape;4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0" name="Google Shape;4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5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172" name="Google Shape;501;p72" hidden="0"/>
          <p:cNvSpPr/>
          <p:nvPr isPhoto="0" userDrawn="0"/>
        </p:nvSpPr>
        <p:spPr bwMode="auto">
          <a:xfrm>
            <a:off x="6913800" y="223200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GPU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6;p7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vs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07;p73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0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50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0;p73" hidden="0"/>
          <p:cNvSpPr>
            <a:spLocks noAdjustHandles="0" noChangeArrowheads="0"/>
          </p:cNvSpPr>
          <p:nvPr isPhoto="0" userDrawn="0"/>
        </p:nvSpPr>
        <p:spPr bwMode="auto">
          <a:xfrm>
            <a:off x="360000" y="1872000"/>
            <a:ext cx="3672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para partes sequenciais onde uma latência mínima é importante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podem ser 10X mais rápidas que GPUs para código sequencial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1;p73" hidden="0"/>
          <p:cNvSpPr>
            <a:spLocks noAdjustHandles="0" noChangeArrowheads="0"/>
          </p:cNvSpPr>
          <p:nvPr isPhoto="0" userDrawn="0"/>
        </p:nvSpPr>
        <p:spPr bwMode="auto">
          <a:xfrm>
            <a:off x="4896000" y="1872000"/>
            <a:ext cx="4176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para partes paralelas onde a taxa de transferência(throughput) bate a latência menor.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podem ser 10X mais rápidas que as CPUs para código paralelo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0" name="Google Shape;512;p73" hidden="0"/>
          <p:cNvCxnSpPr>
            <a:cxnSpLocks/>
          </p:cNvCxnSpPr>
          <p:nvPr isPhoto="0" userDrawn="0"/>
        </p:nvCxnSpPr>
        <p:spPr bwMode="auto">
          <a:xfrm>
            <a:off x="4500000" y="1486080"/>
            <a:ext cx="0" cy="4057920"/>
          </a:xfrm>
          <a:prstGeom prst="straightConnector1">
            <a:avLst/>
          </a:prstGeom>
          <a:noFill/>
          <a:ln w="12600" cap="flat" cmpd="sng">
            <a:solidFill>
              <a:srgbClr val="FF4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7;p7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usar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8;p7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19;p7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20;p74" hidden="0"/>
          <p:cNvSpPr/>
          <p:nvPr isPhoto="0" userDrawn="0"/>
        </p:nvSpPr>
        <p:spPr bwMode="auto">
          <a:xfrm>
            <a:off x="599400" y="1872000"/>
            <a:ext cx="7822800" cy="69372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Aplicações</a:t>
            </a:r>
            <a:endParaRPr sz="3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21;p74" hidden="0"/>
          <p:cNvSpPr/>
          <p:nvPr isPhoto="0" userDrawn="0"/>
        </p:nvSpPr>
        <p:spPr bwMode="auto">
          <a:xfrm>
            <a:off x="599400" y="2780280"/>
            <a:ext cx="2312640" cy="138780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5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Bibliotecas</a:t>
            </a:r>
            <a:endParaRPr sz="265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22;p74" hidden="0"/>
          <p:cNvSpPr/>
          <p:nvPr isPhoto="0" userDrawn="0"/>
        </p:nvSpPr>
        <p:spPr bwMode="auto">
          <a:xfrm>
            <a:off x="432000" y="4401720"/>
            <a:ext cx="2448360" cy="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300" tIns="38150" rIns="76300" bIns="3815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Fácil de Usar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Alto Desempenho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523;p74" hidden="0"/>
          <p:cNvSpPr/>
          <p:nvPr isPhoto="0" userDrawn="0"/>
        </p:nvSpPr>
        <p:spPr bwMode="auto">
          <a:xfrm>
            <a:off x="5741640" y="2751840"/>
            <a:ext cx="2690280" cy="138780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5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Linguagens de Programação</a:t>
            </a:r>
            <a:endParaRPr sz="265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524;p74" hidden="0"/>
          <p:cNvSpPr/>
          <p:nvPr isPhoto="0" userDrawn="0"/>
        </p:nvSpPr>
        <p:spPr bwMode="auto">
          <a:xfrm>
            <a:off x="5786280" y="4401720"/>
            <a:ext cx="2646000" cy="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300" tIns="38150" rIns="76300" bIns="3815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Maior Desempenho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Maior Flexibilidade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525;p74" hidden="0"/>
          <p:cNvSpPr/>
          <p:nvPr isPhoto="0" userDrawn="0"/>
        </p:nvSpPr>
        <p:spPr bwMode="auto">
          <a:xfrm>
            <a:off x="2799000" y="4401720"/>
            <a:ext cx="3068280" cy="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300" tIns="38150" rIns="76300" bIns="3815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Simples de Usar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Portabilidade de Código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526;p74" hidden="0"/>
          <p:cNvSpPr/>
          <p:nvPr isPhoto="0" userDrawn="0"/>
        </p:nvSpPr>
        <p:spPr bwMode="auto">
          <a:xfrm>
            <a:off x="3132720" y="2780280"/>
            <a:ext cx="2361960" cy="138780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5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Diretivas de Compilação</a:t>
            </a:r>
            <a:endParaRPr sz="265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1;p7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Bibliotecas aceleradas por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32;p7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33;p7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34;p75" hidden="0"/>
          <p:cNvSpPr/>
          <p:nvPr isPhoto="0" userDrawn="0"/>
        </p:nvSpPr>
        <p:spPr bwMode="auto">
          <a:xfrm>
            <a:off x="592200" y="1872000"/>
            <a:ext cx="1728000" cy="8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Álgebra Linear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FFT, BLAS, </a:t>
            </a:r>
            <a:endParaRPr sz="15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SPARSE, Matrix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535;p7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761720" y="1889280"/>
            <a:ext cx="13424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36;p7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234480" y="1888560"/>
            <a:ext cx="119016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37;p75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3295440" y="1888200"/>
            <a:ext cx="13406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38;p75" hidden="0"/>
          <p:cNvPicPr/>
          <p:nvPr isPhoto="0" userDrawn="0"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7527240" y="1890720"/>
            <a:ext cx="139680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39;p75" hidden="0"/>
          <p:cNvPicPr/>
          <p:nvPr isPhoto="0" userDrawn="0"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3313440" y="2901960"/>
            <a:ext cx="134316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0;p75" hidden="0"/>
          <p:cNvPicPr/>
          <p:nvPr isPhoto="0" userDrawn="0"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7680240" y="2900880"/>
            <a:ext cx="118692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41;p75" hidden="0"/>
          <p:cNvPicPr/>
          <p:nvPr isPhoto="0" userDrawn="0"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4799160" y="2904840"/>
            <a:ext cx="1238759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42;p75" hidden="0"/>
          <p:cNvSpPr/>
          <p:nvPr isPhoto="0" userDrawn="0"/>
        </p:nvSpPr>
        <p:spPr bwMode="auto">
          <a:xfrm>
            <a:off x="623520" y="2958120"/>
            <a:ext cx="192600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Numéricas/Math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RAND, Estatísticas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16" name="Google Shape;543;p75" hidden="0"/>
          <p:cNvPicPr/>
          <p:nvPr isPhoto="0" userDrawn="0"/>
        </p:nvPicPr>
        <p:blipFill>
          <a:blip r:embed="rId9">
            <a:alphaModFix/>
          </a:blip>
          <a:srcRect l="0" t="0" r="0" b="0"/>
          <a:stretch/>
        </p:blipFill>
        <p:spPr bwMode="auto">
          <a:xfrm>
            <a:off x="6188760" y="2902680"/>
            <a:ext cx="136296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44;p75" hidden="0"/>
          <p:cNvPicPr/>
          <p:nvPr isPhoto="0" userDrawn="0"/>
        </p:nvPicPr>
        <p:blipFill>
          <a:blip r:embed="rId10">
            <a:alphaModFix/>
          </a:blip>
          <a:srcRect l="0" t="0" r="0" b="0"/>
          <a:stretch/>
        </p:blipFill>
        <p:spPr bwMode="auto">
          <a:xfrm>
            <a:off x="3296160" y="3888360"/>
            <a:ext cx="13406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45;p75" hidden="0"/>
          <p:cNvPicPr/>
          <p:nvPr isPhoto="0" userDrawn="0"/>
        </p:nvPicPr>
        <p:blipFill>
          <a:blip r:embed="rId11">
            <a:alphaModFix/>
          </a:blip>
          <a:srcRect l="0" t="0" r="0" b="0"/>
          <a:stretch/>
        </p:blipFill>
        <p:spPr bwMode="auto">
          <a:xfrm>
            <a:off x="4751640" y="3895200"/>
            <a:ext cx="13406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46;p75" hidden="0"/>
          <p:cNvPicPr/>
          <p:nvPr isPhoto="0" userDrawn="0"/>
        </p:nvPicPr>
        <p:blipFill>
          <a:blip r:embed="rId12">
            <a:alphaModFix/>
          </a:blip>
          <a:srcRect l="0" t="0" r="0" b="0"/>
          <a:stretch/>
        </p:blipFill>
        <p:spPr bwMode="auto">
          <a:xfrm>
            <a:off x="6188039" y="3888360"/>
            <a:ext cx="134064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547;p75" hidden="0"/>
          <p:cNvSpPr/>
          <p:nvPr isPhoto="0" userDrawn="0"/>
        </p:nvSpPr>
        <p:spPr bwMode="auto">
          <a:xfrm>
            <a:off x="642600" y="3929400"/>
            <a:ext cx="25142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Estrutura de Dados/IA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Sort, Scan, Zero Sum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21" name="Google Shape;548;p75" hidden="0"/>
          <p:cNvPicPr/>
          <p:nvPr isPhoto="0" userDrawn="0"/>
        </p:nvPicPr>
        <p:blipFill>
          <a:blip r:embed="rId13">
            <a:alphaModFix/>
          </a:blip>
          <a:srcRect l="0" t="0" r="0" b="0"/>
          <a:stretch/>
        </p:blipFill>
        <p:spPr bwMode="auto">
          <a:xfrm>
            <a:off x="3330720" y="4831560"/>
            <a:ext cx="131040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49;p75" hidden="0"/>
          <p:cNvPicPr/>
          <p:nvPr isPhoto="0" userDrawn="0"/>
        </p:nvPicPr>
        <p:blipFill>
          <a:blip r:embed="rId14">
            <a:alphaModFix/>
          </a:blip>
          <a:srcRect l="0" t="-2756" r="46959" b="0"/>
          <a:stretch/>
        </p:blipFill>
        <p:spPr bwMode="auto">
          <a:xfrm>
            <a:off x="4769640" y="4821480"/>
            <a:ext cx="711000" cy="78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550;p75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6199920" y="4838760"/>
            <a:ext cx="136332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551;p75" hidden="0"/>
          <p:cNvSpPr/>
          <p:nvPr isPhoto="0" userDrawn="0"/>
        </p:nvSpPr>
        <p:spPr bwMode="auto">
          <a:xfrm>
            <a:off x="656640" y="4942440"/>
            <a:ext cx="24548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Processamento Visual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Imagem &amp; Video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25" name="Google Shape;552;p75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26" name="Google Shape;553;p75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27" name="Google Shape;554;p75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28" name="Google Shape;555;p75" hidden="0"/>
          <p:cNvSpPr/>
          <p:nvPr isPhoto="0" userDrawn="0"/>
        </p:nvSpPr>
        <p:spPr bwMode="auto">
          <a:xfrm>
            <a:off x="3256200" y="1966320"/>
            <a:ext cx="133524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cuFFT, 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cuBLAS, 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cuSPARSE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556;p75" hidden="0"/>
          <p:cNvSpPr/>
          <p:nvPr isPhoto="0" userDrawn="0"/>
        </p:nvSpPr>
        <p:spPr bwMode="auto">
          <a:xfrm>
            <a:off x="4802039" y="2992680"/>
            <a:ext cx="716760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Math Lib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557;p75" hidden="0"/>
          <p:cNvSpPr/>
          <p:nvPr isPhoto="0" userDrawn="0"/>
        </p:nvSpPr>
        <p:spPr bwMode="auto">
          <a:xfrm>
            <a:off x="7651440" y="2992680"/>
            <a:ext cx="110952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 cuRAND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58;p75" hidden="0"/>
          <p:cNvSpPr/>
          <p:nvPr isPhoto="0" userDrawn="0"/>
        </p:nvSpPr>
        <p:spPr bwMode="auto">
          <a:xfrm>
            <a:off x="3309480" y="5198760"/>
            <a:ext cx="716760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NPP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559;p75" hidden="0"/>
          <p:cNvSpPr/>
          <p:nvPr isPhoto="0" userDrawn="0"/>
        </p:nvSpPr>
        <p:spPr bwMode="auto">
          <a:xfrm>
            <a:off x="5383080" y="4923000"/>
            <a:ext cx="73548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Video Encode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60;p75" hidden="0"/>
          <p:cNvSpPr/>
          <p:nvPr isPhoto="0" userDrawn="0"/>
        </p:nvSpPr>
        <p:spPr bwMode="auto">
          <a:xfrm>
            <a:off x="4721400" y="4008600"/>
            <a:ext cx="9216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GPU AI – Board Games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61;p75" hidden="0"/>
          <p:cNvSpPr/>
          <p:nvPr isPhoto="0" userDrawn="0"/>
        </p:nvSpPr>
        <p:spPr bwMode="auto">
          <a:xfrm>
            <a:off x="6199920" y="4008600"/>
            <a:ext cx="921600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GPU AI – Path Finding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ONLYOFFICE/6.0.0.110</Application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