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  <p:sldMasterId id="2147483673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1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1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11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1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12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12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12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1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1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13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13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13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13" hidden="0"/>
          <p:cNvSpPr>
            <a:spLocks noGrp="1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13" hidden="0"/>
          <p:cNvSpPr>
            <a:spLocks noGrp="1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7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18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18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20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2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2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21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21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2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2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22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22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2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2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23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23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2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2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24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2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25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25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25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25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2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26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26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26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26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26" hidden="0"/>
          <p:cNvSpPr>
            <a:spLocks noGrp="1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26" hidden="0"/>
          <p:cNvSpPr>
            <a:spLocks noGrp="1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7;p2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18;p29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0;p3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1;p30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3;p3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4;p3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25;p31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7;p3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9;p33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1;p3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2;p3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3;p34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4;p34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6;p3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37;p35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38;p35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39;p35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1;p3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2;p36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3;p36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44;p36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6;p3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7;p37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48;p37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3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1;p38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2;p38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3;p38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54;p38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6;p3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57;p39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8;p39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59;p39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60;p39" hidden="0"/>
          <p:cNvSpPr>
            <a:spLocks noGrp="1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61;p39" hidden="0"/>
          <p:cNvSpPr>
            <a:spLocks noGrp="1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62;p39" hidden="0"/>
          <p:cNvSpPr>
            <a:spLocks noGrp="1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5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5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5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7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8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8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8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9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9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9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9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10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10" hidden="0"/>
          <p:cNvSpPr>
            <a:spLocks noGrp="1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10" hidden="0"/>
          <p:cNvSpPr>
            <a:spLocks noGrp="1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1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1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1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14" hidden="0"/>
          <p:cNvPicPr/>
          <p:nvPr isPhoto="0" userDrawn="0"/>
        </p:nvPicPr>
        <p:blipFill>
          <a:blip r:embed="rId13">
            <a:alphaModFix/>
          </a:blip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1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1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11;p2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27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3;p27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14;p27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20 – GPU e números aleatórios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86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1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68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pseudo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-)aleatórios usados na c</a:t>
            </a:r>
            <a:r>
              <a:rPr lang="pt-BR" sz="3200">
                <a:solidFill>
                  <a:srgbClr val="C00026"/>
                </a:solidFill>
                <a:latin typeface="Verdana"/>
                <a:ea typeface="Verdana"/>
              </a:rPr>
              <a:t>omputação paralela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/>
          <p:nvPr isPhoto="0" userDrawn="0"/>
        </p:nvSpPr>
        <p:spPr bwMode="auto">
          <a:xfrm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lang="pt-BR" sz="2400"/>
          </a:p>
          <a:p>
            <a:pPr>
              <a:defRPr/>
            </a:pPr>
            <a:r>
              <a:rPr lang="pt-BR" sz="2400"/>
              <a:t>Duas abordagens: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</a:t>
            </a:r>
            <a:r>
              <a:rPr lang="pt-BR" sz="2400" b="1">
                <a:solidFill>
                  <a:srgbClr val="C00000"/>
                </a:solidFill>
              </a:rPr>
              <a:t>r com código sequencial e distribuir entre as threads</a:t>
            </a:r>
            <a:r>
              <a:rPr sz="2400" b="1">
                <a:solidFill>
                  <a:srgbClr val="C00000"/>
                </a:solidFill>
              </a:rPr>
              <a:t>:</a:t>
            </a:r>
            <a:r>
              <a:rPr sz="2400"/>
              <a:t> </a:t>
            </a:r>
            <a:r>
              <a:rPr lang="pt-BR" sz="2400"/>
              <a:t>reduz a fração do tempo de execução que pode ser paralelizado</a:t>
            </a:r>
            <a:r>
              <a:rPr sz="2400" b="0"/>
              <a:t>.</a:t>
            </a:r>
            <a:r>
              <a:rPr lang="pt-BR" sz="2400" b="0"/>
              <a:t> OK para pequenas sequências.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lang="pt-BR" sz="2400" b="1">
                <a:solidFill>
                  <a:srgbClr val="C00000"/>
                </a:solidFill>
              </a:rPr>
              <a:t>Gerar nas próprias threads</a:t>
            </a:r>
            <a:r>
              <a:rPr sz="2400" b="1">
                <a:solidFill>
                  <a:srgbClr val="C00000"/>
                </a:solidFill>
              </a:rPr>
              <a:t>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lang="pt-BR" sz="2400" b="0">
                <a:solidFill>
                  <a:schemeClr val="tx1"/>
                </a:solidFill>
              </a:rPr>
              <a:t>cada gerador tem a sequência de tamanho limitado a </a:t>
            </a:r>
            <a:r>
              <a:rPr lang="pt-BR" sz="2400" b="0" i="1">
                <a:solidFill>
                  <a:schemeClr val="tx1"/>
                </a:solidFill>
                <a:latin typeface="Times New Roman"/>
                <a:cs typeface="Times New Roman"/>
              </a:rPr>
              <a:t>x/n</a:t>
            </a:r>
            <a:r>
              <a:rPr lang="pt-BR" sz="2400" b="0">
                <a:solidFill>
                  <a:schemeClr val="tx1"/>
                </a:solidFill>
              </a:rPr>
              <a:t>, onde </a:t>
            </a:r>
            <a:r>
              <a:rPr lang="pt-BR" sz="2400" b="0" i="1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pt-BR" sz="2400" b="0">
                <a:solidFill>
                  <a:schemeClr val="tx1"/>
                </a:solidFill>
              </a:rPr>
              <a:t> é o tamanho da sequência original e </a:t>
            </a:r>
            <a:r>
              <a:rPr lang="pt-BR" sz="2400" b="0" i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pt-BR" sz="2400" b="0">
                <a:solidFill>
                  <a:schemeClr val="tx1"/>
                </a:solidFill>
              </a:rPr>
              <a:t> é o número de threads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7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>
                <a:solidFill>
                  <a:srgbClr val="C00026"/>
                </a:solidFill>
                <a:latin typeface="Verdana"/>
                <a:ea typeface="Verdana"/>
              </a:rPr>
              <a:t>Geração de números aleatórios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8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39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40;p80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41;p80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42;p80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43;p80" hidden="0"/>
          <p:cNvSpPr/>
          <p:nvPr isPhoto="0" userDrawn="0"/>
        </p:nvSpPr>
        <p:spPr bwMode="auto">
          <a:xfrm>
            <a:off x="284760" y="1841040"/>
            <a:ext cx="72284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>
              <a:latin typeface="Verdana"/>
              <a:ea typeface="Verdana"/>
              <a:cs typeface="Verdana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>
              <a:latin typeface="Verdana"/>
              <a:ea typeface="Verdana"/>
              <a:cs typeface="Verdana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>
              <a:latin typeface="Verdana"/>
              <a:ea typeface="Verdana"/>
              <a:cs typeface="Verdana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pt-BR" sz="2200">
              <a:latin typeface="Verdana"/>
              <a:ea typeface="Verdana"/>
              <a:cs typeface="Verdana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>
                <a:latin typeface="Verdana"/>
                <a:ea typeface="Verdana"/>
                <a:cs typeface="Verdana"/>
              </a:rPr>
              <a:t>	Como obter sequências de qualidade?</a:t>
            </a:r>
            <a:endParaRPr lang="pt-BR" sz="2200" b="0" strike="noStrik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86CD5B-8DB3-C4F6-8A92-FA79A45A57C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Retângulo 6" hidden="0"/>
          <p:cNvSpPr/>
          <p:nvPr isPhoto="0" userDrawn="0"/>
        </p:nvSpPr>
        <p:spPr bwMode="auto">
          <a:xfrm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pt-BR" sz="2000" b="1"/>
              <a:t>Geração de números </a:t>
            </a:r>
            <a:r>
              <a:rPr lang="pt-BR" sz="2000" b="1"/>
              <a:t>pseudo-aleatórios</a:t>
            </a:r>
            <a:r>
              <a:rPr lang="pt-BR" sz="2000" b="1"/>
              <a:t> em GPU </a:t>
            </a:r>
            <a:r>
              <a:rPr sz="2000" b="1"/>
              <a:t>(30 </a:t>
            </a:r>
            <a:r>
              <a:rPr sz="2000" b="1"/>
              <a:t>minutos</a:t>
            </a:r>
            <a:r>
              <a:rPr sz="2000" b="1"/>
              <a:t>)</a:t>
            </a:r>
            <a:endParaRPr/>
          </a:p>
          <a:p>
            <a:pPr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r>
              <a:rPr lang="pt-BR" sz="2000"/>
              <a:t>Usando métodos da API </a:t>
            </a:r>
            <a:r>
              <a:rPr lang="pt-BR" sz="2000"/>
              <a:t>thrust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pt-BR" sz="2000" b="0"/>
              <a:t>Implementar diferentes metodologias para gerar sequências de qualidade, diferenciando do caso da CPU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5DCEFA8-FD33-ECD7-2C35-2AB1A45555F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Retângulo 6" hidden="0"/>
          <p:cNvSpPr/>
          <p:nvPr isPhoto="0" userDrawn="0"/>
        </p:nvSpPr>
        <p:spPr bwMode="auto">
          <a:xfrm>
            <a:off x="724671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pt-BR" sz="2000" b="1"/>
              <a:t>Implementação do cálculo de pi com Monte Carlo </a:t>
            </a:r>
            <a:r>
              <a:rPr sz="2000" b="1"/>
              <a:t>(30 </a:t>
            </a:r>
            <a:r>
              <a:rPr sz="2000" b="1"/>
              <a:t>minutos</a:t>
            </a:r>
            <a:r>
              <a:rPr sz="2000" b="1"/>
              <a:t>)</a:t>
            </a:r>
            <a:endParaRPr/>
          </a:p>
          <a:p>
            <a:pPr>
              <a:defRPr/>
            </a:pPr>
            <a:endParaRPr sz="2000" b="0"/>
          </a:p>
          <a:p>
            <a:pPr marL="305897" indent="-305897">
              <a:buAutoNum type="arabicPeriod"/>
              <a:defRPr/>
            </a:pPr>
            <a:r>
              <a:rPr lang="pt-BR" sz="2000" b="0"/>
              <a:t>Implementação sequencial</a:t>
            </a:r>
            <a:endParaRPr sz="2000" b="0"/>
          </a:p>
          <a:p>
            <a:pPr marL="305897" indent="-305897">
              <a:buAutoNum type="arabicPeriod"/>
              <a:defRPr/>
            </a:pPr>
            <a:r>
              <a:rPr lang="pt-BR" sz="2000" b="0"/>
              <a:t>Implementação paralela em GPU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90;p93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791;p93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strike="noStrik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792;p93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88;p68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Objetivos de aprendizagem</a:t>
            </a: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  <a:defRPr/>
            </a:pPr>
            <a:r>
              <a:rPr lang="pt-BR" sz="2800">
                <a:latin typeface="Verdana"/>
                <a:ea typeface="Verdana"/>
              </a:rPr>
              <a:t>Gerar números aleatórios de forma massivamente paralela em GPU</a:t>
            </a:r>
            <a:endParaRPr sz="28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135989" algn="l">
              <a:lnSpc>
                <a:spcPct val="100000"/>
              </a:lnSpc>
              <a:spcBef>
                <a:spcPts val="3402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  <a:defRPr/>
            </a:pPr>
            <a:endParaRPr sz="28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289;p68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90;p68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5;p7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minimiza latência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16;p7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17;p7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18;p71" hidden="0"/>
          <p:cNvSpPr/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" name="Google Shape;319;p71" hidden="0"/>
          <p:cNvGrpSpPr/>
          <p:nvPr isPhoto="0" userDrawn="0"/>
        </p:nvGrpSpPr>
        <p:grpSpPr bwMode="auto">
          <a:xfrm>
            <a:off x="5724000" y="2982960"/>
            <a:ext cx="3276000" cy="2057040"/>
            <a:chOff x="5724000" y="2982960"/>
            <a:chExt cx="3276000" cy="2057040"/>
          </a:xfrm>
        </p:grpSpPr>
        <p:sp>
          <p:nvSpPr>
            <p:cNvPr id="9" name="Google Shape;320;p71" hidden="0"/>
            <p:cNvSpPr/>
            <p:nvPr isPhoto="0" userDrawn="0"/>
          </p:nvSpPr>
          <p:spPr bwMode="auto">
            <a:xfrm>
              <a:off x="5725800" y="3805200"/>
              <a:ext cx="3274200" cy="7279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Cache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0" name="Google Shape;321;p71" hidden="0"/>
            <p:cNvSpPr/>
            <p:nvPr isPhoto="0" userDrawn="0"/>
          </p:nvSpPr>
          <p:spPr bwMode="auto">
            <a:xfrm>
              <a:off x="8235720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322;p71" hidden="0"/>
            <p:cNvSpPr/>
            <p:nvPr isPhoto="0" userDrawn="0"/>
          </p:nvSpPr>
          <p:spPr bwMode="auto">
            <a:xfrm>
              <a:off x="5725800" y="2982960"/>
              <a:ext cx="1622520" cy="7765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Control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323;p71" hidden="0"/>
            <p:cNvSpPr/>
            <p:nvPr isPhoto="0" userDrawn="0"/>
          </p:nvSpPr>
          <p:spPr bwMode="auto">
            <a:xfrm>
              <a:off x="8235720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324;p71" hidden="0"/>
            <p:cNvSpPr/>
            <p:nvPr isPhoto="0" userDrawn="0"/>
          </p:nvSpPr>
          <p:spPr bwMode="auto">
            <a:xfrm>
              <a:off x="7430039" y="298296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325;p71" hidden="0"/>
            <p:cNvSpPr/>
            <p:nvPr isPhoto="0" userDrawn="0"/>
          </p:nvSpPr>
          <p:spPr bwMode="auto">
            <a:xfrm>
              <a:off x="7430039" y="3390840"/>
              <a:ext cx="764280" cy="38052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4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ALU</a:t>
              </a:r>
              <a:endParaRPr sz="14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326;p71" hidden="0"/>
            <p:cNvSpPr/>
            <p:nvPr isPhoto="0" userDrawn="0"/>
          </p:nvSpPr>
          <p:spPr bwMode="auto">
            <a:xfrm>
              <a:off x="5724000" y="4686120"/>
              <a:ext cx="327420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" name="Google Shape;327;p71" hidden="0"/>
          <p:cNvSpPr/>
          <p:nvPr isPhoto="0" userDrawn="0"/>
        </p:nvSpPr>
        <p:spPr bwMode="auto">
          <a:xfrm>
            <a:off x="6891480" y="232848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CPU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328;p71" hidden="0"/>
          <p:cNvSpPr/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pontente minimiza latência das operações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grande: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Acelera operações lentas de acesso a RAM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sofisticado: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Branch prediction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i="0" u="none" strike="noStrike" cap="none">
                <a:latin typeface="Verdana"/>
                <a:ea typeface="Verdana"/>
                <a:cs typeface="Verdana"/>
              </a:rPr>
              <a:t>Data forwarding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33;p72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GPU minimiza throughput</a:t>
            </a:r>
            <a:endParaRPr sz="3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  <a:p>
            <a:pPr marL="216000" marR="0" lvl="0" indent="-124560" algn="l">
              <a:lnSpc>
                <a:spcPct val="100000"/>
              </a:lnSpc>
              <a:spcBef>
                <a:spcPts val="1701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/>
            </a:pP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334;p72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35;p7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7" name="Google Shape;336;p72" hidden="0"/>
          <p:cNvSpPr/>
          <p:nvPr isPhoto="0" userDrawn="0"/>
        </p:nvSpPr>
        <p:spPr bwMode="auto">
          <a:xfrm>
            <a:off x="7943039" y="6202800"/>
            <a:ext cx="180719" cy="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337;p72" hidden="0"/>
          <p:cNvSpPr/>
          <p:nvPr isPhoto="0" userDrawn="0"/>
        </p:nvSpPr>
        <p:spPr bwMode="auto">
          <a:xfrm>
            <a:off x="512640" y="2002680"/>
            <a:ext cx="5031360" cy="47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ALU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Eficiente energeticamente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latin typeface="Verdana"/>
                <a:ea typeface="Verdana"/>
                <a:cs typeface="Verdana"/>
              </a:rPr>
              <a:t>Alta taxa de transferência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Cache pequeno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864000" marR="0" lvl="3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latin typeface="Verdana"/>
                <a:ea typeface="Verdana"/>
                <a:cs typeface="Verdana"/>
              </a:rPr>
              <a:t>Acesso contínuo a RAM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strike="noStrike">
                <a:latin typeface="Verdana"/>
                <a:ea typeface="Verdana"/>
                <a:cs typeface="Verdana"/>
              </a:rPr>
              <a:t>Controle simples</a:t>
            </a:r>
            <a:endParaRPr sz="2400" b="0" strike="noStrike"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  <a:defRPr/>
            </a:pPr>
            <a:r>
              <a:rPr lang="pt-BR" sz="2400" b="0" u="sng" strike="noStrike">
                <a:latin typeface="Verdana"/>
                <a:ea typeface="Verdana"/>
                <a:cs typeface="Verdana"/>
              </a:rPr>
              <a:t>Número massivo de threads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  <p:grpSp>
        <p:nvGrpSpPr>
          <p:cNvPr id="9" name="Google Shape;338;p72" hidden="0"/>
          <p:cNvGrpSpPr/>
          <p:nvPr isPhoto="0" userDrawn="0"/>
        </p:nvGrpSpPr>
        <p:grpSpPr bwMode="auto">
          <a:xfrm>
            <a:off x="5578920" y="2846160"/>
            <a:ext cx="3352320" cy="2057040"/>
            <a:chOff x="5578920" y="2846160"/>
            <a:chExt cx="3352320" cy="2057040"/>
          </a:xfrm>
        </p:grpSpPr>
        <p:sp>
          <p:nvSpPr>
            <p:cNvPr id="10" name="Google Shape;339;p72" hidden="0"/>
            <p:cNvSpPr/>
            <p:nvPr isPhoto="0" userDrawn="0"/>
          </p:nvSpPr>
          <p:spPr bwMode="auto">
            <a:xfrm>
              <a:off x="5578920" y="4549320"/>
              <a:ext cx="3352320" cy="35388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0" rIns="0" bIns="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DRAM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" name="Google Shape;340;p72" hidden="0"/>
            <p:cNvGrpSpPr/>
            <p:nvPr isPhoto="0" userDrawn="0"/>
          </p:nvGrpSpPr>
          <p:grpSpPr bwMode="auto">
            <a:xfrm>
              <a:off x="5582160" y="2846160"/>
              <a:ext cx="3347280" cy="1550160"/>
              <a:chOff x="5582160" y="2846160"/>
              <a:chExt cx="3347280" cy="1550160"/>
            </a:xfrm>
          </p:grpSpPr>
          <p:grpSp>
            <p:nvGrpSpPr>
              <p:cNvPr id="12" name="Google Shape;341;p72" hidden="0"/>
              <p:cNvGrpSpPr/>
              <p:nvPr isPhoto="0" userDrawn="0"/>
            </p:nvGrpSpPr>
            <p:grpSpPr bwMode="auto">
              <a:xfrm>
                <a:off x="5582160" y="2846160"/>
                <a:ext cx="3347280" cy="168120"/>
                <a:chOff x="5582160" y="2846160"/>
                <a:chExt cx="3347280" cy="168120"/>
              </a:xfrm>
            </p:grpSpPr>
            <p:grpSp>
              <p:nvGrpSpPr>
                <p:cNvPr id="13" name="Google Shape;342;p72" hidden="0"/>
                <p:cNvGrpSpPr/>
                <p:nvPr isPhoto="0" userDrawn="0"/>
              </p:nvGrpSpPr>
              <p:grpSpPr bwMode="auto">
                <a:xfrm>
                  <a:off x="5582160" y="2846160"/>
                  <a:ext cx="208800" cy="163800"/>
                  <a:chOff x="5582160" y="2846160"/>
                  <a:chExt cx="208800" cy="163800"/>
                </a:xfrm>
              </p:grpSpPr>
              <p:sp>
                <p:nvSpPr>
                  <p:cNvPr id="14" name="Google Shape;343;p72" hidden="0"/>
                  <p:cNvSpPr/>
                  <p:nvPr isPhoto="0" userDrawn="0"/>
                </p:nvSpPr>
                <p:spPr bwMode="auto">
                  <a:xfrm>
                    <a:off x="5582160" y="28461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" name="Google Shape;344;p72" hidden="0"/>
                  <p:cNvSpPr/>
                  <p:nvPr isPhoto="0" userDrawn="0"/>
                </p:nvSpPr>
                <p:spPr bwMode="auto">
                  <a:xfrm>
                    <a:off x="5582160" y="29318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6" name="Google Shape;345;p72" hidden="0"/>
                <p:cNvSpPr/>
                <p:nvPr isPhoto="0" userDrawn="0"/>
              </p:nvSpPr>
              <p:spPr bwMode="auto">
                <a:xfrm>
                  <a:off x="5820120" y="28504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7" name="Google Shape;3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" name="Google Shape;3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" name="Google Shape;3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" name="Google Shape;3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" name="Google Shape;3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28501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" name="Google Shape;3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" name="Google Shape;3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3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3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3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3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3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" name="Google Shape;3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" name="Google Shape;3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" name="Google Shape;3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28501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2" name="Google Shape;361;p72" hidden="0"/>
              <p:cNvGrpSpPr/>
              <p:nvPr isPhoto="0" userDrawn="0"/>
            </p:nvGrpSpPr>
            <p:grpSpPr bwMode="auto">
              <a:xfrm>
                <a:off x="5582160" y="3043080"/>
                <a:ext cx="3347280" cy="168480"/>
                <a:chOff x="5582160" y="3043080"/>
                <a:chExt cx="3347280" cy="168480"/>
              </a:xfrm>
            </p:grpSpPr>
            <p:grpSp>
              <p:nvGrpSpPr>
                <p:cNvPr id="33" name="Google Shape;362;p72" hidden="0"/>
                <p:cNvGrpSpPr/>
                <p:nvPr isPhoto="0" userDrawn="0"/>
              </p:nvGrpSpPr>
              <p:grpSpPr bwMode="auto">
                <a:xfrm>
                  <a:off x="5582160" y="3043080"/>
                  <a:ext cx="208800" cy="164160"/>
                  <a:chOff x="5582160" y="3043080"/>
                  <a:chExt cx="208800" cy="164160"/>
                </a:xfrm>
              </p:grpSpPr>
              <p:sp>
                <p:nvSpPr>
                  <p:cNvPr id="34" name="Google Shape;363;p72" hidden="0"/>
                  <p:cNvSpPr/>
                  <p:nvPr isPhoto="0" userDrawn="0"/>
                </p:nvSpPr>
                <p:spPr bwMode="auto">
                  <a:xfrm>
                    <a:off x="5582160" y="30430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35" name="Google Shape;364;p72" hidden="0"/>
                  <p:cNvSpPr/>
                  <p:nvPr isPhoto="0" userDrawn="0"/>
                </p:nvSpPr>
                <p:spPr bwMode="auto">
                  <a:xfrm>
                    <a:off x="5582160" y="31291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36" name="Google Shape;365;p72" hidden="0"/>
                <p:cNvSpPr/>
                <p:nvPr isPhoto="0" userDrawn="0"/>
              </p:nvSpPr>
              <p:spPr bwMode="auto">
                <a:xfrm>
                  <a:off x="5820120" y="30474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37" name="Google Shape;3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" name="Google Shape;3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" name="Google Shape;3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" name="Google Shape;3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047040"/>
                  <a:ext cx="36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" name="Google Shape;3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" name="Google Shape;3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" name="Google Shape;3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" name="Google Shape;3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" name="Google Shape;3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" name="Google Shape;3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" name="Google Shape;3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" name="Google Shape;3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" name="Google Shape;3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" name="Google Shape;3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047040"/>
                  <a:ext cx="1800" cy="1645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52" name="Google Shape;381;p72" hidden="0"/>
              <p:cNvGrpSpPr/>
              <p:nvPr isPhoto="0" userDrawn="0"/>
            </p:nvGrpSpPr>
            <p:grpSpPr bwMode="auto">
              <a:xfrm>
                <a:off x="5582160" y="3240000"/>
                <a:ext cx="3347280" cy="168480"/>
                <a:chOff x="5582160" y="3240000"/>
                <a:chExt cx="3347280" cy="168480"/>
              </a:xfrm>
            </p:grpSpPr>
            <p:grpSp>
              <p:nvGrpSpPr>
                <p:cNvPr id="53" name="Google Shape;382;p72" hidden="0"/>
                <p:cNvGrpSpPr/>
                <p:nvPr isPhoto="0" userDrawn="0"/>
              </p:nvGrpSpPr>
              <p:grpSpPr bwMode="auto">
                <a:xfrm>
                  <a:off x="5582160" y="3240000"/>
                  <a:ext cx="208800" cy="164160"/>
                  <a:chOff x="5582160" y="3240000"/>
                  <a:chExt cx="208800" cy="164160"/>
                </a:xfrm>
              </p:grpSpPr>
              <p:sp>
                <p:nvSpPr>
                  <p:cNvPr id="54" name="Google Shape;383;p72" hidden="0"/>
                  <p:cNvSpPr/>
                  <p:nvPr isPhoto="0" userDrawn="0"/>
                </p:nvSpPr>
                <p:spPr bwMode="auto">
                  <a:xfrm>
                    <a:off x="5582160" y="32400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55" name="Google Shape;384;p72" hidden="0"/>
                  <p:cNvSpPr/>
                  <p:nvPr isPhoto="0" userDrawn="0"/>
                </p:nvSpPr>
                <p:spPr bwMode="auto">
                  <a:xfrm>
                    <a:off x="5582160" y="332604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56" name="Google Shape;385;p72" hidden="0"/>
                <p:cNvSpPr/>
                <p:nvPr isPhoto="0" userDrawn="0"/>
              </p:nvSpPr>
              <p:spPr bwMode="auto">
                <a:xfrm>
                  <a:off x="5820120" y="32443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57" name="Google Shape;3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8" name="Google Shape;3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" name="Google Shape;3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" name="Google Shape;3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" name="Google Shape;3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24432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3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" name="Google Shape;3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" name="Google Shape;3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" name="Google Shape;3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6" name="Google Shape;3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" name="Google Shape;3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" name="Google Shape;3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" name="Google Shape;3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" name="Google Shape;3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1" name="Google Shape;4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24432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2" name="Google Shape;401;p72" hidden="0"/>
              <p:cNvGrpSpPr/>
              <p:nvPr isPhoto="0" userDrawn="0"/>
            </p:nvGrpSpPr>
            <p:grpSpPr bwMode="auto">
              <a:xfrm>
                <a:off x="5582160" y="3437280"/>
                <a:ext cx="3347280" cy="168120"/>
                <a:chOff x="5582160" y="3437280"/>
                <a:chExt cx="3347280" cy="168120"/>
              </a:xfrm>
            </p:grpSpPr>
            <p:grpSp>
              <p:nvGrpSpPr>
                <p:cNvPr id="73" name="Google Shape;402;p72" hidden="0"/>
                <p:cNvGrpSpPr/>
                <p:nvPr isPhoto="0" userDrawn="0"/>
              </p:nvGrpSpPr>
              <p:grpSpPr bwMode="auto">
                <a:xfrm>
                  <a:off x="5582160" y="3437280"/>
                  <a:ext cx="208800" cy="163800"/>
                  <a:chOff x="5582160" y="3437280"/>
                  <a:chExt cx="208800" cy="163800"/>
                </a:xfrm>
              </p:grpSpPr>
              <p:sp>
                <p:nvSpPr>
                  <p:cNvPr id="74" name="Google Shape;403;p72" hidden="0"/>
                  <p:cNvSpPr/>
                  <p:nvPr isPhoto="0" userDrawn="0"/>
                </p:nvSpPr>
                <p:spPr bwMode="auto">
                  <a:xfrm>
                    <a:off x="5582160" y="343728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75" name="Google Shape;404;p72" hidden="0"/>
                  <p:cNvSpPr/>
                  <p:nvPr isPhoto="0" userDrawn="0"/>
                </p:nvSpPr>
                <p:spPr bwMode="auto">
                  <a:xfrm>
                    <a:off x="5582160" y="352296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76" name="Google Shape;405;p72" hidden="0"/>
                <p:cNvSpPr/>
                <p:nvPr isPhoto="0" userDrawn="0"/>
              </p:nvSpPr>
              <p:spPr bwMode="auto">
                <a:xfrm>
                  <a:off x="5820120" y="34416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77" name="Google Shape;40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40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40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" name="Google Shape;40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" name="Google Shape;41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44124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" name="Google Shape;41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" name="Google Shape;41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" name="Google Shape;41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" name="Google Shape;41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" name="Google Shape;41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" name="Google Shape;41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" name="Google Shape;41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" name="Google Shape;41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0" name="Google Shape;41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42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44124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92" name="Google Shape;421;p72" hidden="0"/>
              <p:cNvGrpSpPr/>
              <p:nvPr isPhoto="0" userDrawn="0"/>
            </p:nvGrpSpPr>
            <p:grpSpPr bwMode="auto">
              <a:xfrm>
                <a:off x="5582160" y="3635640"/>
                <a:ext cx="3347280" cy="168120"/>
                <a:chOff x="5582160" y="3635640"/>
                <a:chExt cx="3347280" cy="168120"/>
              </a:xfrm>
            </p:grpSpPr>
            <p:grpSp>
              <p:nvGrpSpPr>
                <p:cNvPr id="93" name="Google Shape;422;p72" hidden="0"/>
                <p:cNvGrpSpPr/>
                <p:nvPr isPhoto="0" userDrawn="0"/>
              </p:nvGrpSpPr>
              <p:grpSpPr bwMode="auto">
                <a:xfrm>
                  <a:off x="5582160" y="3635640"/>
                  <a:ext cx="208800" cy="163800"/>
                  <a:chOff x="5582160" y="3635640"/>
                  <a:chExt cx="208800" cy="163800"/>
                </a:xfrm>
              </p:grpSpPr>
              <p:sp>
                <p:nvSpPr>
                  <p:cNvPr id="94" name="Google Shape;423;p72" hidden="0"/>
                  <p:cNvSpPr/>
                  <p:nvPr isPhoto="0" userDrawn="0"/>
                </p:nvSpPr>
                <p:spPr bwMode="auto">
                  <a:xfrm>
                    <a:off x="5582160" y="36356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95" name="Google Shape;424;p72" hidden="0"/>
                  <p:cNvSpPr/>
                  <p:nvPr isPhoto="0" userDrawn="0"/>
                </p:nvSpPr>
                <p:spPr bwMode="auto">
                  <a:xfrm>
                    <a:off x="5582160" y="372132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96" name="Google Shape;425;p72" hidden="0"/>
                <p:cNvSpPr/>
                <p:nvPr isPhoto="0" userDrawn="0"/>
              </p:nvSpPr>
              <p:spPr bwMode="auto">
                <a:xfrm>
                  <a:off x="5820120" y="363996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97" name="Google Shape;42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8" name="Google Shape;42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9" name="Google Shape;42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0" name="Google Shape;42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" name="Google Shape;43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6396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" name="Google Shape;43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" name="Google Shape;43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" name="Google Shape;43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5" name="Google Shape;43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6" name="Google Shape;43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7" name="Google Shape;43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8" name="Google Shape;43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9" name="Google Shape;43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43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44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6396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2" name="Google Shape;441;p72" hidden="0"/>
              <p:cNvGrpSpPr/>
              <p:nvPr isPhoto="0" userDrawn="0"/>
            </p:nvGrpSpPr>
            <p:grpSpPr bwMode="auto">
              <a:xfrm>
                <a:off x="5582160" y="3832560"/>
                <a:ext cx="3347280" cy="168480"/>
                <a:chOff x="5582160" y="3832560"/>
                <a:chExt cx="3347280" cy="168480"/>
              </a:xfrm>
            </p:grpSpPr>
            <p:grpSp>
              <p:nvGrpSpPr>
                <p:cNvPr id="113" name="Google Shape;442;p72" hidden="0"/>
                <p:cNvGrpSpPr/>
                <p:nvPr isPhoto="0" userDrawn="0"/>
              </p:nvGrpSpPr>
              <p:grpSpPr bwMode="auto">
                <a:xfrm>
                  <a:off x="5582160" y="3832560"/>
                  <a:ext cx="208800" cy="164160"/>
                  <a:chOff x="5582160" y="3832560"/>
                  <a:chExt cx="208800" cy="164160"/>
                </a:xfrm>
              </p:grpSpPr>
              <p:sp>
                <p:nvSpPr>
                  <p:cNvPr id="114" name="Google Shape;443;p72" hidden="0"/>
                  <p:cNvSpPr/>
                  <p:nvPr isPhoto="0" userDrawn="0"/>
                </p:nvSpPr>
                <p:spPr bwMode="auto">
                  <a:xfrm>
                    <a:off x="5582160" y="383256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15" name="Google Shape;444;p72" hidden="0"/>
                  <p:cNvSpPr/>
                  <p:nvPr isPhoto="0" userDrawn="0"/>
                </p:nvSpPr>
                <p:spPr bwMode="auto">
                  <a:xfrm>
                    <a:off x="5582160" y="391860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16" name="Google Shape;445;p72" hidden="0"/>
                <p:cNvSpPr/>
                <p:nvPr isPhoto="0" userDrawn="0"/>
              </p:nvSpPr>
              <p:spPr bwMode="auto">
                <a:xfrm>
                  <a:off x="5820120" y="383688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17" name="Google Shape;44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44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44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44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45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383688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45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45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45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45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6" name="Google Shape;45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45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45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45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45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46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383688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32" name="Google Shape;461;p72" hidden="0"/>
              <p:cNvGrpSpPr/>
              <p:nvPr isPhoto="0" userDrawn="0"/>
            </p:nvGrpSpPr>
            <p:grpSpPr bwMode="auto">
              <a:xfrm>
                <a:off x="5582160" y="4029840"/>
                <a:ext cx="3347280" cy="168120"/>
                <a:chOff x="5582160" y="4029840"/>
                <a:chExt cx="3347280" cy="168120"/>
              </a:xfrm>
            </p:grpSpPr>
            <p:grpSp>
              <p:nvGrpSpPr>
                <p:cNvPr id="133" name="Google Shape;462;p72" hidden="0"/>
                <p:cNvGrpSpPr/>
                <p:nvPr isPhoto="0" userDrawn="0"/>
              </p:nvGrpSpPr>
              <p:grpSpPr bwMode="auto">
                <a:xfrm>
                  <a:off x="5582160" y="4029840"/>
                  <a:ext cx="208800" cy="163800"/>
                  <a:chOff x="5582160" y="4029840"/>
                  <a:chExt cx="208800" cy="163800"/>
                </a:xfrm>
              </p:grpSpPr>
              <p:sp>
                <p:nvSpPr>
                  <p:cNvPr id="134" name="Google Shape;463;p72" hidden="0"/>
                  <p:cNvSpPr/>
                  <p:nvPr isPhoto="0" userDrawn="0"/>
                </p:nvSpPr>
                <p:spPr bwMode="auto">
                  <a:xfrm>
                    <a:off x="5582160" y="402984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35" name="Google Shape;464;p72" hidden="0"/>
                  <p:cNvSpPr/>
                  <p:nvPr isPhoto="0" userDrawn="0"/>
                </p:nvSpPr>
                <p:spPr bwMode="auto">
                  <a:xfrm>
                    <a:off x="5582160" y="4115519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36" name="Google Shape;465;p72" hidden="0"/>
                <p:cNvSpPr/>
                <p:nvPr isPhoto="0" userDrawn="0"/>
              </p:nvSpPr>
              <p:spPr bwMode="auto">
                <a:xfrm>
                  <a:off x="5820120" y="403380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37" name="Google Shape;46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8" name="Google Shape;46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46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46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47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03380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Google Shape;47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" name="Google Shape;47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" name="Google Shape;47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Google Shape;47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47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Google Shape;47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Google Shape;47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Google Shape;47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47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48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03380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52" name="Google Shape;481;p72" hidden="0"/>
              <p:cNvGrpSpPr/>
              <p:nvPr isPhoto="0" userDrawn="0"/>
            </p:nvGrpSpPr>
            <p:grpSpPr bwMode="auto">
              <a:xfrm>
                <a:off x="5582160" y="4228200"/>
                <a:ext cx="3347280" cy="168120"/>
                <a:chOff x="5582160" y="4228200"/>
                <a:chExt cx="3347280" cy="168120"/>
              </a:xfrm>
            </p:grpSpPr>
            <p:grpSp>
              <p:nvGrpSpPr>
                <p:cNvPr id="153" name="Google Shape;482;p72" hidden="0"/>
                <p:cNvGrpSpPr/>
                <p:nvPr isPhoto="0" userDrawn="0"/>
              </p:nvGrpSpPr>
              <p:grpSpPr bwMode="auto">
                <a:xfrm>
                  <a:off x="5582160" y="4228200"/>
                  <a:ext cx="208800" cy="163800"/>
                  <a:chOff x="5582160" y="4228200"/>
                  <a:chExt cx="208800" cy="163800"/>
                </a:xfrm>
              </p:grpSpPr>
              <p:sp>
                <p:nvSpPr>
                  <p:cNvPr id="154" name="Google Shape;483;p72" hidden="0"/>
                  <p:cNvSpPr/>
                  <p:nvPr isPhoto="0" userDrawn="0"/>
                </p:nvSpPr>
                <p:spPr bwMode="auto">
                  <a:xfrm>
                    <a:off x="5582160" y="4228200"/>
                    <a:ext cx="208800" cy="78120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  <p:sp>
                <p:nvSpPr>
                  <p:cNvPr id="155" name="Google Shape;484;p72" hidden="0"/>
                  <p:cNvSpPr/>
                  <p:nvPr isPhoto="0" userDrawn="0"/>
                </p:nvSpPr>
                <p:spPr bwMode="auto">
                  <a:xfrm>
                    <a:off x="5582160" y="4313880"/>
                    <a:ext cx="208800" cy="78120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 cap="flat" cmpd="sng">
                    <a:solidFill>
                      <a:srgbClr val="969696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/>
                    </a:pPr>
                    <a:endParaRPr/>
                  </a:p>
                </p:txBody>
              </p:sp>
            </p:grpSp>
            <p:sp>
              <p:nvSpPr>
                <p:cNvPr id="156" name="Google Shape;485;p72" hidden="0"/>
                <p:cNvSpPr/>
                <p:nvPr isPhoto="0" userDrawn="0"/>
              </p:nvSpPr>
              <p:spPr bwMode="auto">
                <a:xfrm>
                  <a:off x="5820120" y="4232520"/>
                  <a:ext cx="3109320" cy="163800"/>
                </a:xfrm>
                <a:prstGeom prst="rect">
                  <a:avLst/>
                </a:prstGeom>
                <a:solidFill>
                  <a:srgbClr val="99FF66"/>
                </a:solidFill>
                <a:ln w="9525" cap="flat" cmpd="sng">
                  <a:solidFill>
                    <a:srgbClr val="969696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cxnSp>
              <p:nvCxnSpPr>
                <p:cNvPr id="157" name="Google Shape;486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01380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487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20784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488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40188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489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59592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490;p72" hidden="0"/>
                <p:cNvCxnSpPr>
                  <a:cxnSpLocks/>
                </p:cNvCxnSpPr>
                <p:nvPr isPhoto="0" userDrawn="0"/>
              </p:nvCxnSpPr>
              <p:spPr bwMode="auto">
                <a:xfrm>
                  <a:off x="6789960" y="4232160"/>
                  <a:ext cx="36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491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6984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492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150039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493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17984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494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373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6" name="Google Shape;495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567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7" name="Google Shape;496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761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497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795600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9" name="Google Shape;498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34588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0" name="Google Shape;499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53992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500;p72" hidden="0"/>
                <p:cNvCxnSpPr>
                  <a:cxnSpLocks/>
                </p:cNvCxnSpPr>
                <p:nvPr isPhoto="0" userDrawn="0"/>
              </p:nvCxnSpPr>
              <p:spPr bwMode="auto">
                <a:xfrm flipH="1">
                  <a:off x="8733960" y="4232160"/>
                  <a:ext cx="1800" cy="16416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96969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72" name="Google Shape;501;p72" hidden="0"/>
          <p:cNvSpPr/>
          <p:nvPr isPhoto="0" userDrawn="0"/>
        </p:nvSpPr>
        <p:spPr bwMode="auto">
          <a:xfrm>
            <a:off x="6913800" y="2232000"/>
            <a:ext cx="9140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GPU</a:t>
            </a:r>
            <a:endParaRPr sz="24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06;p73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CPU vs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507;p73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508;p7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" name="Google Shape;509;p73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8" name="Google Shape;510;p73" hidden="0"/>
          <p:cNvSpPr/>
          <p:nvPr isPhoto="0" userDrawn="0"/>
        </p:nvSpPr>
        <p:spPr bwMode="auto">
          <a:xfrm>
            <a:off x="360000" y="1872000"/>
            <a:ext cx="3672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para partes sequenciais onde uma latência mínima é importante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  <a:defRPr/>
            </a:pPr>
            <a:r>
              <a:rPr lang="pt-BR" sz="20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CPUs podem ser 10X mais rápidas que GPUs para código sequencial</a:t>
            </a:r>
            <a:endParaRPr sz="2000" b="0" i="0" u="none" strike="noStrike" cap="none">
              <a:latin typeface="Arial"/>
              <a:ea typeface="Arial"/>
              <a:cs typeface="Arial"/>
            </a:endParaRPr>
          </a:p>
        </p:txBody>
      </p:sp>
      <p:sp>
        <p:nvSpPr>
          <p:cNvPr id="9" name="Google Shape;511;p73" hidden="0"/>
          <p:cNvSpPr/>
          <p:nvPr isPhoto="0" userDrawn="0"/>
        </p:nvSpPr>
        <p:spPr bwMode="auto">
          <a:xfrm>
            <a:off x="4896000" y="1872000"/>
            <a:ext cx="4176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para partes paralelas onde a taxa de transferência(throughput) bate a latência menor.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432000" marR="0" lvl="1" indent="-21600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GPUs podem ser 10X mais rápidas que as CPUs para código paralelo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cxnSp>
        <p:nvCxnSpPr>
          <p:cNvPr id="10" name="Google Shape;512;p73" hidden="0"/>
          <p:cNvCxnSpPr>
            <a:cxnSpLocks/>
          </p:cNvCxnSpPr>
          <p:nvPr isPhoto="0" userDrawn="0"/>
        </p:nvCxnSpPr>
        <p:spPr bwMode="auto">
          <a:xfrm>
            <a:off x="4500000" y="1486080"/>
            <a:ext cx="0" cy="4057920"/>
          </a:xfrm>
          <a:prstGeom prst="straightConnector1">
            <a:avLst/>
          </a:prstGeom>
          <a:noFill/>
          <a:ln w="12600" cap="flat" cmpd="sng">
            <a:solidFill>
              <a:srgbClr val="FF4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37;p80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Memória em GPU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38;p80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39;p80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40;p80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41;p80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42;p80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43;p80" hidden="0"/>
          <p:cNvSpPr/>
          <p:nvPr isPhoto="0" userDrawn="0"/>
        </p:nvSpPr>
        <p:spPr bwMode="auto">
          <a:xfrm>
            <a:off x="284760" y="1841040"/>
            <a:ext cx="4539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GPU (device)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633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Cada thread ler e escrever nos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registradores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066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Ler e escrever na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CPU (host) pode: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974879" marR="0" lvl="1" indent="-40284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/>
            </a:pPr>
            <a:r>
              <a:rPr lang="pt-BR" sz="2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Transferir dados de e para </a:t>
            </a:r>
            <a:r>
              <a:rPr lang="pt-BR" sz="2200" b="0" i="0" u="none" strike="noStrike" cap="none">
                <a:solidFill>
                  <a:srgbClr val="ED7D31"/>
                </a:solidFill>
                <a:latin typeface="Verdana"/>
                <a:ea typeface="Verdana"/>
                <a:cs typeface="Verdana"/>
              </a:rPr>
              <a:t>memória global</a:t>
            </a:r>
            <a:endParaRPr sz="2200" b="0" i="0" u="none" strike="noStrike" cap="none">
              <a:latin typeface="Arial"/>
              <a:ea typeface="Arial"/>
              <a:cs typeface="Arial"/>
            </a:endParaRPr>
          </a:p>
        </p:txBody>
      </p:sp>
      <p:grpSp>
        <p:nvGrpSpPr>
          <p:cNvPr id="11" name="Google Shape;644;p80" hidden="0"/>
          <p:cNvGrpSpPr/>
          <p:nvPr isPhoto="0" userDrawn="0"/>
        </p:nvGrpSpPr>
        <p:grpSpPr bwMode="auto">
          <a:xfrm>
            <a:off x="4528440" y="2255760"/>
            <a:ext cx="4399560" cy="2208240"/>
            <a:chOff x="4528440" y="2255760"/>
            <a:chExt cx="4399560" cy="2208240"/>
          </a:xfrm>
        </p:grpSpPr>
        <p:sp>
          <p:nvSpPr>
            <p:cNvPr id="12" name="Google Shape;645;p80" hidden="0"/>
            <p:cNvSpPr/>
            <p:nvPr isPhoto="0" userDrawn="0"/>
          </p:nvSpPr>
          <p:spPr bwMode="auto">
            <a:xfrm>
              <a:off x="4528440" y="3559680"/>
              <a:ext cx="632879" cy="79992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Palatino"/>
                  <a:ea typeface="Palatino"/>
                  <a:cs typeface="Palatino"/>
                </a:rPr>
                <a:t>Host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646;p80" hidden="0"/>
            <p:cNvSpPr/>
            <p:nvPr isPhoto="0" userDrawn="0"/>
          </p:nvSpPr>
          <p:spPr bwMode="auto">
            <a:xfrm>
              <a:off x="5220720" y="2255760"/>
              <a:ext cx="3707280" cy="22082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(Device) Grid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647;p80" hidden="0"/>
            <p:cNvSpPr/>
            <p:nvPr isPhoto="0" userDrawn="0"/>
          </p:nvSpPr>
          <p:spPr bwMode="auto">
            <a:xfrm>
              <a:off x="5379480" y="3919320"/>
              <a:ext cx="3504960" cy="38052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Global</a:t>
              </a:r>
              <a:endParaRPr sz="10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Memory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648;p80" hidden="0"/>
            <p:cNvSpPr/>
            <p:nvPr isPhoto="0" userDrawn="0"/>
          </p:nvSpPr>
          <p:spPr bwMode="auto">
            <a:xfrm>
              <a:off x="5284080" y="2514240"/>
              <a:ext cx="1812600" cy="124272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0)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Google Shape;649;p80" hidden="0"/>
            <p:cNvSpPr/>
            <p:nvPr isPhoto="0" userDrawn="0"/>
          </p:nvSpPr>
          <p:spPr bwMode="auto">
            <a:xfrm>
              <a:off x="53589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650;p80" hidden="0"/>
            <p:cNvSpPr/>
            <p:nvPr isPhoto="0" userDrawn="0"/>
          </p:nvSpPr>
          <p:spPr bwMode="auto">
            <a:xfrm>
              <a:off x="54208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8" name="Google Shape;651;p80" hidden="0"/>
            <p:cNvCxnSpPr>
              <a:cxnSpLocks/>
            </p:cNvCxnSpPr>
            <p:nvPr isPhoto="0" userDrawn="0"/>
          </p:nvCxnSpPr>
          <p:spPr bwMode="auto">
            <a:xfrm>
              <a:off x="57445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9" name="Google Shape;652;p80" hidden="0"/>
            <p:cNvCxnSpPr>
              <a:cxnSpLocks/>
            </p:cNvCxnSpPr>
            <p:nvPr isPhoto="0" userDrawn="0"/>
          </p:nvCxnSpPr>
          <p:spPr bwMode="auto">
            <a:xfrm>
              <a:off x="6658920" y="358236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" name="Google Shape;653;p80" hidden="0"/>
            <p:cNvSpPr/>
            <p:nvPr isPhoto="0" userDrawn="0"/>
          </p:nvSpPr>
          <p:spPr bwMode="auto">
            <a:xfrm>
              <a:off x="7147800" y="2511720"/>
              <a:ext cx="1744200" cy="124488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2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Block (0, 1)</a:t>
              </a:r>
              <a:endParaRPr sz="1200" b="0" strike="noStrike"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1" name="Google Shape;654;p80" hidden="0"/>
            <p:cNvCxnSpPr>
              <a:cxnSpLocks/>
            </p:cNvCxnSpPr>
            <p:nvPr isPhoto="0" userDrawn="0"/>
          </p:nvCxnSpPr>
          <p:spPr bwMode="auto">
            <a:xfrm>
              <a:off x="7649640" y="358560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2" name="Google Shape;655;p80" hidden="0"/>
            <p:cNvCxnSpPr>
              <a:cxnSpLocks/>
            </p:cNvCxnSpPr>
            <p:nvPr isPhoto="0" userDrawn="0"/>
          </p:nvCxnSpPr>
          <p:spPr bwMode="auto">
            <a:xfrm>
              <a:off x="8487720" y="3565440"/>
              <a:ext cx="360" cy="34272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" name="Google Shape;656;p80" hidden="0"/>
            <p:cNvCxnSpPr>
              <a:cxnSpLocks/>
            </p:cNvCxnSpPr>
            <p:nvPr isPhoto="0" userDrawn="0"/>
          </p:nvCxnSpPr>
          <p:spPr bwMode="auto">
            <a:xfrm>
              <a:off x="5061600" y="3811680"/>
              <a:ext cx="316080" cy="360"/>
            </a:xfrm>
            <a:prstGeom prst="straightConnector1">
              <a:avLst/>
            </a:prstGeom>
            <a:noFill/>
            <a:ln w="25550" cap="flat" cmpd="sng">
              <a:solidFill>
                <a:srgbClr val="FFFF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4" name="Google Shape;657;p80" hidden="0"/>
            <p:cNvSpPr/>
            <p:nvPr isPhoto="0" userDrawn="0"/>
          </p:nvSpPr>
          <p:spPr bwMode="auto">
            <a:xfrm>
              <a:off x="7206840" y="289512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0)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658;p80" hidden="0"/>
            <p:cNvSpPr/>
            <p:nvPr isPhoto="0" userDrawn="0"/>
          </p:nvSpPr>
          <p:spPr bwMode="auto">
            <a:xfrm>
              <a:off x="7268760" y="302472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Google Shape;659;p80" hidden="0"/>
            <p:cNvSpPr/>
            <p:nvPr isPhoto="0" userDrawn="0"/>
          </p:nvSpPr>
          <p:spPr bwMode="auto">
            <a:xfrm>
              <a:off x="624312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660;p80" hidden="0"/>
            <p:cNvSpPr/>
            <p:nvPr isPhoto="0" userDrawn="0"/>
          </p:nvSpPr>
          <p:spPr bwMode="auto">
            <a:xfrm>
              <a:off x="6305039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661;p80" hidden="0"/>
            <p:cNvSpPr/>
            <p:nvPr isPhoto="0" userDrawn="0"/>
          </p:nvSpPr>
          <p:spPr bwMode="auto">
            <a:xfrm>
              <a:off x="8075160" y="2883240"/>
              <a:ext cx="808920" cy="669960"/>
            </a:xfrm>
            <a:prstGeom prst="rect">
              <a:avLst/>
            </a:prstGeom>
            <a:solidFill>
              <a:srgbClr val="99FF66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146149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latin typeface="Arial"/>
                <a:ea typeface="Arial"/>
                <a:cs typeface="Arial"/>
              </a:endParaRPr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Thread (0, 1)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662;p80" hidden="0"/>
            <p:cNvSpPr/>
            <p:nvPr isPhoto="0" userDrawn="0"/>
          </p:nvSpPr>
          <p:spPr bwMode="auto">
            <a:xfrm>
              <a:off x="8137080" y="3012840"/>
              <a:ext cx="707760" cy="234000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rgbClr val="96969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1000" b="1" strike="noStrike">
                  <a:solidFill>
                    <a:srgbClr val="003300"/>
                  </a:solidFill>
                  <a:latin typeface="Arial"/>
                  <a:ea typeface="Arial"/>
                  <a:cs typeface="Arial"/>
                </a:rPr>
                <a:t>Registers</a:t>
              </a:r>
              <a:endParaRPr sz="1000" b="0" strike="noStrike"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67;p8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strike="noStrik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Fluxo de um programa</a:t>
            </a:r>
            <a:endParaRPr sz="3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5" name="Google Shape;668;p81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669;p81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pt-BR" sz="1000" b="0" strike="noStrik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strike="noStrike">
              <a:latin typeface="Arial"/>
              <a:ea typeface="Arial"/>
              <a:cs typeface="Arial"/>
            </a:endParaRPr>
          </a:p>
        </p:txBody>
      </p:sp>
      <p:cxnSp>
        <p:nvCxnSpPr>
          <p:cNvPr id="7" name="Google Shape;670;p81" hidden="0"/>
          <p:cNvCxnSpPr>
            <a:cxnSpLocks/>
          </p:cNvCxnSpPr>
          <p:nvPr isPhoto="0" userDrawn="0"/>
        </p:nvCxnSpPr>
        <p:spPr bwMode="auto">
          <a:xfrm>
            <a:off x="721440" y="278928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8" name="Google Shape;671;p81" hidden="0"/>
          <p:cNvCxnSpPr>
            <a:cxnSpLocks/>
          </p:cNvCxnSpPr>
          <p:nvPr isPhoto="0" userDrawn="0"/>
        </p:nvCxnSpPr>
        <p:spPr bwMode="auto">
          <a:xfrm>
            <a:off x="714600" y="37062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cxnSp>
        <p:nvCxnSpPr>
          <p:cNvPr id="9" name="Google Shape;672;p81" hidden="0"/>
          <p:cNvCxnSpPr>
            <a:cxnSpLocks/>
          </p:cNvCxnSpPr>
          <p:nvPr isPhoto="0" userDrawn="0"/>
        </p:nvCxnSpPr>
        <p:spPr bwMode="auto">
          <a:xfrm>
            <a:off x="714600" y="4757400"/>
            <a:ext cx="8926560" cy="36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0" name="Google Shape;673;p81" hidden="0"/>
          <p:cNvSpPr/>
          <p:nvPr isPhoto="0" userDrawn="0"/>
        </p:nvSpPr>
        <p:spPr bwMode="auto">
          <a:xfrm>
            <a:off x="576000" y="1740240"/>
            <a:ext cx="770400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1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dados CPU →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2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processa dados na GPU</a:t>
            </a:r>
            <a:endParaRPr sz="2200" b="0" strike="noStrike"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2135"/>
              </a:spcBef>
              <a:spcAft>
                <a:spcPts val="0"/>
              </a:spcAft>
              <a:buNone/>
              <a:defRPr/>
            </a:pPr>
            <a:r>
              <a:rPr lang="pt-BR" sz="2200" b="0" u="sng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Parte 3</a:t>
            </a:r>
            <a:r>
              <a:rPr lang="pt-BR" sz="2200" b="0" strike="noStrik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: copia resultados GPU → CPU</a:t>
            </a:r>
            <a:endParaRPr sz="22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1" name="Google Shape;674;p81" hidden="0"/>
          <p:cNvSpPr/>
          <p:nvPr isPhoto="0" userDrawn="0"/>
        </p:nvSpPr>
        <p:spPr bwMode="auto">
          <a:xfrm>
            <a:off x="2823840" y="5032800"/>
            <a:ext cx="91404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2" name="Google Shape;675;p81" hidden="0"/>
          <p:cNvSpPr/>
          <p:nvPr isPhoto="0" userDrawn="0"/>
        </p:nvSpPr>
        <p:spPr bwMode="auto">
          <a:xfrm>
            <a:off x="224748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676;p81" hidden="0"/>
          <p:cNvSpPr/>
          <p:nvPr isPhoto="0" userDrawn="0"/>
        </p:nvSpPr>
        <p:spPr bwMode="auto">
          <a:xfrm>
            <a:off x="2309040" y="4575600"/>
            <a:ext cx="14551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CPU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4" name="Google Shape;677;p81" hidden="0"/>
          <p:cNvSpPr/>
          <p:nvPr isPhoto="0" userDrawn="0"/>
        </p:nvSpPr>
        <p:spPr bwMode="auto">
          <a:xfrm>
            <a:off x="4804920" y="5032800"/>
            <a:ext cx="1066320" cy="456840"/>
          </a:xfrm>
          <a:prstGeom prst="rect">
            <a:avLst/>
          </a:prstGeom>
          <a:solidFill>
            <a:srgbClr val="FFFFFF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5" name="Google Shape;678;p81" hidden="0"/>
          <p:cNvSpPr/>
          <p:nvPr isPhoto="0" userDrawn="0"/>
        </p:nvSpPr>
        <p:spPr bwMode="auto">
          <a:xfrm>
            <a:off x="4500000" y="4575600"/>
            <a:ext cx="1676160" cy="1028520"/>
          </a:xfrm>
          <a:prstGeom prst="rect">
            <a:avLst/>
          </a:prstGeom>
          <a:noFill/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679;p81" hidden="0"/>
          <p:cNvSpPr/>
          <p:nvPr isPhoto="0" userDrawn="0"/>
        </p:nvSpPr>
        <p:spPr bwMode="auto">
          <a:xfrm>
            <a:off x="4509000" y="4546440"/>
            <a:ext cx="1465920" cy="33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Memória GPU</a:t>
            </a:r>
            <a:endParaRPr sz="16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7" name="Google Shape;680;p81" hidden="0"/>
          <p:cNvSpPr/>
          <p:nvPr isPhoto="0" userDrawn="0"/>
        </p:nvSpPr>
        <p:spPr bwMode="auto">
          <a:xfrm>
            <a:off x="3738240" y="4232520"/>
            <a:ext cx="1294920" cy="3427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" name="Google Shape;681;p81" hidden="0"/>
          <p:cNvSpPr/>
          <p:nvPr isPhoto="0" userDrawn="0"/>
        </p:nvSpPr>
        <p:spPr bwMode="auto">
          <a:xfrm>
            <a:off x="3957840" y="3706200"/>
            <a:ext cx="1094773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1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19" name="Google Shape;682;p81" hidden="0"/>
          <p:cNvSpPr/>
          <p:nvPr isPhoto="0" userDrawn="0"/>
        </p:nvSpPr>
        <p:spPr bwMode="auto">
          <a:xfrm flipH="1">
            <a:off x="3736080" y="5661360"/>
            <a:ext cx="1294920" cy="28548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4472C4"/>
          </a:solidFill>
          <a:ln w="12600" cap="flat" cmpd="sng">
            <a:solidFill>
              <a:srgbClr val="32549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683;p81" hidden="0"/>
          <p:cNvSpPr/>
          <p:nvPr isPhoto="0" userDrawn="0"/>
        </p:nvSpPr>
        <p:spPr bwMode="auto">
          <a:xfrm>
            <a:off x="4034160" y="5934959"/>
            <a:ext cx="1841067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3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  <p:sp>
        <p:nvSpPr>
          <p:cNvPr id="21" name="Google Shape;684;p81" hidden="0"/>
          <p:cNvSpPr/>
          <p:nvPr isPhoto="0" userDrawn="0"/>
        </p:nvSpPr>
        <p:spPr bwMode="auto">
          <a:xfrm>
            <a:off x="5480640" y="4189680"/>
            <a:ext cx="1145041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strike="noStrike">
                <a:solidFill>
                  <a:srgbClr val="FF0000"/>
                </a:solidFill>
                <a:latin typeface="Palatino"/>
                <a:ea typeface="Palatino"/>
                <a:cs typeface="Palatino"/>
              </a:rPr>
              <a:t>Parte 2</a:t>
            </a:r>
            <a:endParaRPr sz="2000" b="0" strike="noStrike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Gerando números (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pseudo</a:t>
            </a: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2D7D70-41A0-3B86-FC01-4E872987C2F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/>
          <p:nvPr isPhoto="0" userDrawn="0"/>
        </p:nvSpPr>
        <p:spPr bwMode="auto">
          <a:xfrm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Gerador</a:t>
            </a:r>
            <a:r>
              <a:rPr sz="2400"/>
              <a:t> de </a:t>
            </a:r>
            <a:r>
              <a:rPr sz="2400"/>
              <a:t>números</a:t>
            </a:r>
            <a:r>
              <a:rPr sz="2400"/>
              <a:t> pseudo-</a:t>
            </a:r>
            <a:r>
              <a:rPr sz="2400"/>
              <a:t>aleatórios</a:t>
            </a:r>
            <a:r>
              <a:rPr sz="2400"/>
              <a:t> (</a:t>
            </a:r>
            <a:r>
              <a:rPr sz="2400" b="1">
                <a:solidFill>
                  <a:srgbClr val="C00000"/>
                </a:solidFill>
              </a:rPr>
              <a:t>pRNG</a:t>
            </a:r>
            <a:r>
              <a:rPr sz="2400"/>
              <a:t>): </a:t>
            </a:r>
            <a:r>
              <a:rPr sz="2400"/>
              <a:t>algoritmo</a:t>
            </a:r>
            <a:r>
              <a:rPr sz="2400"/>
              <a:t> </a:t>
            </a:r>
            <a:r>
              <a:rPr sz="2400"/>
              <a:t>determinístico</a:t>
            </a:r>
            <a:r>
              <a:rPr sz="2400"/>
              <a:t> que </a:t>
            </a:r>
            <a:r>
              <a:rPr sz="2400"/>
              <a:t>gera</a:t>
            </a:r>
            <a:r>
              <a:rPr sz="2400"/>
              <a:t> </a:t>
            </a:r>
            <a:r>
              <a:rPr sz="2400" b="1"/>
              <a:t>sequências</a:t>
            </a:r>
            <a:r>
              <a:rPr sz="2400"/>
              <a:t> de </a:t>
            </a:r>
            <a:r>
              <a:rPr sz="2400"/>
              <a:t>números</a:t>
            </a:r>
            <a:r>
              <a:rPr sz="2400"/>
              <a:t> que </a:t>
            </a:r>
            <a:r>
              <a:rPr sz="2400"/>
              <a:t>parecem</a:t>
            </a:r>
            <a:r>
              <a:rPr sz="2400"/>
              <a:t> </a:t>
            </a:r>
            <a:r>
              <a:rPr sz="2400"/>
              <a:t>aleatórias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Determinístico</a:t>
            </a:r>
            <a:r>
              <a:rPr sz="2400" b="1">
                <a:solidFill>
                  <a:srgbClr val="C00000"/>
                </a:solidFill>
              </a:rPr>
              <a:t>:</a:t>
            </a:r>
            <a:r>
              <a:rPr sz="2400"/>
              <a:t> </a:t>
            </a:r>
            <a:r>
              <a:rPr sz="2400"/>
              <a:t>produz</a:t>
            </a:r>
            <a:r>
              <a:rPr sz="2400"/>
              <a:t> sempre a </a:t>
            </a:r>
            <a:r>
              <a:rPr sz="2400"/>
              <a:t>mesma</a:t>
            </a:r>
            <a:r>
              <a:rPr sz="2400"/>
              <a:t> </a:t>
            </a:r>
            <a:r>
              <a:rPr sz="2400"/>
              <a:t>sequência</a:t>
            </a:r>
            <a:r>
              <a:rPr sz="2400"/>
              <a:t>. </a:t>
            </a:r>
            <a:endParaRPr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Sequências</a:t>
            </a:r>
            <a:r>
              <a:rPr sz="2400" b="1">
                <a:solidFill>
                  <a:srgbClr val="C00000"/>
                </a:solidFill>
              </a:rPr>
              <a:t> que </a:t>
            </a:r>
            <a:r>
              <a:rPr sz="2400" b="1">
                <a:solidFill>
                  <a:srgbClr val="C00000"/>
                </a:solidFill>
              </a:rPr>
              <a:t>parecem</a:t>
            </a:r>
            <a:r>
              <a:rPr sz="2400" b="1">
                <a:solidFill>
                  <a:srgbClr val="C00000"/>
                </a:solidFill>
              </a:rPr>
              <a:t> </a:t>
            </a:r>
            <a:r>
              <a:rPr sz="2400" b="1">
                <a:solidFill>
                  <a:srgbClr val="C00000"/>
                </a:solidFill>
              </a:rPr>
              <a:t>aleatórias</a:t>
            </a:r>
            <a:r>
              <a:rPr sz="2400" b="1">
                <a:solidFill>
                  <a:srgbClr val="C00000"/>
                </a:solidFill>
              </a:rPr>
              <a:t>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conseguiríamos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distinguir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uma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sequência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gerada</a:t>
            </a:r>
            <a:r>
              <a:rPr sz="2400" b="0">
                <a:solidFill>
                  <a:schemeClr val="tx1"/>
                </a:solidFill>
              </a:rPr>
              <a:t> por um </a:t>
            </a:r>
            <a:r>
              <a:rPr sz="2400" b="0">
                <a:solidFill>
                  <a:schemeClr val="tx1"/>
                </a:solidFill>
              </a:rPr>
              <a:t>pRNG</a:t>
            </a:r>
            <a:r>
              <a:rPr sz="2400" b="0">
                <a:solidFill>
                  <a:schemeClr val="tx1"/>
                </a:solidFill>
              </a:rPr>
              <a:t> e </a:t>
            </a:r>
            <a:r>
              <a:rPr sz="2400" b="0">
                <a:solidFill>
                  <a:schemeClr val="tx1"/>
                </a:solidFill>
              </a:rPr>
              <a:t>uma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sequência</a:t>
            </a:r>
            <a:r>
              <a:rPr sz="2400" b="0">
                <a:solidFill>
                  <a:schemeClr val="tx1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aleatória</a:t>
            </a:r>
            <a:r>
              <a:rPr sz="2400" b="0">
                <a:solidFill>
                  <a:schemeClr val="tx1"/>
                </a:solidFill>
              </a:rPr>
              <a:t> de </a:t>
            </a:r>
            <a:r>
              <a:rPr sz="2400" b="0">
                <a:solidFill>
                  <a:schemeClr val="tx1"/>
                </a:solidFill>
              </a:rPr>
              <a:t>verdade</a:t>
            </a:r>
            <a:r>
              <a:rPr sz="2400" b="0">
                <a:solidFill>
                  <a:schemeClr val="tx1"/>
                </a:solidFill>
              </a:rPr>
              <a:t>. </a:t>
            </a:r>
            <a:endParaRPr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/>
          <p:nvPr isPhoto="0" userDrawn="0"/>
        </p:nvSpPr>
        <p:spPr bwMode="auto">
          <a:xfrm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Sorteio de números aleatórios</a:t>
            </a:r>
            <a:endParaRPr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Gerador:</a:t>
            </a:r>
            <a:r>
              <a:rPr sz="2400"/>
              <a:t> produz bits aleatórios a partir de um parâmetro </a:t>
            </a:r>
            <a:r>
              <a:rPr sz="2400" b="1"/>
              <a:t>seed</a:t>
            </a:r>
            <a:r>
              <a:rPr sz="2400"/>
              <a:t>. Cada </a:t>
            </a:r>
            <a:r>
              <a:rPr sz="2400" b="1"/>
              <a:t>seed </a:t>
            </a:r>
            <a:r>
              <a:rPr sz="2400" b="0"/>
              <a:t>gera uma sequência diferente de bits.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Distribuição de probabilidade: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 sequência de números a partir de um conjunto de parâmetros</a:t>
            </a:r>
            <a:endParaRPr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Apresentação na tela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Antonio Selvatici</dc:creator>
  <cp:keywords/>
  <dc:description/>
  <dc:identifier/>
  <dc:language/>
  <cp:lastModifiedBy/>
  <cp:revision>10</cp:revision>
  <dcterms:modified xsi:type="dcterms:W3CDTF">2021-05-31T23:42:31Z</dcterms:modified>
  <cp:category/>
  <cp:contentStatus/>
  <cp:version/>
</cp:coreProperties>
</file>