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  <p:sldMasterId id="2147483661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6858000" type="screen4x3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presProps" Target="presProps.xml" /><Relationship Id="rId31" Type="http://schemas.openxmlformats.org/officeDocument/2006/relationships/tableStyles" Target="tableStyles.xml" /><Relationship Id="rId3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;p3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;p3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;p5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2;p5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3;p5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5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6;p5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5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8;p5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9;p52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;p5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2;p5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3;p5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4;p5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5;p5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56;p53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57;p53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;p5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5;p5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5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8;p5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;p5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1;p5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2;p5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5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6;p5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5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9;p5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0;p5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1;p5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;p6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4;p6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6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6;p6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8;p6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9;p6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6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1;p6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6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6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5;p6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7;p6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8;p6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6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6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1;p6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6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4;p6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6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6;p6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7;p64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08;p64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9;p64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;p4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;p4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;p4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;p4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4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;p4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;p4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4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;p4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8;p4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9;p4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;p4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2;p4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3;p4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4;p4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5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7;p5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;p5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9;p5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;p35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;p35" hidden="0"/>
          <p:cNvPicPr/>
          <p:nvPr isPhoto="0" userDrawn="0"/>
        </p:nvPicPr>
        <p:blipFill>
          <a:blip r:embed="rId15">
            <a:alphaModFix/>
          </a:blip>
          <a:stretch/>
        </p:blipFill>
        <p:spPr bwMode="auto">
          <a:xfrm>
            <a:off x="2880" y="0"/>
            <a:ext cx="913752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;p3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;p3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9;p37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;p3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1;p3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966960" y="2384280"/>
            <a:ext cx="7342200" cy="7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3600" b="1" strike="noStrike" spc="0">
                <a:solidFill>
                  <a:srgbClr val="FFFFFF"/>
                </a:solidFill>
                <a:latin typeface="Verdana"/>
                <a:ea typeface="Verdana"/>
              </a:rPr>
              <a:t>SuperComputação</a:t>
            </a:r>
            <a:endParaRPr lang="pt-BR" sz="36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966960" y="3429000"/>
            <a:ext cx="734220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2000" b="0" strike="noStrike" spc="0">
                <a:solidFill>
                  <a:srgbClr val="FFFFFF"/>
                </a:solidFill>
                <a:latin typeface="Verdana"/>
                <a:ea typeface="Verdana"/>
              </a:rPr>
              <a:t>Aula 07 – Busca local</a:t>
            </a:r>
            <a:endParaRPr lang="pt-BR" sz="2000" b="0" strike="noStrike" spc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93"/>
              </a:spcBef>
              <a:defRPr/>
            </a:pPr>
            <a:endParaRPr lang="pt-BR" sz="20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900000" y="5463360"/>
            <a:ext cx="7342200" cy="11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2021 – Engenharia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7"/>
              </a:spcBef>
              <a:defRPr/>
            </a:pP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7"/>
              </a:spcBef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Igor Montagner &lt;igorsm1@insper.edu.br&gt;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4"/>
              </a:spcBef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Antônio Selvatici &lt;antoniohps1@insper.edu.br&gt;</a:t>
            </a:r>
            <a:endParaRPr lang="pt-BR" sz="14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5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Solução aleatorizada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C7DE38B-111B-02AA-E82F-827DF764230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3" y="4088421"/>
            <a:ext cx="8137929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Uma solução para a mochila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9E6B410-3B26-20C2-0C29-11964C9C0AA8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3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102339" y="1760113"/>
            <a:ext cx="4629150" cy="4010022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530550" y="6262336"/>
            <a:ext cx="8081815" cy="38397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https://commons.wikimedia.org/wiki/File:Knapsack.svg</a:t>
            </a: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4287727" y="2208067"/>
            <a:ext cx="1573067" cy="1298863"/>
          </a:xfrm>
          <a:prstGeom prst="ellipse">
            <a:avLst/>
          </a:prstGeom>
          <a:noFill/>
          <a:ln w="38099" cap="flat" cmpd="sng" algn="ctr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" hidden="0"/>
          <p:cNvSpPr/>
          <p:nvPr isPhoto="0" userDrawn="0"/>
        </p:nvSpPr>
        <p:spPr bwMode="auto">
          <a:xfrm flipH="0" flipV="0">
            <a:off x="1228181" y="1760113"/>
            <a:ext cx="1573067" cy="1298862"/>
          </a:xfrm>
          <a:prstGeom prst="ellipse">
            <a:avLst/>
          </a:prstGeom>
          <a:noFill/>
          <a:ln w="38099" cap="flat" cmpd="sng" algn="ctr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" hidden="0"/>
          <p:cNvSpPr/>
          <p:nvPr isPhoto="0" userDrawn="0"/>
        </p:nvSpPr>
        <p:spPr bwMode="auto">
          <a:xfrm flipH="0" flipV="0">
            <a:off x="6293749" y="2915226"/>
            <a:ext cx="2411301" cy="9449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/>
              <a:t>Peso: 14kg</a:t>
            </a:r>
            <a:endParaRPr sz="2800"/>
          </a:p>
          <a:p>
            <a:pPr>
              <a:defRPr/>
            </a:pPr>
            <a:r>
              <a:rPr sz="2800"/>
              <a:t>Valor: $6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Uma solução para a mochila (II)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8C09D85-3654-77B3-E4DF-6F3A50FC980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3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102339" y="1760113"/>
            <a:ext cx="4629150" cy="4010022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530550" y="6262336"/>
            <a:ext cx="8081815" cy="38397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https://commons.wikimedia.org/wiki/File:Knapsack.svg</a:t>
            </a: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4287727" y="2208067"/>
            <a:ext cx="1573067" cy="1298863"/>
          </a:xfrm>
          <a:prstGeom prst="ellipse">
            <a:avLst/>
          </a:prstGeom>
          <a:noFill/>
          <a:ln w="38099" cap="flat" cmpd="sng" algn="ctr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" hidden="0"/>
          <p:cNvSpPr/>
          <p:nvPr isPhoto="0" userDrawn="0"/>
        </p:nvSpPr>
        <p:spPr bwMode="auto">
          <a:xfrm flipH="0" flipV="0">
            <a:off x="1228181" y="1760113"/>
            <a:ext cx="1573067" cy="1298862"/>
          </a:xfrm>
          <a:prstGeom prst="ellipse">
            <a:avLst/>
          </a:prstGeom>
          <a:noFill/>
          <a:ln w="38099" cap="flat" cmpd="sng" algn="ctr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" hidden="0"/>
          <p:cNvSpPr/>
          <p:nvPr isPhoto="0" userDrawn="0"/>
        </p:nvSpPr>
        <p:spPr bwMode="auto">
          <a:xfrm flipH="0" flipV="0">
            <a:off x="6293749" y="2915226"/>
            <a:ext cx="2411373" cy="9449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/>
              <a:t>Peso: 15kg</a:t>
            </a:r>
            <a:endParaRPr sz="2800"/>
          </a:p>
          <a:p>
            <a:pPr>
              <a:defRPr/>
            </a:pPr>
            <a:r>
              <a:rPr sz="2800"/>
              <a:t>Valor: $7</a:t>
            </a:r>
            <a:endParaRPr sz="2800"/>
          </a:p>
        </p:txBody>
      </p:sp>
      <p:sp>
        <p:nvSpPr>
          <p:cNvPr id="13" name="" hidden="0"/>
          <p:cNvSpPr/>
          <p:nvPr isPhoto="0" userDrawn="0"/>
        </p:nvSpPr>
        <p:spPr bwMode="auto">
          <a:xfrm flipH="0" flipV="0">
            <a:off x="4504204" y="3809999"/>
            <a:ext cx="1298863" cy="1140113"/>
          </a:xfrm>
          <a:prstGeom prst="ellipse">
            <a:avLst/>
          </a:prstGeom>
          <a:noFill/>
          <a:ln w="38099" cap="flat" cmpd="sng" algn="ctr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Melhorando uma solução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F77F279-F185-5F6D-BF5B-530CADC5CFFC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 marL="349965" indent="-349965">
              <a:buAutoNum type="arabicPeriod"/>
              <a:defRPr/>
            </a:pPr>
            <a:r>
              <a:rPr sz="2400" b="1">
                <a:solidFill>
                  <a:srgbClr val="C00000"/>
                </a:solidFill>
              </a:rPr>
              <a:t>Encher a mochila:</a:t>
            </a:r>
            <a:r>
              <a:rPr sz="2400"/>
              <a:t> verificar se algum objeto não selecionado cabe na mochila</a:t>
            </a:r>
            <a:endParaRPr sz="2400"/>
          </a:p>
          <a:p>
            <a:pPr marL="349965" indent="-349965">
              <a:buAutoNum type="arabicPeriod"/>
              <a:defRPr/>
            </a:pPr>
            <a:endParaRPr sz="2400"/>
          </a:p>
          <a:p>
            <a:pPr marL="349965" indent="-349965">
              <a:buAutoNum type="arabicPeriod"/>
              <a:defRPr/>
            </a:pPr>
            <a:r>
              <a:rPr sz="2400" b="1">
                <a:solidFill>
                  <a:srgbClr val="C00000"/>
                </a:solidFill>
              </a:rPr>
              <a:t>Trocar dois objetos:</a:t>
            </a:r>
            <a:r>
              <a:rPr sz="2400" b="0">
                <a:solidFill>
                  <a:srgbClr val="C00000"/>
                </a:solidFill>
              </a:rPr>
              <a:t> </a:t>
            </a:r>
            <a:r>
              <a:rPr sz="2400" b="0">
                <a:solidFill>
                  <a:schemeClr val="tx1"/>
                </a:solidFill>
              </a:rPr>
              <a:t>verificar se é possível substituir um objeto selecionado por outro de melhor valor que foi deixado de fora</a:t>
            </a:r>
            <a:endParaRPr sz="2400" b="0">
              <a:solidFill>
                <a:schemeClr val="tx1"/>
              </a:solidFill>
            </a:endParaRPr>
          </a:p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Solução ótima global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2CD3F89-C84E-391C-E646-0130D113BD2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 marL="349965" indent="-349965">
              <a:buAutoNum type="arabicPeriod"/>
              <a:defRPr/>
            </a:pPr>
            <a:r>
              <a:rPr sz="2400" b="1">
                <a:solidFill>
                  <a:srgbClr val="C00000"/>
                </a:solidFill>
              </a:rPr>
              <a:t>Encher a mochila:</a:t>
            </a:r>
            <a:r>
              <a:rPr sz="2400"/>
              <a:t> não é possível</a:t>
            </a:r>
            <a:endParaRPr sz="2400"/>
          </a:p>
          <a:p>
            <a:pPr marL="349965" indent="-349965">
              <a:buAutoNum type="arabicPeriod"/>
              <a:defRPr/>
            </a:pPr>
            <a:endParaRPr sz="2400"/>
          </a:p>
          <a:p>
            <a:pPr marL="349965" indent="-349965">
              <a:buAutoNum type="arabicPeriod"/>
              <a:defRPr/>
            </a:pPr>
            <a:endParaRPr sz="2400"/>
          </a:p>
          <a:p>
            <a:pPr marL="349965" indent="-349965">
              <a:buAutoNum type="arabicPeriod"/>
              <a:defRPr/>
            </a:pPr>
            <a:r>
              <a:rPr sz="2400" b="1">
                <a:solidFill>
                  <a:srgbClr val="C00000"/>
                </a:solidFill>
              </a:rPr>
              <a:t>Trocar dois objetos:</a:t>
            </a:r>
            <a:r>
              <a:rPr sz="2400" b="0">
                <a:solidFill>
                  <a:srgbClr val="C00000"/>
                </a:solidFill>
              </a:rPr>
              <a:t> </a:t>
            </a:r>
            <a:r>
              <a:rPr sz="2400" b="0">
                <a:solidFill>
                  <a:schemeClr val="tx1"/>
                </a:solidFill>
              </a:rPr>
              <a:t>não é possível</a:t>
            </a:r>
            <a:endParaRPr sz="2400" b="0">
              <a:solidFill>
                <a:schemeClr val="tx1"/>
              </a:solidFill>
            </a:endParaRPr>
          </a:p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Solução ótima global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83763BA-F921-1D15-DD90-6BA17DE5B6D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 marL="349965" indent="-349965">
              <a:buAutoNum type="arabicPeriod"/>
              <a:defRPr/>
            </a:pPr>
            <a:r>
              <a:rPr sz="2400" b="1">
                <a:solidFill>
                  <a:srgbClr val="C00000"/>
                </a:solidFill>
              </a:rPr>
              <a:t>Encher a mochila:</a:t>
            </a:r>
            <a:r>
              <a:rPr sz="2400"/>
              <a:t> não é possível</a:t>
            </a:r>
            <a:endParaRPr sz="2400"/>
          </a:p>
          <a:p>
            <a:pPr marL="349965" indent="-349965">
              <a:buAutoNum type="arabicPeriod"/>
              <a:defRPr/>
            </a:pPr>
            <a:endParaRPr sz="2400"/>
          </a:p>
          <a:p>
            <a:pPr marL="349965" indent="-349965">
              <a:buAutoNum type="arabicPeriod"/>
              <a:defRPr/>
            </a:pPr>
            <a:endParaRPr sz="2400"/>
          </a:p>
          <a:p>
            <a:pPr marL="349965" indent="-349965">
              <a:buAutoNum type="arabicPeriod"/>
              <a:defRPr/>
            </a:pPr>
            <a:r>
              <a:rPr sz="2400" b="1">
                <a:solidFill>
                  <a:srgbClr val="C00000"/>
                </a:solidFill>
              </a:rPr>
              <a:t>Trocar dois objetos:</a:t>
            </a:r>
            <a:r>
              <a:rPr sz="2400" b="0">
                <a:solidFill>
                  <a:srgbClr val="C00000"/>
                </a:solidFill>
              </a:rPr>
              <a:t> </a:t>
            </a:r>
            <a:r>
              <a:rPr sz="2400" b="0">
                <a:solidFill>
                  <a:schemeClr val="tx1"/>
                </a:solidFill>
              </a:rPr>
              <a:t>não é possível</a:t>
            </a:r>
            <a:endParaRPr sz="2400" b="0">
              <a:solidFill>
                <a:schemeClr val="tx1"/>
              </a:solidFill>
            </a:endParaRPr>
          </a:p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2021931" y="4076695"/>
            <a:ext cx="4866762" cy="17983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800" b="1">
                <a:solidFill>
                  <a:srgbClr val="C00000"/>
                </a:solidFill>
              </a:rPr>
              <a:t>Ambas são condições necessárias, mas não suficientes, para otimalidade</a:t>
            </a:r>
            <a:endParaRPr sz="2800" b="1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Busca local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1B5B35B-6F93-707B-8573-A647228CBA0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r>
              <a:rPr sz="2400"/>
              <a:t>Cria uma solução</a:t>
            </a: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r>
              <a:rPr sz="2400"/>
              <a:t>Aplicar, sucessivamente, uma operação que melhora esta solução.</a:t>
            </a: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r>
              <a:rPr sz="2400"/>
              <a:t>Parar quando não for mais possível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Busca local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D4BD1E9-84CC-BA8E-8580-17B88E5553CF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r>
              <a:rPr sz="2400"/>
              <a:t>Cria uma solução</a:t>
            </a: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r>
              <a:rPr sz="2400"/>
              <a:t>Aplicar, sucessivamente, uma operação que melhora esta solução.</a:t>
            </a: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r>
              <a:rPr sz="2400"/>
              <a:t>Parar quando não for mais possível</a:t>
            </a:r>
            <a:endParaRPr sz="2400"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5687485" y="4632613"/>
            <a:ext cx="3405908" cy="10390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>
                <a:solidFill>
                  <a:schemeClr val="accent2">
                    <a:lumMod val="50000"/>
                  </a:schemeClr>
                </a:solidFill>
              </a:rPr>
              <a:t>Aplicar alguma condição necessária mas não suficiente</a:t>
            </a:r>
            <a:endParaRPr sz="2000" b="1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9" name="" hidden="0"/>
          <p:cNvCxnSpPr>
            <a:cxnSpLocks/>
          </p:cNvCxnSpPr>
          <p:nvPr isPhoto="0" userDrawn="0"/>
        </p:nvCxnSpPr>
        <p:spPr bwMode="auto">
          <a:xfrm flipH="1" flipV="1">
            <a:off x="6279318" y="3232726"/>
            <a:ext cx="1154545" cy="1269999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Busca local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16C616B-D166-F96C-7434-4F0ECC3FD856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r>
              <a:rPr sz="2400"/>
              <a:t>Cria uma solução</a:t>
            </a: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r>
              <a:rPr sz="2400"/>
              <a:t>Aplicar, sucessivamente, uma operação que melhora esta solução.</a:t>
            </a: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r>
              <a:rPr sz="2400"/>
              <a:t>Parar quando não for mais possível</a:t>
            </a:r>
            <a:endParaRPr sz="2400"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5687485" y="4632613"/>
            <a:ext cx="3405908" cy="10390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>
                <a:solidFill>
                  <a:schemeClr val="accent2">
                    <a:lumMod val="50000"/>
                  </a:schemeClr>
                </a:solidFill>
              </a:rPr>
              <a:t>Aplicar alguma condição necessária mas não suficiente</a:t>
            </a:r>
            <a:endParaRPr sz="2000" b="1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9" name="" hidden="0"/>
          <p:cNvCxnSpPr>
            <a:cxnSpLocks/>
          </p:cNvCxnSpPr>
          <p:nvPr isPhoto="0" userDrawn="0"/>
        </p:nvCxnSpPr>
        <p:spPr bwMode="auto">
          <a:xfrm flipH="1" flipV="1">
            <a:off x="6279318" y="3232726"/>
            <a:ext cx="1154545" cy="1269999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" hidden="0"/>
          <p:cNvSpPr/>
          <p:nvPr isPhoto="0" userDrawn="0"/>
        </p:nvSpPr>
        <p:spPr bwMode="auto">
          <a:xfrm flipH="0" flipV="0">
            <a:off x="724679" y="5363149"/>
            <a:ext cx="2552819" cy="6837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000" b="1">
                <a:solidFill>
                  <a:schemeClr val="accent2">
                    <a:lumMod val="50000"/>
                  </a:schemeClr>
                </a:solidFill>
              </a:rPr>
              <a:t>Não tem nada melhor por perto!</a:t>
            </a:r>
            <a:endParaRPr sz="2000" b="1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1" name="" hidden="0"/>
          <p:cNvCxnSpPr>
            <a:cxnSpLocks/>
          </p:cNvCxnSpPr>
          <p:nvPr isPhoto="0" userDrawn="0"/>
        </p:nvCxnSpPr>
        <p:spPr bwMode="auto">
          <a:xfrm flipH="1" flipV="1">
            <a:off x="2036363" y="1385454"/>
            <a:ext cx="0" cy="3853295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Busca local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CD1D4E8-0841-3BEE-56B8-974FFF629176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r>
              <a:rPr sz="2400"/>
              <a:t>Cria uma solução</a:t>
            </a: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r>
              <a:rPr sz="2400"/>
              <a:t>Aplicar, sucessivamente, uma operação que melhora esta solução.</a:t>
            </a: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r>
              <a:rPr sz="2400"/>
              <a:t>Parar quando não for mais possível</a:t>
            </a:r>
            <a:endParaRPr sz="2400"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5687485" y="4632613"/>
            <a:ext cx="3405908" cy="10390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>
                <a:solidFill>
                  <a:schemeClr val="accent2">
                    <a:lumMod val="50000"/>
                  </a:schemeClr>
                </a:solidFill>
              </a:rPr>
              <a:t>Aplicar alguma condição necessária mas não suficiente</a:t>
            </a:r>
            <a:endParaRPr sz="2000" b="1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9" name="" hidden="0"/>
          <p:cNvCxnSpPr>
            <a:cxnSpLocks/>
          </p:cNvCxnSpPr>
          <p:nvPr isPhoto="0" userDrawn="0"/>
        </p:nvCxnSpPr>
        <p:spPr bwMode="auto">
          <a:xfrm flipH="1" flipV="1">
            <a:off x="6279318" y="3232726"/>
            <a:ext cx="1154545" cy="1269999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" hidden="0"/>
          <p:cNvSpPr/>
          <p:nvPr isPhoto="0" userDrawn="0"/>
        </p:nvSpPr>
        <p:spPr bwMode="auto">
          <a:xfrm flipH="0" flipV="0">
            <a:off x="724679" y="5363149"/>
            <a:ext cx="2552819" cy="6837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000" b="1">
                <a:solidFill>
                  <a:schemeClr val="accent2">
                    <a:lumMod val="50000"/>
                  </a:schemeClr>
                </a:solidFill>
              </a:rPr>
              <a:t>Não tem nada melhor por perto!</a:t>
            </a:r>
            <a:endParaRPr sz="2000" b="1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1" name="" hidden="0"/>
          <p:cNvCxnSpPr>
            <a:cxnSpLocks/>
          </p:cNvCxnSpPr>
          <p:nvPr isPhoto="0" userDrawn="0"/>
        </p:nvCxnSpPr>
        <p:spPr bwMode="auto">
          <a:xfrm flipH="1" flipV="1">
            <a:off x="2036363" y="1385454"/>
            <a:ext cx="0" cy="3853295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" hidden="0"/>
          <p:cNvSpPr/>
          <p:nvPr isPhoto="0" userDrawn="0"/>
        </p:nvSpPr>
        <p:spPr bwMode="auto">
          <a:xfrm flipH="0" flipV="0">
            <a:off x="5804678" y="1588482"/>
            <a:ext cx="2552818" cy="683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000" b="1">
                <a:solidFill>
                  <a:schemeClr val="accent2">
                    <a:lumMod val="50000"/>
                  </a:schemeClr>
                </a:solidFill>
              </a:rPr>
              <a:t>Depende de onde começou!</a:t>
            </a:r>
            <a:endParaRPr sz="2000" b="1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3" name="" hidden="0"/>
          <p:cNvCxnSpPr>
            <a:cxnSpLocks/>
          </p:cNvCxnSpPr>
          <p:nvPr isPhoto="0" userDrawn="0"/>
        </p:nvCxnSpPr>
        <p:spPr bwMode="auto">
          <a:xfrm flipH="1" flipV="0">
            <a:off x="3118749" y="1948295"/>
            <a:ext cx="2453409" cy="259772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9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Algoritmos aleatorizados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2581D0F-81C8-5D84-8B47-C810591E47F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Busca local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9A19799-5D64-7B98-1DD4-80CDC0A1DF7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r>
              <a:rPr sz="2400"/>
              <a:t> Repetir N vezes:</a:t>
            </a: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639871" lvl="1" indent="-239821">
              <a:buAutoNum type="arabicPeriod"/>
              <a:defRPr/>
            </a:pPr>
            <a:r>
              <a:rPr sz="2400"/>
              <a:t> Cria uma solução</a:t>
            </a:r>
            <a:endParaRPr sz="2400"/>
          </a:p>
          <a:p>
            <a:pPr marL="639871" lvl="1" indent="-239821">
              <a:buAutoNum type="arabicPeriod"/>
              <a:defRPr/>
            </a:pPr>
            <a:endParaRPr sz="2400"/>
          </a:p>
          <a:p>
            <a:pPr marL="639871" lvl="1" indent="-239821">
              <a:buAutoNum type="arabicPeriod"/>
              <a:defRPr/>
            </a:pPr>
            <a:r>
              <a:rPr sz="2400"/>
              <a:t> </a:t>
            </a:r>
            <a:r>
              <a:rPr sz="2400"/>
              <a:t>Aplicar, sucessivamente, uma operação que melhora esta solução.</a:t>
            </a:r>
            <a:endParaRPr sz="2400"/>
          </a:p>
          <a:p>
            <a:pPr marL="639871" lvl="1" indent="-239821">
              <a:buAutoNum type="arabicPeriod"/>
              <a:defRPr/>
            </a:pPr>
            <a:endParaRPr sz="2400"/>
          </a:p>
          <a:p>
            <a:pPr marL="639871" lvl="1" indent="-239821">
              <a:buAutoNum type="arabicPeriod"/>
              <a:defRPr/>
            </a:pPr>
            <a:r>
              <a:rPr sz="2400"/>
              <a:t> </a:t>
            </a:r>
            <a:r>
              <a:rPr sz="2400"/>
              <a:t>Parar quando não for mais possível</a:t>
            </a:r>
            <a:endParaRPr sz="2400"/>
          </a:p>
          <a:p>
            <a:pPr marL="239821" lvl="0" indent="-239821">
              <a:buAutoNum type="arabicPeriod"/>
              <a:defRPr/>
            </a:pPr>
            <a:endParaRPr sz="2400"/>
          </a:p>
          <a:p>
            <a:pPr marL="239821" lvl="0" indent="-239821">
              <a:buAutoNum type="arabicPeriod"/>
              <a:defRPr/>
            </a:pPr>
            <a:r>
              <a:rPr sz="2400"/>
              <a:t> Retorne a melhor solução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Busca local (vantagens)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1CA638C-8255-D864-119C-9A83A891D88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r>
              <a:rPr sz="2400"/>
              <a:t> Rápida</a:t>
            </a: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r>
              <a:rPr sz="2400"/>
              <a:t> Resultados bons para N grande</a:t>
            </a: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r>
              <a:rPr sz="2400"/>
              <a:t> Oferece "garantia" (fraca) de qualidade</a:t>
            </a: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r>
              <a:rPr sz="2400"/>
              <a:t> Não ficou bom? Roda mais vezes!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Busca local (desvantagens)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47B4E7B-1C21-C55F-F0E7-C742BDCFC1FC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r>
              <a:rPr sz="2400"/>
              <a:t> Depende de gerar soluções iniciais</a:t>
            </a: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r>
              <a:rPr sz="2400"/>
              <a:t> Aleatorizado (pode não ser problema)</a:t>
            </a: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r>
              <a:rPr sz="2400"/>
              <a:t> </a:t>
            </a: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Oferece "garantia" (</a:t>
            </a:r>
            <a:r>
              <a:rPr lang="pt-BR" sz="24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fraca</a:t>
            </a: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 de qualidade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8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500FAA0-8915-66B2-2740-3DF20AF134B8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8" y="4088421"/>
            <a:ext cx="8137932" cy="36344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Busca local e aleatoridade</a:t>
            </a:r>
            <a:endParaRPr sz="2000" b="1"/>
          </a:p>
          <a:p>
            <a:pPr>
              <a:defRPr/>
            </a:pPr>
            <a:endParaRPr sz="2000"/>
          </a:p>
          <a:p>
            <a:pPr marL="305905" indent="-305905">
              <a:buAutoNum type="arabicPeriod"/>
              <a:defRPr/>
            </a:pPr>
            <a:r>
              <a:rPr sz="2000" b="0"/>
              <a:t>Criar algoritmo que seleciona a melhor de N soluções</a:t>
            </a:r>
            <a:endParaRPr sz="2000" b="0"/>
          </a:p>
          <a:p>
            <a:pPr marL="305904" indent="-305904">
              <a:buAutoNum type="arabicPeriod"/>
              <a:defRPr/>
            </a:pPr>
            <a:r>
              <a:rPr sz="2000" b="0"/>
              <a:t>Implementar "Mochila cheia"</a:t>
            </a:r>
            <a:endParaRPr sz="2000" b="0"/>
          </a:p>
          <a:p>
            <a:pPr marL="305904" indent="-305904">
              <a:buAutoNum type="arabicPeriod"/>
              <a:defRPr/>
            </a:pPr>
            <a:r>
              <a:rPr sz="2000" b="0"/>
              <a:t>Implementar "Substitui objeto"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Fechamento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0A9EAD8-F72A-09A4-D975-FAD56D77C88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5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As soluções ficaram melhores que as heurísticas? 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pt-BR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 o tempo de execução?</a:t>
            </a:r>
            <a:endParaRPr sz="2400" b="0" u="none">
              <a:solidFill>
                <a:schemeClr val="tx1"/>
              </a:solidFill>
            </a:endParaRPr>
          </a:p>
        </p:txBody>
      </p:sp>
      <p:cxnSp>
        <p:nvCxnSpPr>
          <p:cNvPr id="8" name="" hidden="0"/>
          <p:cNvCxnSpPr>
            <a:cxnSpLocks/>
          </p:cNvCxnSpPr>
          <p:nvPr isPhoto="0" userDrawn="0"/>
        </p:nvCxnSpPr>
        <p:spPr bwMode="auto">
          <a:xfrm rot="16199969" flipH="0" flipV="0">
            <a:off x="5572158" y="4791362"/>
            <a:ext cx="0" cy="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8;p34" hidden="0"/>
          <p:cNvSpPr/>
          <p:nvPr isPhoto="0" userDrawn="0"/>
        </p:nvSpPr>
        <p:spPr bwMode="auto">
          <a:xfrm>
            <a:off x="0" y="0"/>
            <a:ext cx="9143280" cy="685728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4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569;p34" hidden="0"/>
          <p:cNvSpPr/>
          <p:nvPr isPhoto="0" userDrawn="0"/>
        </p:nvSpPr>
        <p:spPr bwMode="auto">
          <a:xfrm>
            <a:off x="3026880" y="3636000"/>
            <a:ext cx="3085560" cy="45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www.insper.edu.br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570;p3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703320" y="2844720"/>
            <a:ext cx="1732320" cy="61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D89B570-0228-7292-94CF-1830D68FF01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4" y="1588484"/>
            <a:ext cx="8704378" cy="497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256885" y="1760114"/>
            <a:ext cx="4629150" cy="4010023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530550" y="6262337"/>
            <a:ext cx="8081816" cy="38397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https://commons.wikimedia.org/wiki/File:Knapsack.svg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4A01D2B-F8FC-B133-F99F-0371CFF2903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4" y="1588484"/>
            <a:ext cx="8704378" cy="497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r>
              <a:rPr sz="2400"/>
              <a:t>Quais escolhas podem ser feitas?</a:t>
            </a:r>
            <a:endParaRPr sz="2400"/>
          </a:p>
          <a:p>
            <a:pPr marL="750014" lvl="1" indent="-349965">
              <a:buFont typeface="Arial"/>
              <a:buChar char="•"/>
              <a:defRPr/>
            </a:pPr>
            <a:r>
              <a:rPr sz="2000"/>
              <a:t>Quais produtos pegar?</a:t>
            </a:r>
            <a:endParaRPr sz="2000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Qual é </a:t>
            </a:r>
            <a:r>
              <a:rPr sz="2400"/>
              <a:t>a função objetivo?</a:t>
            </a:r>
            <a:endParaRPr sz="2400"/>
          </a:p>
          <a:p>
            <a:pPr marL="639870" lvl="1" indent="-239820">
              <a:buFont typeface="Arial"/>
              <a:buChar char="•"/>
              <a:defRPr/>
            </a:pPr>
            <a:r>
              <a:rPr sz="2000"/>
              <a:t>Maximizar valor dos objetos guardados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Quais são as restrições?</a:t>
            </a:r>
            <a:endParaRPr sz="2400"/>
          </a:p>
          <a:p>
            <a:pPr marL="750014" lvl="1" indent="-349965">
              <a:buFont typeface="Arial"/>
              <a:buChar char="•"/>
              <a:defRPr/>
            </a:pPr>
            <a:r>
              <a:rPr sz="2000"/>
              <a:t>Peso dos objetos não pode exceder capacidade da mochila</a:t>
            </a: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239170" y="2178636"/>
            <a:ext cx="2566293" cy="2223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Como resolver esse problema?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CEEAA18-D4C0-A806-F108-90A09FBE260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5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Algumas opções: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tentar tudo e ver qual é melhor</a:t>
            </a: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pegar o mais caro primeiro</a:t>
            </a: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pegar o mais  leve primeiro</a:t>
            </a:r>
            <a:endParaRPr sz="24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Heurística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6CFDDD3-1E0F-FF7A-3C4A-E302DACE76C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5" y="1588484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sz="2800" b="0" u="none">
                <a:solidFill>
                  <a:schemeClr val="tx1"/>
                </a:solidFill>
              </a:rPr>
              <a:t>"truque" usado para resolver um problema rapidamente</a:t>
            </a:r>
            <a:endParaRPr sz="2800" b="0" u="none">
              <a:solidFill>
                <a:schemeClr val="tx1"/>
              </a:solidFill>
            </a:endParaRPr>
          </a:p>
          <a:p>
            <a:pPr algn="ctr">
              <a:defRPr/>
            </a:pPr>
            <a:endParaRPr sz="2800" b="1" u="sng">
              <a:solidFill>
                <a:schemeClr val="accent2">
                  <a:lumMod val="75000"/>
                </a:schemeClr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Ainda assim, uma boa heurística é suficiente para obter resultados aproximados ou ganhos de curto prazo. 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Não </a:t>
            </a:r>
            <a:r>
              <a:rPr sz="2400" b="0" u="none">
                <a:solidFill>
                  <a:schemeClr val="tx1"/>
                </a:solidFill>
              </a:rPr>
              <a:t>garante resultados ótimos 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Nem resultados bons em todas situações</a:t>
            </a:r>
            <a:endParaRPr sz="24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Exploration x Exploitation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E284950-BAEB-ABA8-C49F-A9751E0DBED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5" y="1588484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Nossa heurística é </a:t>
            </a:r>
            <a:r>
              <a:rPr sz="2400" b="1" u="none">
                <a:solidFill>
                  <a:srgbClr val="C00000"/>
                </a:solidFill>
              </a:rPr>
              <a:t>100% Exploitation</a:t>
            </a:r>
            <a:r>
              <a:rPr sz="2400" b="0" u="none">
                <a:solidFill>
                  <a:schemeClr val="tx1"/>
                </a:solidFill>
              </a:rPr>
              <a:t>.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Como podemos adicionar </a:t>
            </a:r>
            <a:r>
              <a:rPr sz="2400" b="1" u="none">
                <a:solidFill>
                  <a:srgbClr val="C00000"/>
                </a:solidFill>
              </a:rPr>
              <a:t>Exploration</a:t>
            </a:r>
            <a:r>
              <a:rPr sz="2400" b="0" u="none">
                <a:solidFill>
                  <a:schemeClr val="tx1"/>
                </a:solidFill>
              </a:rPr>
              <a:t>?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r>
              <a:rPr sz="2400" b="0" u="none">
                <a:solidFill>
                  <a:schemeClr val="tx1"/>
                </a:solidFill>
              </a:rPr>
              <a:t>Alternar heurísticas </a:t>
            </a:r>
            <a:r>
              <a:rPr sz="2400" b="1" u="none">
                <a:solidFill>
                  <a:schemeClr val="tx1"/>
                </a:solidFill>
              </a:rPr>
              <a:t>de vez em quando</a:t>
            </a:r>
            <a:endParaRPr sz="2400" b="1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r>
              <a:rPr lang="en-US" sz="2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 vez em quando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faço uma escolha qualquer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49965" indent="-349965" algn="l">
              <a:buAutoNum type="arabicPeriod"/>
              <a:defRPr/>
            </a:pP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49965" indent="-349965" algn="l">
              <a:buAutoNum type="arabicPeriod"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Inverto a heurística </a:t>
            </a:r>
            <a:r>
              <a:rPr lang="en-US" sz="2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 vez em quando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lang="en-US"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endParaRPr sz="24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Números (pseudo-)aleatórios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809164-ADF6-8EA8-E27E-FDE60486BB05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4" y="1588483"/>
            <a:ext cx="8704378" cy="497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Sorteio de números aleatórios</a:t>
            </a:r>
            <a:endParaRPr sz="2400"/>
          </a:p>
          <a:p>
            <a:pPr>
              <a:defRPr/>
            </a:pPr>
            <a:endParaRPr sz="2400"/>
          </a:p>
          <a:p>
            <a:pPr marL="349965" indent="-349965">
              <a:buAutoNum type="arabicPeriod"/>
              <a:defRPr/>
            </a:pPr>
            <a:r>
              <a:rPr sz="2400" b="1">
                <a:solidFill>
                  <a:srgbClr val="C00000"/>
                </a:solidFill>
              </a:rPr>
              <a:t>Gerador:</a:t>
            </a:r>
            <a:r>
              <a:rPr sz="2400"/>
              <a:t> produz bits aleatórios a partir de um parâmetro </a:t>
            </a:r>
            <a:r>
              <a:rPr sz="2400" b="1"/>
              <a:t>seed</a:t>
            </a:r>
            <a:r>
              <a:rPr sz="2400"/>
              <a:t>.</a:t>
            </a:r>
            <a:r>
              <a:rPr sz="2400"/>
              <a:t> Cada </a:t>
            </a:r>
            <a:r>
              <a:rPr sz="2400" b="1"/>
              <a:t>seed </a:t>
            </a:r>
            <a:r>
              <a:rPr sz="2400" b="0"/>
              <a:t>gera uma sequência diferente de bits.</a:t>
            </a:r>
            <a:endParaRPr sz="2400"/>
          </a:p>
          <a:p>
            <a:pPr marL="349965" indent="-349965">
              <a:buAutoNum type="arabicPeriod"/>
              <a:defRPr/>
            </a:pPr>
            <a:endParaRPr sz="2400"/>
          </a:p>
          <a:p>
            <a:pPr marL="349965" indent="-349965">
              <a:buAutoNum type="arabicPeriod"/>
              <a:defRPr/>
            </a:pPr>
            <a:r>
              <a:rPr sz="2400" b="1">
                <a:solidFill>
                  <a:srgbClr val="C00000"/>
                </a:solidFill>
              </a:rPr>
              <a:t>Distribuição de probabilidade:</a:t>
            </a:r>
            <a:r>
              <a:rPr sz="2400" b="0">
                <a:solidFill>
                  <a:srgbClr val="C00000"/>
                </a:solidFill>
              </a:rPr>
              <a:t> </a:t>
            </a:r>
            <a:r>
              <a:rPr sz="2400" b="0">
                <a:solidFill>
                  <a:schemeClr val="tx1"/>
                </a:solidFill>
              </a:rPr>
              <a:t>gera</a:t>
            </a:r>
            <a:r>
              <a:rPr sz="2400" b="0">
                <a:solidFill>
                  <a:schemeClr val="tx1"/>
                </a:solidFill>
              </a:rPr>
              <a:t> sequência de números a partir de um conjunto de parâmetros</a:t>
            </a:r>
            <a:endParaRPr sz="2400" b="0">
              <a:solidFill>
                <a:schemeClr val="tx1"/>
              </a:solidFill>
            </a:endParaRPr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9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7EB1981-4163-74B3-5B47-4934A2BD21C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9" y="4088421"/>
            <a:ext cx="8137933" cy="36344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E se fizermos 100% exploration? (30 minutos)</a:t>
            </a:r>
            <a:endParaRPr sz="2000" b="1"/>
          </a:p>
          <a:p>
            <a:pPr>
              <a:defRPr/>
            </a:pPr>
            <a:endParaRPr sz="2000"/>
          </a:p>
          <a:p>
            <a:pPr marL="305906" indent="-305906">
              <a:buAutoNum type="arabicPeriod"/>
              <a:defRPr/>
            </a:pPr>
            <a:r>
              <a:rPr sz="2000" b="0"/>
              <a:t>Revisar geração de números aleatórios</a:t>
            </a:r>
            <a:endParaRPr sz="2000" b="0"/>
          </a:p>
          <a:p>
            <a:pPr marL="305905" indent="-305905">
              <a:buAutoNum type="arabicPeriod"/>
              <a:defRPr/>
            </a:pPr>
            <a:r>
              <a:rPr sz="2000" b="0"/>
              <a:t>Comparar soluções de algoritmos aleatorizados</a:t>
            </a:r>
            <a:endParaRPr sz="2000" b="0"/>
          </a:p>
          <a:p>
            <a:pPr marL="305905" indent="-305905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ONLYOFFICE/6.1.0.90</Application>
  <DocSecurity>0</DocSecurity>
  <PresentationFormat>On-screen Show (4:3)</PresentationFormat>
  <Paragraphs>0</Paragraphs>
  <Slides>25</Slides>
  <Notes>25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Igor Montagner</dc:creator>
  <cp:keywords/>
  <dc:description/>
  <dc:identifier/>
  <dc:language/>
  <cp:lastModifiedBy/>
  <cp:revision>181</cp:revision>
  <dcterms:created xsi:type="dcterms:W3CDTF">2014-04-17T20:05:08Z</dcterms:created>
  <dcterms:modified xsi:type="dcterms:W3CDTF">2021-03-09T11:44:12Z</dcterms:modified>
  <cp:category/>
  <cp:contentStatus/>
  <cp:version/>
</cp:coreProperties>
</file>