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s/slide24.xml" ContentType="application/vnd.openxmlformats-officedocument.presentationml.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2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 strictFirstAndLastChars="0">
  <p:sldMasterIdLst>
    <p:sldMasterId id="2147483648" r:id="rId1"/>
    <p:sldMasterId id="2147483661" r:id="rId2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9144000" cy="6858000" type="screen4x3"/>
  <p:notesSz cx="6858000" cy="9144000"/>
  <p:defaultTextStyle>
    <a:defPPr marR="0" lvl="0" algn="l">
      <a:lnSpc>
        <a:spcPct val="100000"/>
      </a:lnSpc>
      <a:spcBef>
        <a:spcPts val="0"/>
      </a:spcBef>
      <a:spcAft>
        <a:spcPts val="0"/>
      </a:spcAft>
      <a:defRPr lang="pt-BR"/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presProps" Target="presProps.xml" /><Relationship Id="rId30" Type="http://schemas.openxmlformats.org/officeDocument/2006/relationships/tableStyles" Target="tableStyles.xml" /><Relationship Id="rId31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1;p3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2;p36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 over Content" preserve="0" showMasterPhAnim="0" type="objOverTx" userDrawn="1">
  <p:cSld name="OBJECT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1;p5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42;p51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43;p51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4 Content" preserve="0" showMasterPhAnim="0" type="fourObj" userDrawn="1">
  <p:cSld name="FOUR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5;p5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46;p52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47;p52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48;p52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49;p52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6 Content" preserve="0" showMasterPhAnim="0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1;p53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52;p53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53;p53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323964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54;p53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602208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55;p53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5720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56;p53" hidden="0"/>
          <p:cNvSpPr>
            <a:spLocks noAdjustHandles="0" noChangeArrowheads="0"/>
          </p:cNvSpPr>
          <p:nvPr isPhoto="0" userDrawn="0">
            <p:ph type="body" idx="5" hasCustomPrompt="0"/>
          </p:nvPr>
        </p:nvSpPr>
        <p:spPr bwMode="auto">
          <a:xfrm>
            <a:off x="323964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57;p53" hidden="0"/>
          <p:cNvSpPr>
            <a:spLocks noAdjustHandles="0" noChangeArrowheads="0"/>
          </p:cNvSpPr>
          <p:nvPr isPhoto="0" userDrawn="0">
            <p:ph type="body" idx="6" hasCustomPrompt="0"/>
          </p:nvPr>
        </p:nvSpPr>
        <p:spPr bwMode="auto">
          <a:xfrm>
            <a:off x="602208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4;p5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65;p54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" preserve="0" showMasterPhAnim="0" type="obj" userDrawn="1">
  <p:cSld name="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7;p5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68;p5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" preserve="0" showMasterPhAnim="0" type="twoObj" userDrawn="1">
  <p:cSld name="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0;p5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71;p56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72;p56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4;p5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entered Text" preserve="0" showMasterPhAnim="0" type="objOnly" userDrawn="1">
  <p:cSld name="OBJECT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6;p58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and Content" preserve="0" showMasterPhAnim="0" type="twoObjAndObj" userDrawn="1">
  <p:cSld name="TWO_OBJECTS_AND_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8;p59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79;p59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80;p59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81;p59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Content and 2 Content" preserve="0" showMasterPhAnim="0" type="objAndTwoObj" userDrawn="1">
  <p:cSld name="OBJECT_AND_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3;p6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84;p60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85;p60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86;p60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over Content" preserve="0" showMasterPhAnim="0" type="twoObjOverTx" userDrawn="1">
  <p:cSld name="TWO_OBJECTS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8;p6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89;p61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0;p61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91;p61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 over Content" preserve="0" showMasterPhAnim="0" type="objOverTx" userDrawn="1">
  <p:cSld name="OBJECT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3;p6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94;p62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5;p62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4 Content" preserve="0" showMasterPhAnim="0" type="fourObj" userDrawn="1">
  <p:cSld name="FOUR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7;p63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98;p63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9;p63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00;p63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01;p63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6 Content" preserve="0" showMasterPhAnim="0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03;p6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04;p6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05;p64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3239640" y="160452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06;p64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6022080" y="160452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07;p64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57200" y="368208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108;p64" hidden="0"/>
          <p:cNvSpPr>
            <a:spLocks noAdjustHandles="0" noChangeArrowheads="0"/>
          </p:cNvSpPr>
          <p:nvPr isPhoto="0" userDrawn="0">
            <p:ph type="body" idx="5" hasCustomPrompt="0"/>
          </p:nvPr>
        </p:nvSpPr>
        <p:spPr bwMode="auto">
          <a:xfrm>
            <a:off x="3239640" y="368208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09;p64" hidden="0"/>
          <p:cNvSpPr>
            <a:spLocks noAdjustHandles="0" noChangeArrowheads="0"/>
          </p:cNvSpPr>
          <p:nvPr isPhoto="0" userDrawn="0">
            <p:ph type="body" idx="6" hasCustomPrompt="0"/>
          </p:nvPr>
        </p:nvSpPr>
        <p:spPr bwMode="auto">
          <a:xfrm>
            <a:off x="6022080" y="368208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" preserve="0" showMasterPhAnim="0" type="obj" userDrawn="1">
  <p:cSld name="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5;p4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6;p4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" preserve="0" showMasterPhAnim="0" type="twoObj" userDrawn="1">
  <p:cSld name="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8;p4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9;p4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0;p45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2;p4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entered Text" preserve="0" showMasterPhAnim="0" type="objOnly" userDrawn="1">
  <p:cSld name="OBJECT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4;p47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and Content" preserve="0" showMasterPhAnim="0" type="twoObjAndObj" userDrawn="1">
  <p:cSld name="TWO_OBJECTS_AND_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;p4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27;p48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8;p48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29;p48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Content and 2 Content" preserve="0" showMasterPhAnim="0" type="objAndTwoObj" userDrawn="1">
  <p:cSld name="OBJECT_AND_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1;p49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32;p49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3;p49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34;p49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over Content" preserve="0" showMasterPhAnim="0" type="twoObjOverTx" userDrawn="1">
  <p:cSld name="TWO_OBJECTS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6;p5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37;p50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8;p50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39;p50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6;p35" hidden="0"/>
          <p:cNvPicPr/>
          <p:nvPr isPhoto="0" userDrawn="0"/>
        </p:nvPicPr>
        <p:blipFill>
          <a:blip r:embed="rId14">
            <a:alphaModFix/>
          </a:blip>
          <a:stretch/>
        </p:blipFill>
        <p:spPr bwMode="auto">
          <a:xfrm>
            <a:off x="0" y="0"/>
            <a:ext cx="9143280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7;p35" hidden="0"/>
          <p:cNvPicPr/>
          <p:nvPr isPhoto="0" userDrawn="0"/>
        </p:nvPicPr>
        <p:blipFill>
          <a:blip r:embed="rId15">
            <a:alphaModFix/>
          </a:blip>
          <a:stretch/>
        </p:blipFill>
        <p:spPr bwMode="auto">
          <a:xfrm>
            <a:off x="2880" y="0"/>
            <a:ext cx="9137520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;p3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9;p3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59;p37" hidden="0"/>
          <p:cNvPicPr/>
          <p:nvPr isPhoto="0" userDrawn="0"/>
        </p:nvPicPr>
        <p:blipFill>
          <a:blip r:embed="rId14">
            <a:alphaModFix/>
          </a:blip>
          <a:stretch/>
        </p:blipFill>
        <p:spPr bwMode="auto">
          <a:xfrm>
            <a:off x="0" y="0"/>
            <a:ext cx="9143280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0;p3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61;p37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966960" y="2384280"/>
            <a:ext cx="7342200" cy="71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  <a:defRPr/>
            </a:pPr>
            <a:r>
              <a:rPr lang="pt-BR" sz="3600" b="1" strike="noStrike" spc="0">
                <a:solidFill>
                  <a:srgbClr val="FFFFFF"/>
                </a:solidFill>
                <a:latin typeface="Verdana"/>
                <a:ea typeface="Verdana"/>
              </a:rPr>
              <a:t>SuperComputação</a:t>
            </a:r>
            <a:endParaRPr lang="pt-BR" sz="3600" b="0" strike="noStrike" spc="0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966960" y="3429000"/>
            <a:ext cx="7342200" cy="47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  <a:defRPr/>
            </a:pPr>
            <a:r>
              <a:rPr lang="pt-BR" sz="2000" b="0" strike="noStrike" spc="0">
                <a:solidFill>
                  <a:srgbClr val="FFFFFF"/>
                </a:solidFill>
                <a:latin typeface="Verdana"/>
                <a:ea typeface="Verdana"/>
              </a:rPr>
              <a:t>Aula 08 – Busca global</a:t>
            </a:r>
            <a:endParaRPr lang="pt-BR" sz="2000" b="0" strike="noStrike" spc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93"/>
              </a:spcBef>
              <a:defRPr/>
            </a:pPr>
            <a:endParaRPr lang="pt-BR" sz="2000" b="0" strike="noStrike" spc="0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900000" y="5463360"/>
            <a:ext cx="7342200" cy="112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r">
              <a:lnSpc>
                <a:spcPct val="100000"/>
              </a:lnSpc>
              <a:defRPr/>
            </a:pPr>
            <a:r>
              <a:rPr lang="pt-BR" sz="1400" b="0" strike="noStrike" spc="0">
                <a:solidFill>
                  <a:srgbClr val="FFFFFF"/>
                </a:solidFill>
                <a:latin typeface="verdana"/>
                <a:ea typeface="verdana"/>
              </a:rPr>
              <a:t>2021 – Engenharia</a:t>
            </a:r>
            <a:endParaRPr lang="pt-BR" sz="1400" b="0" strike="noStrike" spc="0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277"/>
              </a:spcBef>
              <a:defRPr/>
            </a:pPr>
            <a:endParaRPr lang="pt-BR" sz="1400" b="0" strike="noStrike" spc="0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277"/>
              </a:spcBef>
              <a:defRPr/>
            </a:pPr>
            <a:r>
              <a:rPr lang="pt-BR" sz="1400" b="0" strike="noStrike" spc="0">
                <a:solidFill>
                  <a:srgbClr val="FFFFFF"/>
                </a:solidFill>
                <a:latin typeface="verdana"/>
                <a:ea typeface="verdana"/>
              </a:rPr>
              <a:t>Igor Montagner &lt;igorsm1@insper.edu.br&gt;</a:t>
            </a:r>
            <a:endParaRPr lang="pt-BR" sz="1400" b="0" strike="noStrike" spc="0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274"/>
              </a:spcBef>
              <a:defRPr/>
            </a:pPr>
            <a:r>
              <a:rPr lang="pt-BR" sz="1400" b="0" strike="noStrike" spc="0">
                <a:solidFill>
                  <a:srgbClr val="FFFFFF"/>
                </a:solidFill>
                <a:latin typeface="verdana"/>
                <a:ea typeface="verdana"/>
              </a:rPr>
              <a:t>Antônio Selvatici &lt;antoniohps1@insper.edu.br&gt;</a:t>
            </a:r>
            <a:endParaRPr lang="pt-BR" sz="1400" b="0" strike="noStrike" spc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Problemas de decisão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1118C95D-24C2-2163-6E8C-D5B1D7AA3B03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2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 marL="239819" indent="-239819">
              <a:buAutoNum type="arabicPeriod"/>
              <a:defRPr/>
            </a:pPr>
            <a:endParaRPr sz="2400"/>
          </a:p>
          <a:p>
            <a:pPr marL="239819" indent="-239819">
              <a:buAutoNum type="arabicPeriod"/>
              <a:defRPr/>
            </a:pPr>
            <a:endParaRPr sz="2400"/>
          </a:p>
          <a:p>
            <a:pPr algn="ctr">
              <a:defRPr/>
            </a:pPr>
            <a:r>
              <a:rPr sz="2800" b="1">
                <a:solidFill>
                  <a:srgbClr val="C00000"/>
                </a:solidFill>
              </a:rPr>
              <a:t>Tem uma solução com valor maior que 13?</a:t>
            </a:r>
            <a:endParaRPr sz="2400"/>
          </a:p>
          <a:p>
            <a:pPr marL="239819" indent="-239819">
              <a:buAutoNum type="arabicPeriod"/>
              <a:defRPr/>
            </a:pPr>
            <a:endParaRPr sz="2400"/>
          </a:p>
          <a:p>
            <a:pPr marL="239819" indent="-239819">
              <a:buAutoNum type="arabicPeriod"/>
              <a:defRPr/>
            </a:pP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sz="2400" b="1">
                <a:solidFill>
                  <a:srgbClr val="C00000"/>
                </a:solidFill>
              </a:rPr>
              <a:t>P</a:t>
            </a:r>
            <a:r>
              <a:rPr sz="2400"/>
              <a:t> = existe algoritmo determinístico que leva tempo polinomial para responder a pergunta</a:t>
            </a:r>
            <a:endParaRPr sz="2400"/>
          </a:p>
          <a:p>
            <a:pPr marL="349965" indent="-349965">
              <a:buFont typeface="Arial"/>
              <a:buChar char="•"/>
              <a:defRPr/>
            </a:pP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sz="2400" b="1">
                <a:solidFill>
                  <a:srgbClr val="C00000"/>
                </a:solidFill>
              </a:rPr>
              <a:t>NP</a:t>
            </a:r>
            <a:r>
              <a:rPr sz="2400"/>
              <a:t> = caso a resposta seja </a:t>
            </a:r>
            <a:r>
              <a:rPr sz="2400" b="1"/>
              <a:t>SIM</a:t>
            </a:r>
            <a:r>
              <a:rPr sz="2400"/>
              <a:t>, existe um algoritmo polinomial que verifica se a resposta está correta.</a:t>
            </a:r>
            <a:endParaRPr sz="2400"/>
          </a:p>
          <a:p>
            <a:pPr marL="349965" indent="-349965">
              <a:buFont typeface="Arial"/>
              <a:buChar char="•"/>
              <a:defRPr/>
            </a:pP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lang="pt-BR" sz="2400" b="1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co-NP</a:t>
            </a:r>
            <a:r>
              <a:rPr lang="pt-BR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= caso a resposta seja </a:t>
            </a:r>
            <a:r>
              <a:rPr lang="pt-BR" sz="24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NÃO</a:t>
            </a:r>
            <a:r>
              <a:rPr lang="pt-BR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 existe um algoritmo polinomial que verifica se a resposta está correta.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Problemas de decisão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B2B6DD95-177E-2A7F-9095-232AE9298D6F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2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 marL="239819" indent="-239819">
              <a:buAutoNum type="arabicPeriod"/>
              <a:defRPr/>
            </a:pPr>
            <a:endParaRPr sz="2400"/>
          </a:p>
          <a:p>
            <a:pPr marL="239819" indent="-239819">
              <a:buAutoNum type="arabicPeriod"/>
              <a:defRPr/>
            </a:pPr>
            <a:endParaRPr sz="2400"/>
          </a:p>
          <a:p>
            <a:pPr algn="ctr">
              <a:defRPr/>
            </a:pPr>
            <a:r>
              <a:rPr sz="2800" b="1">
                <a:solidFill>
                  <a:srgbClr val="C00000"/>
                </a:solidFill>
              </a:rPr>
              <a:t>Tem uma solução com valor maior que 13?</a:t>
            </a:r>
            <a:endParaRPr sz="2400"/>
          </a:p>
          <a:p>
            <a:pPr marL="239819" indent="-239819">
              <a:buAutoNum type="arabicPeriod"/>
              <a:defRPr/>
            </a:pPr>
            <a:endParaRPr sz="2400"/>
          </a:p>
          <a:p>
            <a:pPr marL="239819" indent="-239819">
              <a:buAutoNum type="arabicPeriod"/>
              <a:defRPr/>
            </a:pP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sz="2400" b="1">
                <a:solidFill>
                  <a:srgbClr val="C00000"/>
                </a:solidFill>
              </a:rPr>
              <a:t>P</a:t>
            </a:r>
            <a:r>
              <a:rPr sz="2400"/>
              <a:t> = existe algoritmo determinístico que leva tempo polinomial para responder a pergunta</a:t>
            </a:r>
            <a:endParaRPr sz="2400"/>
          </a:p>
          <a:p>
            <a:pPr marL="349965" indent="-349965">
              <a:buFont typeface="Arial"/>
              <a:buChar char="•"/>
              <a:defRPr/>
            </a:pP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sz="2400" b="1">
                <a:solidFill>
                  <a:srgbClr val="C00000"/>
                </a:solidFill>
              </a:rPr>
              <a:t>NP</a:t>
            </a:r>
            <a:r>
              <a:rPr sz="2400"/>
              <a:t> = caso a resposta seja </a:t>
            </a:r>
            <a:r>
              <a:rPr sz="2400" b="1"/>
              <a:t>SIM</a:t>
            </a:r>
            <a:r>
              <a:rPr sz="2400"/>
              <a:t>, existe um algoritmo polinomial que verifica se a resposta está correta.</a:t>
            </a:r>
            <a:endParaRPr sz="2400"/>
          </a:p>
          <a:p>
            <a:pPr marL="349965" indent="-349965">
              <a:buFont typeface="Arial"/>
              <a:buChar char="•"/>
              <a:defRPr/>
            </a:pP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lang="pt-BR" sz="2400" b="1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co-NP</a:t>
            </a:r>
            <a:r>
              <a:rPr lang="pt-BR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= caso a resposta seja </a:t>
            </a:r>
            <a:r>
              <a:rPr lang="pt-BR" sz="24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NÃO</a:t>
            </a:r>
            <a:r>
              <a:rPr lang="pt-BR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 existe um algoritmo polinomial que verifica se a resposta está correta.</a:t>
            </a:r>
            <a:endParaRPr sz="2400"/>
          </a:p>
        </p:txBody>
      </p:sp>
      <p:sp>
        <p:nvSpPr>
          <p:cNvPr id="8" name="" hidden="0"/>
          <p:cNvSpPr/>
          <p:nvPr isPhoto="0" userDrawn="0"/>
        </p:nvSpPr>
        <p:spPr bwMode="auto">
          <a:xfrm flipH="0" flipV="0">
            <a:off x="131363" y="4430567"/>
            <a:ext cx="8384886" cy="1096818"/>
          </a:xfrm>
          <a:prstGeom prst="rect">
            <a:avLst/>
          </a:prstGeom>
          <a:noFill/>
          <a:ln w="38099" cap="flat" cmpd="sng" algn="ctr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Busca local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DF13162D-747F-0F75-8DBD-A38778DE85E8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2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 marL="239820" indent="-239820">
              <a:buAutoNum type="arabicPeriod"/>
              <a:defRPr/>
            </a:pPr>
            <a:endParaRPr sz="2400"/>
          </a:p>
          <a:p>
            <a:pPr marL="239820" indent="-239820">
              <a:buAutoNum type="arabicPeriod"/>
              <a:defRPr/>
            </a:pPr>
            <a:r>
              <a:rPr sz="2400"/>
              <a:t> Repetir N vezes:</a:t>
            </a:r>
            <a:endParaRPr sz="2400"/>
          </a:p>
          <a:p>
            <a:pPr marL="239820" indent="-239820">
              <a:buAutoNum type="arabicPeriod"/>
              <a:defRPr/>
            </a:pPr>
            <a:endParaRPr sz="2400"/>
          </a:p>
          <a:p>
            <a:pPr marL="639870" lvl="1" indent="-239820">
              <a:buAutoNum type="arabicPeriod"/>
              <a:defRPr/>
            </a:pPr>
            <a:r>
              <a:rPr sz="2400"/>
              <a:t> Cria uma solução</a:t>
            </a:r>
            <a:endParaRPr sz="2400"/>
          </a:p>
          <a:p>
            <a:pPr marL="639870" lvl="1" indent="-239820">
              <a:buAutoNum type="arabicPeriod"/>
              <a:defRPr/>
            </a:pPr>
            <a:endParaRPr sz="2400"/>
          </a:p>
          <a:p>
            <a:pPr marL="639870" lvl="1" indent="-239820">
              <a:buAutoNum type="arabicPeriod"/>
              <a:defRPr/>
            </a:pPr>
            <a:r>
              <a:rPr sz="2400"/>
              <a:t> </a:t>
            </a:r>
            <a:r>
              <a:rPr sz="2400"/>
              <a:t>Aplicar, sucessivamente, uma operação que melhora esta solução.</a:t>
            </a:r>
            <a:endParaRPr sz="2400"/>
          </a:p>
          <a:p>
            <a:pPr marL="639870" lvl="1" indent="-239820">
              <a:buAutoNum type="arabicPeriod"/>
              <a:defRPr/>
            </a:pPr>
            <a:endParaRPr sz="2400"/>
          </a:p>
          <a:p>
            <a:pPr marL="639870" lvl="1" indent="-239820">
              <a:buAutoNum type="arabicPeriod"/>
              <a:defRPr/>
            </a:pPr>
            <a:r>
              <a:rPr sz="2400"/>
              <a:t> </a:t>
            </a:r>
            <a:r>
              <a:rPr sz="2400"/>
              <a:t>Parar quando não for mais possível</a:t>
            </a:r>
            <a:endParaRPr sz="2400"/>
          </a:p>
          <a:p>
            <a:pPr marL="239820" lvl="0" indent="-239820">
              <a:buAutoNum type="arabicPeriod"/>
              <a:defRPr/>
            </a:pPr>
            <a:endParaRPr sz="2400"/>
          </a:p>
          <a:p>
            <a:pPr marL="239820" lvl="0" indent="-239820">
              <a:buAutoNum type="arabicPeriod"/>
              <a:defRPr/>
            </a:pPr>
            <a:r>
              <a:rPr sz="2400"/>
              <a:t> Retorne a melhor solução</a:t>
            </a:r>
            <a:endParaRPr sz="2400"/>
          </a:p>
        </p:txBody>
      </p:sp>
      <p:sp>
        <p:nvSpPr>
          <p:cNvPr id="8" name="" hidden="0"/>
          <p:cNvSpPr/>
          <p:nvPr isPhoto="0" userDrawn="0"/>
        </p:nvSpPr>
        <p:spPr bwMode="auto">
          <a:xfrm flipH="0" flipV="0">
            <a:off x="3139849" y="2049318"/>
            <a:ext cx="5873749" cy="6205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sz="2800">
                <a:solidFill>
                  <a:schemeClr val="accent2">
                    <a:lumMod val="50000"/>
                  </a:schemeClr>
                </a:solidFill>
              </a:rPr>
              <a:t>Não garante a resposta correta!</a:t>
            </a:r>
            <a:endParaRPr sz="280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Solução ótima global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D2CD3F89-C84E-391C-E646-0130D113BD2B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3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sz="2400"/>
              <a:t>Supondo que eu tenha todos os ótimos locais, só precisaria pegar o melhor deles</a:t>
            </a:r>
            <a:endParaRPr sz="2400"/>
          </a:p>
          <a:p>
            <a:pPr marL="349965" indent="-349965">
              <a:buFont typeface="Arial"/>
              <a:buChar char="•"/>
              <a:defRPr/>
            </a:pPr>
            <a:endParaRPr sz="2400"/>
          </a:p>
          <a:p>
            <a:pPr marL="750015" lvl="1" indent="-349965">
              <a:buFont typeface="Arial"/>
              <a:buChar char="•"/>
              <a:defRPr/>
            </a:pPr>
            <a:r>
              <a:rPr sz="2400">
                <a:solidFill>
                  <a:srgbClr val="C00000"/>
                </a:solidFill>
              </a:rPr>
              <a:t>Não tem como fazer isso</a:t>
            </a:r>
            <a:endParaRPr sz="2400">
              <a:solidFill>
                <a:srgbClr val="C00000"/>
              </a:solidFill>
            </a:endParaRPr>
          </a:p>
          <a:p>
            <a:pPr marL="750015" lvl="1" indent="-349965">
              <a:buFont typeface="Arial"/>
              <a:buChar char="•"/>
              <a:defRPr/>
            </a:pPr>
            <a:endParaRPr sz="2400"/>
          </a:p>
          <a:p>
            <a:pPr marL="349965" lvl="0" indent="-349965">
              <a:buFont typeface="Arial"/>
              <a:buChar char="•"/>
              <a:defRPr/>
            </a:pPr>
            <a:r>
              <a:rPr sz="2400"/>
              <a:t>Posso então testar todas as possibilidades! Se eu encontrar uma solução melhor respondo </a:t>
            </a:r>
            <a:r>
              <a:rPr sz="2400" b="1"/>
              <a:t>SIM</a:t>
            </a:r>
            <a:endParaRPr sz="2400" b="1"/>
          </a:p>
          <a:p>
            <a:pPr marL="349965" lvl="0" indent="-349965">
              <a:buFont typeface="Arial"/>
              <a:buChar char="•"/>
              <a:defRPr/>
            </a:pPr>
            <a:endParaRPr sz="2400"/>
          </a:p>
          <a:p>
            <a:pPr marL="349965" lvl="0" indent="-349965">
              <a:buFont typeface="Arial"/>
              <a:buChar char="•"/>
              <a:defRPr/>
            </a:pPr>
            <a:r>
              <a:rPr sz="2400" b="1">
                <a:solidFill>
                  <a:srgbClr val="C00000"/>
                </a:solidFill>
              </a:rPr>
              <a:t>Verificação de corretude</a:t>
            </a:r>
            <a:r>
              <a:rPr sz="2400"/>
              <a:t>: recalcula o valor da mochila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Solução ótima global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143B5A3C-BF8B-32AB-09C2-CF22EABE358A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2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 sz="2400"/>
          </a:p>
          <a:p>
            <a:pPr>
              <a:defRPr/>
            </a:pPr>
            <a:r>
              <a:rPr sz="2400"/>
              <a:t>Para todo objeto só tenho duas possibilidades:</a:t>
            </a:r>
            <a:endParaRPr sz="2400"/>
          </a:p>
          <a:p>
            <a:pPr>
              <a:defRPr/>
            </a:pPr>
            <a:endParaRPr sz="2400"/>
          </a:p>
          <a:p>
            <a:pPr marL="239821" indent="-239821">
              <a:buFont typeface="Arial"/>
              <a:buChar char="•"/>
              <a:defRPr/>
            </a:pPr>
            <a:r>
              <a:rPr sz="2400"/>
              <a:t>Incluir na mochila</a:t>
            </a:r>
            <a:endParaRPr sz="2400"/>
          </a:p>
          <a:p>
            <a:pPr marL="239821" indent="-239821">
              <a:buFont typeface="Arial"/>
              <a:buChar char="•"/>
              <a:defRPr/>
            </a:pPr>
            <a:endParaRPr sz="2400"/>
          </a:p>
          <a:p>
            <a:pPr marL="239821" indent="-239821">
              <a:buFont typeface="Arial"/>
              <a:buChar char="•"/>
              <a:defRPr/>
            </a:pPr>
            <a:endParaRPr sz="2400"/>
          </a:p>
          <a:p>
            <a:pPr>
              <a:defRPr/>
            </a:pPr>
            <a:endParaRPr sz="2400"/>
          </a:p>
          <a:p>
            <a:pPr marL="239821" indent="-239821">
              <a:buFont typeface="Arial"/>
              <a:buChar char="•"/>
              <a:defRPr/>
            </a:pPr>
            <a:r>
              <a:rPr sz="2400"/>
              <a:t>Não incluir na mochila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Solução ótima global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9D13B95C-6494-CA95-00BF-DFB3C8C39B17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2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 sz="2400"/>
          </a:p>
          <a:p>
            <a:pPr>
              <a:defRPr/>
            </a:pPr>
            <a:r>
              <a:rPr sz="2400"/>
              <a:t>Para todo objeto só tenho duas possibilidades:</a:t>
            </a:r>
            <a:endParaRPr sz="2400"/>
          </a:p>
          <a:p>
            <a:pPr>
              <a:defRPr/>
            </a:pPr>
            <a:endParaRPr sz="2400"/>
          </a:p>
          <a:p>
            <a:pPr marL="239821" indent="-239821">
              <a:buFont typeface="Arial"/>
              <a:buChar char="•"/>
              <a:defRPr/>
            </a:pPr>
            <a:r>
              <a:rPr sz="2400"/>
              <a:t>Incluir na mochila</a:t>
            </a:r>
            <a:endParaRPr sz="2400"/>
          </a:p>
          <a:p>
            <a:pPr marL="239821" indent="-239821">
              <a:buFont typeface="Arial"/>
              <a:buChar char="•"/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 marL="239821" indent="-239821">
              <a:buFont typeface="Arial"/>
              <a:buChar char="•"/>
              <a:defRPr/>
            </a:pPr>
            <a:r>
              <a:rPr sz="2400">
                <a:solidFill>
                  <a:srgbClr val="C00000"/>
                </a:solidFill>
              </a:rPr>
              <a:t>Não incluir na mochila</a:t>
            </a:r>
            <a:endParaRPr sz="2400"/>
          </a:p>
          <a:p>
            <a:pPr marL="639871" lvl="1" indent="-239821">
              <a:buFont typeface="Arial"/>
              <a:buChar char="•"/>
              <a:defRPr/>
            </a:pPr>
            <a:r>
              <a:rPr sz="2400"/>
              <a:t>Resolva problema da mochila com os outros objetos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Solução ótima global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BEBD2D27-B083-8292-34A6-E8C1877177A9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2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 sz="2400"/>
          </a:p>
          <a:p>
            <a:pPr>
              <a:defRPr/>
            </a:pPr>
            <a:r>
              <a:rPr sz="2400"/>
              <a:t>Para todo objeto só tenho duas possibilidades:</a:t>
            </a:r>
            <a:endParaRPr sz="2400"/>
          </a:p>
          <a:p>
            <a:pPr>
              <a:defRPr/>
            </a:pPr>
            <a:endParaRPr sz="2400"/>
          </a:p>
          <a:p>
            <a:pPr marL="239821" indent="-239821">
              <a:buFont typeface="Arial"/>
              <a:buChar char="•"/>
              <a:defRPr/>
            </a:pPr>
            <a:r>
              <a:rPr sz="2400">
                <a:solidFill>
                  <a:srgbClr val="C00000"/>
                </a:solidFill>
              </a:rPr>
              <a:t>Incluir na mochila</a:t>
            </a:r>
            <a:endParaRPr sz="2400">
              <a:solidFill>
                <a:srgbClr val="C00000"/>
              </a:solidFill>
            </a:endParaRPr>
          </a:p>
          <a:p>
            <a:pPr marL="639871" lvl="1" indent="-239821">
              <a:buFont typeface="Arial"/>
              <a:buChar char="•"/>
              <a:defRPr/>
            </a:pPr>
            <a:r>
              <a:rPr sz="2400"/>
              <a:t>Resolva a mochila com os outros objetos e capacidade diminuída do valor do objeto incluído.</a:t>
            </a:r>
            <a:endParaRPr sz="2400"/>
          </a:p>
          <a:p>
            <a:pPr>
              <a:defRPr/>
            </a:pPr>
            <a:endParaRPr sz="2400"/>
          </a:p>
          <a:p>
            <a:pPr marL="239821" indent="-239821">
              <a:buFont typeface="Arial"/>
              <a:buChar char="•"/>
              <a:defRPr/>
            </a:pPr>
            <a:r>
              <a:rPr sz="2400"/>
              <a:t>Não incluir na mochila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Solução ótima global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7F24C653-C292-1287-0383-DBB145936F42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2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r>
              <a:rPr sz="2400"/>
              <a:t>N - número de objetos</a:t>
            </a:r>
            <a:endParaRPr sz="2400"/>
          </a:p>
          <a:p>
            <a:pPr>
              <a:defRPr/>
            </a:pPr>
            <a:r>
              <a:rPr sz="2400"/>
              <a:t>P - peso dos objetos</a:t>
            </a:r>
            <a:endParaRPr sz="2400"/>
          </a:p>
          <a:p>
            <a:pPr>
              <a:defRPr/>
            </a:pPr>
            <a:r>
              <a:rPr sz="2400"/>
              <a:t>V - valor dos objetos</a:t>
            </a:r>
            <a:endParaRPr sz="2400"/>
          </a:p>
          <a:p>
            <a:pPr>
              <a:defRPr/>
            </a:pPr>
            <a:r>
              <a:rPr sz="2400"/>
              <a:t>C - capacidade da mochila</a:t>
            </a: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7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8808D796-BDD6-C20F-B74A-486BE77F8642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7" y="4088421"/>
            <a:ext cx="8137931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Algoritmo da Busca Global</a:t>
            </a:r>
            <a:endParaRPr sz="2000" b="1"/>
          </a:p>
          <a:p>
            <a:pPr>
              <a:defRPr/>
            </a:pPr>
            <a:endParaRPr sz="2000"/>
          </a:p>
          <a:p>
            <a:pPr marL="305904" indent="-305904">
              <a:buAutoNum type="arabicPeriod"/>
              <a:defRPr/>
            </a:pPr>
            <a:r>
              <a:rPr sz="2000" b="0"/>
              <a:t>Escrever algoritmo que implemente a expressão discutida no slide anterior</a:t>
            </a: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4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BDC2454E-B771-6846-909A-FE3C1C2AACF9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2" y="4088421"/>
            <a:ext cx="8137928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 mochila binária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7D89B570-0228-7292-94CF-1830D68FF019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4" y="1588484"/>
            <a:ext cx="8704378" cy="497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2256885" y="1760114"/>
            <a:ext cx="4629150" cy="4010023"/>
          </a:xfrm>
          <a:prstGeom prst="rect">
            <a:avLst/>
          </a:prstGeom>
        </p:spPr>
      </p:pic>
      <p:sp>
        <p:nvSpPr>
          <p:cNvPr id="9" name="" hidden="0"/>
          <p:cNvSpPr/>
          <p:nvPr isPhoto="0" userDrawn="0"/>
        </p:nvSpPr>
        <p:spPr bwMode="auto">
          <a:xfrm flipH="0" flipV="0">
            <a:off x="530550" y="6262337"/>
            <a:ext cx="8081816" cy="383972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lang="en-US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https://commons.wikimedia.org/wiki/File:Knapsack.svg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8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E500FAA0-8915-66B2-2740-3DF20AF134B8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8" y="4088421"/>
            <a:ext cx="8137932" cy="363448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Implementar algoritmo exaustivo</a:t>
            </a:r>
            <a:endParaRPr sz="2000" b="1"/>
          </a:p>
          <a:p>
            <a:pPr>
              <a:defRPr/>
            </a:pPr>
            <a:endParaRPr sz="2000"/>
          </a:p>
          <a:p>
            <a:pPr marL="305905" indent="-305905">
              <a:buAutoNum type="arabicPeriod"/>
              <a:defRPr/>
            </a:pPr>
            <a:r>
              <a:rPr sz="2000" b="0"/>
              <a:t>Praticar implementação de algoritmos a partir de pseudo-código</a:t>
            </a:r>
            <a:endParaRPr sz="2000" b="0"/>
          </a:p>
          <a:p>
            <a:pPr marL="305904" indent="-305904">
              <a:buAutoNum type="arabicPeriod"/>
              <a:defRPr/>
            </a:pPr>
            <a:r>
              <a:rPr sz="2000" b="0"/>
              <a:t>Comparar soluções com outras abordagens</a:t>
            </a: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Busca Exaustiva 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52A64585-D7D3-A37C-5579-83752FE71BF3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2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 marL="239820" indent="-239820">
              <a:buAutoNum type="arabicPeriod"/>
              <a:defRPr/>
            </a:pPr>
            <a:endParaRPr sz="2400"/>
          </a:p>
          <a:p>
            <a:pPr marL="239820" indent="-239820">
              <a:buAutoNum type="arabicPeriod"/>
              <a:defRPr/>
            </a:pPr>
            <a:r>
              <a:rPr sz="2400"/>
              <a:t> Algoritmo recursivo</a:t>
            </a:r>
            <a:endParaRPr sz="2400"/>
          </a:p>
          <a:p>
            <a:pPr marL="239820" indent="-239820">
              <a:buAutoNum type="arabicPeriod"/>
              <a:defRPr/>
            </a:pPr>
            <a:endParaRPr sz="2400"/>
          </a:p>
          <a:p>
            <a:pPr marL="239820" indent="-239820">
              <a:buAutoNum type="arabicPeriod"/>
              <a:defRPr/>
            </a:pPr>
            <a:r>
              <a:rPr sz="2400"/>
              <a:t> Produz um vetor "usados" que representa as escolhas feitas</a:t>
            </a:r>
            <a:endParaRPr sz="2400"/>
          </a:p>
          <a:p>
            <a:pPr marL="239820" indent="-239820">
              <a:buAutoNum type="arabicPeriod"/>
              <a:defRPr/>
            </a:pPr>
            <a:endParaRPr sz="2400"/>
          </a:p>
          <a:p>
            <a:pPr marL="239820" indent="-239820">
              <a:buAutoNum type="arabicPeriod"/>
              <a:defRPr/>
            </a:pPr>
            <a:r>
              <a:rPr sz="2400"/>
              <a:t> Retorna a melhor solução possível</a:t>
            </a:r>
            <a:endParaRPr sz="2400"/>
          </a:p>
          <a:p>
            <a:pPr marL="239820" indent="-239820">
              <a:buAutoNum type="arabicPeriod"/>
              <a:defRPr/>
            </a:pPr>
            <a:endParaRPr sz="2400"/>
          </a:p>
          <a:p>
            <a:pPr marL="239820" indent="-239820">
              <a:buAutoNum type="arabicPeriod"/>
              <a:defRPr/>
            </a:pPr>
            <a:r>
              <a:rPr sz="2400"/>
              <a:t> Permite responder ao problema de decisão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Fechamento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E0A9EAD8-F72A-09A4-D975-FAD56D77C889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6" y="1588485"/>
            <a:ext cx="8704380" cy="4976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5" rIns="91422" bIns="45695" anchor="t" anchorCtr="0">
            <a:noAutofit/>
          </a:bodyPr>
          <a:lstStyle/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2400" b="0" u="none">
                <a:solidFill>
                  <a:schemeClr val="tx1"/>
                </a:solidFill>
              </a:rPr>
              <a:t>As soluções ficaram melhores que as anteriores? </a:t>
            </a: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r>
              <a:rPr lang="pt-BR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 o tempo de execução?</a:t>
            </a:r>
            <a:endParaRPr sz="2400" b="0" u="none">
              <a:solidFill>
                <a:schemeClr val="tx1"/>
              </a:solidFill>
            </a:endParaRPr>
          </a:p>
        </p:txBody>
      </p:sp>
      <p:cxnSp>
        <p:nvCxnSpPr>
          <p:cNvPr id="8" name="" hidden="0"/>
          <p:cNvCxnSpPr>
            <a:cxnSpLocks/>
          </p:cNvCxnSpPr>
          <p:nvPr isPhoto="0" userDrawn="0"/>
        </p:nvCxnSpPr>
        <p:spPr bwMode="auto">
          <a:xfrm rot="16199969" flipH="0" flipV="0">
            <a:off x="5572158" y="4791362"/>
            <a:ext cx="0" cy="0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Busca Exaustiva (desvantagens)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B47EBC62-3C18-E4C5-7C29-223B5E817C01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2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 marL="239820" indent="-239820">
              <a:buAutoNum type="arabicPeriod"/>
              <a:defRPr/>
            </a:pPr>
            <a:endParaRPr sz="2400"/>
          </a:p>
          <a:p>
            <a:pPr marL="239820" indent="-239820">
              <a:buAutoNum type="arabicPeriod"/>
              <a:defRPr/>
            </a:pPr>
            <a:r>
              <a:rPr sz="2400" b="1"/>
              <a:t> LENTO</a:t>
            </a:r>
            <a:endParaRPr sz="2400"/>
          </a:p>
          <a:p>
            <a:pPr marL="239820" indent="-239820">
              <a:buAutoNum type="arabicPeriod"/>
              <a:defRPr/>
            </a:pPr>
            <a:endParaRPr sz="2400"/>
          </a:p>
          <a:p>
            <a:pPr marL="239820" indent="-239820">
              <a:buAutoNum type="arabicPeriod"/>
              <a:defRPr/>
            </a:pPr>
            <a:r>
              <a:rPr sz="2400"/>
              <a:t> </a:t>
            </a:r>
            <a:r>
              <a:rPr sz="2400" b="0"/>
              <a:t>Só resolve instâncias pequenas</a:t>
            </a:r>
            <a:endParaRPr sz="2400"/>
          </a:p>
          <a:p>
            <a:pPr marL="239820" indent="-239820">
              <a:buAutoNum type="arabicPeriod"/>
              <a:defRPr/>
            </a:pPr>
            <a:endParaRPr sz="2400"/>
          </a:p>
          <a:p>
            <a:pPr marL="239820" indent="-239820">
              <a:buAutoNum type="arabicPeriod"/>
              <a:defRPr/>
            </a:pPr>
            <a:r>
              <a:rPr sz="2400"/>
              <a:t> Não é possível fazê-lo ficar rápido para todas as instâncias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BA0E24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68;p34" hidden="0"/>
          <p:cNvSpPr/>
          <p:nvPr isPhoto="0" userDrawn="0"/>
        </p:nvSpPr>
        <p:spPr bwMode="auto">
          <a:xfrm>
            <a:off x="0" y="0"/>
            <a:ext cx="9143280" cy="6857280"/>
          </a:xfrm>
          <a:prstGeom prst="rect">
            <a:avLst/>
          </a:prstGeom>
          <a:solidFill>
            <a:srgbClr val="BA0E24"/>
          </a:solidFill>
          <a:ln>
            <a:noFill/>
          </a:ln>
          <a:effectLst>
            <a:outerShdw dist="23040" dir="540000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" name="Google Shape;569;p34" hidden="0"/>
          <p:cNvSpPr/>
          <p:nvPr isPhoto="0" userDrawn="0"/>
        </p:nvSpPr>
        <p:spPr bwMode="auto">
          <a:xfrm>
            <a:off x="3026880" y="3636000"/>
            <a:ext cx="3085560" cy="45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www.insper.edu.br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pic>
        <p:nvPicPr>
          <p:cNvPr id="6" name="Google Shape;570;p34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3703320" y="2844720"/>
            <a:ext cx="1732320" cy="611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 mochila binária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F4A01D2B-F8FC-B133-F99F-0371CFF2903A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4" y="1588484"/>
            <a:ext cx="8704378" cy="497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r>
              <a:rPr sz="2400"/>
              <a:t>Quais escolhas podem ser feitas?</a:t>
            </a:r>
            <a:endParaRPr sz="2400"/>
          </a:p>
          <a:p>
            <a:pPr marL="750014" lvl="1" indent="-349965">
              <a:buFont typeface="Arial"/>
              <a:buChar char="•"/>
              <a:defRPr/>
            </a:pPr>
            <a:r>
              <a:rPr sz="2000"/>
              <a:t>Quais produtos pegar?</a:t>
            </a:r>
            <a:endParaRPr sz="2000"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sz="2400"/>
              <a:t>Qual é </a:t>
            </a:r>
            <a:r>
              <a:rPr sz="2400"/>
              <a:t>a função objetivo?</a:t>
            </a:r>
            <a:endParaRPr sz="2400"/>
          </a:p>
          <a:p>
            <a:pPr marL="639870" lvl="1" indent="-239820">
              <a:buFont typeface="Arial"/>
              <a:buChar char="•"/>
              <a:defRPr/>
            </a:pPr>
            <a:r>
              <a:rPr sz="2000"/>
              <a:t>Maximizar valor dos objetos guardados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r>
              <a:rPr sz="2400"/>
              <a:t>Quais são as restrições?</a:t>
            </a:r>
            <a:endParaRPr sz="2400"/>
          </a:p>
          <a:p>
            <a:pPr marL="750014" lvl="1" indent="-349965">
              <a:buFont typeface="Arial"/>
              <a:buChar char="•"/>
              <a:defRPr/>
            </a:pPr>
            <a:r>
              <a:rPr sz="2000"/>
              <a:t>Peso dos objetos não pode exceder capacidade da mochila</a:t>
            </a: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6239170" y="2178636"/>
            <a:ext cx="2566293" cy="22230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Heurística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E6CFDDD3-1E0F-FF7A-3C4A-E302DACE76C3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5" y="1588484"/>
            <a:ext cx="8704379" cy="4976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4" rIns="91422" bIns="45694" anchor="t" anchorCtr="0">
            <a:noAutofit/>
          </a:bodyPr>
          <a:lstStyle/>
          <a:p>
            <a:pPr algn="l">
              <a:defRPr/>
            </a:pPr>
            <a:endParaRPr sz="2400" b="1" u="sng">
              <a:solidFill>
                <a:schemeClr val="accent2"/>
              </a:solidFill>
            </a:endParaRPr>
          </a:p>
          <a:p>
            <a:pPr algn="l">
              <a:defRPr/>
            </a:pPr>
            <a:endParaRPr sz="2400" b="1" u="sng">
              <a:solidFill>
                <a:schemeClr val="accent2"/>
              </a:solidFill>
            </a:endParaRPr>
          </a:p>
          <a:p>
            <a:pPr algn="ctr">
              <a:defRPr/>
            </a:pPr>
            <a:r>
              <a:rPr sz="2800" b="0" u="none">
                <a:solidFill>
                  <a:schemeClr val="tx1"/>
                </a:solidFill>
              </a:rPr>
              <a:t>"truque" usado para resolver um problema rapidamente</a:t>
            </a:r>
            <a:endParaRPr sz="2800" b="0" u="none">
              <a:solidFill>
                <a:schemeClr val="tx1"/>
              </a:solidFill>
            </a:endParaRPr>
          </a:p>
          <a:p>
            <a:pPr algn="ctr">
              <a:defRPr/>
            </a:pPr>
            <a:endParaRPr sz="2800" b="1" u="sng">
              <a:solidFill>
                <a:schemeClr val="accent2">
                  <a:lumMod val="75000"/>
                </a:schemeClr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2400" b="0" u="none">
                <a:solidFill>
                  <a:schemeClr val="tx1"/>
                </a:solidFill>
              </a:rPr>
              <a:t>Ainda assim, uma boa heurística é suficiente para obter resultados aproximados ou ganhos de curto prazo. </a:t>
            </a: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Mais leve/caro primeiro</a:t>
            </a: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Não garante resultados bons em todas situações</a:t>
            </a:r>
            <a:endParaRPr sz="2400" b="0" u="none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Busca local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FADB9C1C-5A67-4CFF-FC13-8DA03C2649EA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2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 marL="239820" indent="-239820">
              <a:buAutoNum type="arabicPeriod"/>
              <a:defRPr/>
            </a:pPr>
            <a:endParaRPr sz="2400"/>
          </a:p>
          <a:p>
            <a:pPr marL="239820" indent="-239820">
              <a:buAutoNum type="arabicPeriod"/>
              <a:defRPr/>
            </a:pPr>
            <a:r>
              <a:rPr sz="2400"/>
              <a:t> Repetir N vezes:</a:t>
            </a:r>
            <a:endParaRPr sz="2400"/>
          </a:p>
          <a:p>
            <a:pPr marL="239820" indent="-239820">
              <a:buAutoNum type="arabicPeriod"/>
              <a:defRPr/>
            </a:pPr>
            <a:endParaRPr sz="2400"/>
          </a:p>
          <a:p>
            <a:pPr marL="639870" lvl="1" indent="-239820">
              <a:buAutoNum type="arabicPeriod"/>
              <a:defRPr/>
            </a:pPr>
            <a:r>
              <a:rPr sz="2400"/>
              <a:t> Cria uma solução</a:t>
            </a:r>
            <a:endParaRPr sz="2400"/>
          </a:p>
          <a:p>
            <a:pPr marL="639870" lvl="1" indent="-239820">
              <a:buAutoNum type="arabicPeriod"/>
              <a:defRPr/>
            </a:pPr>
            <a:endParaRPr sz="2400"/>
          </a:p>
          <a:p>
            <a:pPr marL="639870" lvl="1" indent="-239820">
              <a:buAutoNum type="arabicPeriod"/>
              <a:defRPr/>
            </a:pPr>
            <a:r>
              <a:rPr sz="2400"/>
              <a:t> </a:t>
            </a:r>
            <a:r>
              <a:rPr sz="2400"/>
              <a:t>Aplicar, sucessivamente, uma operação que melhora esta solução.</a:t>
            </a:r>
            <a:endParaRPr sz="2400"/>
          </a:p>
          <a:p>
            <a:pPr marL="639870" lvl="1" indent="-239820">
              <a:buAutoNum type="arabicPeriod"/>
              <a:defRPr/>
            </a:pPr>
            <a:endParaRPr sz="2400"/>
          </a:p>
          <a:p>
            <a:pPr marL="639870" lvl="1" indent="-239820">
              <a:buAutoNum type="arabicPeriod"/>
              <a:defRPr/>
            </a:pPr>
            <a:r>
              <a:rPr sz="2400"/>
              <a:t> </a:t>
            </a:r>
            <a:r>
              <a:rPr sz="2400"/>
              <a:t>Parar quando não for mais possível</a:t>
            </a:r>
            <a:endParaRPr sz="2400"/>
          </a:p>
          <a:p>
            <a:pPr marL="239820" lvl="0" indent="-239820">
              <a:buAutoNum type="arabicPeriod"/>
              <a:defRPr/>
            </a:pPr>
            <a:endParaRPr sz="2400"/>
          </a:p>
          <a:p>
            <a:pPr marL="239820" lvl="0" indent="-239820">
              <a:buAutoNum type="arabicPeriod"/>
              <a:defRPr/>
            </a:pPr>
            <a:r>
              <a:rPr sz="2400"/>
              <a:t> Retorne a melhor solução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5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Busca Exaustiva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C7DE38B-111B-02AA-E82F-827DF7642301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3" y="4088421"/>
            <a:ext cx="8137929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Revendo a mochila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78C09D85-3654-77B3-E4DF-6F3A50FC980A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3" y="1588483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102339" y="1760113"/>
            <a:ext cx="4629150" cy="4010022"/>
          </a:xfrm>
          <a:prstGeom prst="rect">
            <a:avLst/>
          </a:prstGeom>
        </p:spPr>
      </p:pic>
      <p:sp>
        <p:nvSpPr>
          <p:cNvPr id="9" name="" hidden="0"/>
          <p:cNvSpPr/>
          <p:nvPr isPhoto="0" userDrawn="0"/>
        </p:nvSpPr>
        <p:spPr bwMode="auto">
          <a:xfrm flipH="0" flipV="0">
            <a:off x="530550" y="6262336"/>
            <a:ext cx="8081815" cy="383971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lang="en-US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https://commons.wikimedia.org/wiki/File:Knapsack.svg</a:t>
            </a:r>
            <a:endParaRPr/>
          </a:p>
        </p:txBody>
      </p:sp>
      <p:sp>
        <p:nvSpPr>
          <p:cNvPr id="10" name="" hidden="0"/>
          <p:cNvSpPr/>
          <p:nvPr isPhoto="0" userDrawn="0"/>
        </p:nvSpPr>
        <p:spPr bwMode="auto">
          <a:xfrm flipH="0" flipV="0">
            <a:off x="4287727" y="2208067"/>
            <a:ext cx="1573067" cy="1298863"/>
          </a:xfrm>
          <a:prstGeom prst="ellipse">
            <a:avLst/>
          </a:prstGeom>
          <a:noFill/>
          <a:ln w="38099" cap="flat" cmpd="sng" algn="ctr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" hidden="0"/>
          <p:cNvSpPr/>
          <p:nvPr isPhoto="0" userDrawn="0"/>
        </p:nvSpPr>
        <p:spPr bwMode="auto">
          <a:xfrm flipH="0" flipV="0">
            <a:off x="1228181" y="1760113"/>
            <a:ext cx="1573067" cy="1298862"/>
          </a:xfrm>
          <a:prstGeom prst="ellipse">
            <a:avLst/>
          </a:prstGeom>
          <a:noFill/>
          <a:ln w="38099" cap="flat" cmpd="sng" algn="ctr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" hidden="0"/>
          <p:cNvSpPr/>
          <p:nvPr isPhoto="0" userDrawn="0"/>
        </p:nvSpPr>
        <p:spPr bwMode="auto">
          <a:xfrm flipH="0" flipV="0">
            <a:off x="6293749" y="2915226"/>
            <a:ext cx="2411373" cy="9449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/>
              <a:t>Peso: 15kg</a:t>
            </a:r>
            <a:endParaRPr sz="2800"/>
          </a:p>
          <a:p>
            <a:pPr>
              <a:defRPr/>
            </a:pPr>
            <a:r>
              <a:rPr sz="2800"/>
              <a:t>Valor: $7</a:t>
            </a:r>
            <a:endParaRPr sz="2800"/>
          </a:p>
        </p:txBody>
      </p:sp>
      <p:sp>
        <p:nvSpPr>
          <p:cNvPr id="13" name="" hidden="0"/>
          <p:cNvSpPr/>
          <p:nvPr isPhoto="0" userDrawn="0"/>
        </p:nvSpPr>
        <p:spPr bwMode="auto">
          <a:xfrm flipH="0" flipV="0">
            <a:off x="4504204" y="3809999"/>
            <a:ext cx="1298863" cy="1140113"/>
          </a:xfrm>
          <a:prstGeom prst="ellipse">
            <a:avLst/>
          </a:prstGeom>
          <a:noFill/>
          <a:ln w="38099" cap="flat" cmpd="sng" algn="ctr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E se a solução retornada não for boa?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DF77F279-F185-5F6D-BF5B-530CADC5CFFC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3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sz="2400" b="1">
                <a:solidFill>
                  <a:srgbClr val="C00000"/>
                </a:solidFill>
              </a:rPr>
              <a:t>Heurístico</a:t>
            </a:r>
            <a:r>
              <a:rPr sz="2400"/>
              <a:t>:</a:t>
            </a:r>
            <a:endParaRPr sz="2400"/>
          </a:p>
          <a:p>
            <a:pPr marL="750015" lvl="1" indent="-349965">
              <a:buFont typeface="Arial"/>
              <a:buChar char="•"/>
              <a:defRPr/>
            </a:pPr>
            <a:r>
              <a:rPr sz="2400"/>
              <a:t>Não dá garantias de qualidade</a:t>
            </a:r>
            <a:endParaRPr sz="2400"/>
          </a:p>
          <a:p>
            <a:pPr marL="750015" lvl="1" indent="-349965">
              <a:buFont typeface="Arial"/>
              <a:buChar char="•"/>
              <a:defRPr/>
            </a:pPr>
            <a:r>
              <a:rPr sz="2400"/>
              <a:t>Não permite gerar várias soluções</a:t>
            </a:r>
            <a:endParaRPr sz="2400"/>
          </a:p>
          <a:p>
            <a:pPr marL="750015" lvl="1" indent="-349965">
              <a:buFont typeface="Arial"/>
              <a:buChar char="•"/>
              <a:defRPr/>
            </a:pPr>
            <a:endParaRPr sz="2400"/>
          </a:p>
          <a:p>
            <a:pPr marL="349965" lvl="0" indent="-349965">
              <a:buFont typeface="Arial"/>
              <a:buChar char="•"/>
              <a:defRPr/>
            </a:pPr>
            <a:r>
              <a:rPr sz="2400" b="1">
                <a:solidFill>
                  <a:srgbClr val="C00000"/>
                </a:solidFill>
              </a:rPr>
              <a:t>Busca local:</a:t>
            </a:r>
            <a:endParaRPr sz="2400"/>
          </a:p>
          <a:p>
            <a:pPr marL="750015" lvl="1" indent="-349965">
              <a:buFont typeface="Arial"/>
              <a:buChar char="•"/>
              <a:defRPr/>
            </a:pPr>
            <a:r>
              <a:rPr sz="2400"/>
              <a:t>Garantia fraca de qualidade (ótimo local)</a:t>
            </a:r>
            <a:endParaRPr sz="2400"/>
          </a:p>
          <a:p>
            <a:pPr marL="750015" lvl="1" indent="-349965">
              <a:buFont typeface="Arial"/>
              <a:buChar char="•"/>
              <a:defRPr/>
            </a:pPr>
            <a:r>
              <a:rPr sz="2400"/>
              <a:t>Permite gerar várias soluções</a:t>
            </a:r>
            <a:endParaRPr sz="2400"/>
          </a:p>
          <a:p>
            <a:pPr marL="239820" indent="-239820">
              <a:buAutoNum type="arabicPeriod"/>
              <a:defRPr/>
            </a:pPr>
            <a:endParaRPr sz="2400"/>
          </a:p>
          <a:p>
            <a:pPr marL="239820" indent="-239820">
              <a:buAutoNum type="arabicPeriod"/>
              <a:defRPr/>
            </a:pP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E se a solução retornada não for boa?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B1123571-FEF0-B573-CB05-D540BE22E7C3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2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sz="2400" b="1">
                <a:solidFill>
                  <a:srgbClr val="C00000"/>
                </a:solidFill>
              </a:rPr>
              <a:t>Heurístico</a:t>
            </a:r>
            <a:r>
              <a:rPr sz="2400"/>
              <a:t>:</a:t>
            </a:r>
            <a:endParaRPr sz="2400"/>
          </a:p>
          <a:p>
            <a:pPr marL="750015" lvl="1" indent="-349965">
              <a:buFont typeface="Arial"/>
              <a:buChar char="•"/>
              <a:defRPr/>
            </a:pPr>
            <a:r>
              <a:rPr sz="2400"/>
              <a:t>Não dá garantias de qualidade</a:t>
            </a:r>
            <a:endParaRPr sz="2400"/>
          </a:p>
          <a:p>
            <a:pPr marL="750015" lvl="1" indent="-349965">
              <a:buFont typeface="Arial"/>
              <a:buChar char="•"/>
              <a:defRPr/>
            </a:pPr>
            <a:r>
              <a:rPr sz="2400"/>
              <a:t>Não permite gerar várias soluções</a:t>
            </a:r>
            <a:endParaRPr sz="2400"/>
          </a:p>
          <a:p>
            <a:pPr marL="750015" lvl="1" indent="-349965">
              <a:buFont typeface="Arial"/>
              <a:buChar char="•"/>
              <a:defRPr/>
            </a:pPr>
            <a:endParaRPr sz="2400"/>
          </a:p>
          <a:p>
            <a:pPr marL="349965" lvl="0" indent="-349965">
              <a:buFont typeface="Arial"/>
              <a:buChar char="•"/>
              <a:defRPr/>
            </a:pPr>
            <a:r>
              <a:rPr sz="2400" b="1">
                <a:solidFill>
                  <a:srgbClr val="C00000"/>
                </a:solidFill>
              </a:rPr>
              <a:t>Busca local:</a:t>
            </a:r>
            <a:endParaRPr sz="2400"/>
          </a:p>
          <a:p>
            <a:pPr marL="750015" lvl="1" indent="-349965">
              <a:buFont typeface="Arial"/>
              <a:buChar char="•"/>
              <a:defRPr/>
            </a:pPr>
            <a:r>
              <a:rPr sz="2400"/>
              <a:t>Garantia fraca de qualidade (ótimo local)</a:t>
            </a:r>
            <a:endParaRPr sz="2400"/>
          </a:p>
          <a:p>
            <a:pPr marL="750015" lvl="1" indent="-349965">
              <a:buFont typeface="Arial"/>
              <a:buChar char="•"/>
              <a:defRPr/>
            </a:pPr>
            <a:r>
              <a:rPr sz="2400"/>
              <a:t>Permite gerar várias soluções</a:t>
            </a:r>
            <a:endParaRPr sz="2400"/>
          </a:p>
          <a:p>
            <a:pPr marL="239819" indent="-239819">
              <a:buAutoNum type="arabicPeriod"/>
              <a:defRPr/>
            </a:pPr>
            <a:endParaRPr sz="2400"/>
          </a:p>
          <a:p>
            <a:pPr marL="239819" indent="-239819">
              <a:buAutoNum type="arabicPeriod"/>
              <a:defRPr/>
            </a:pPr>
            <a:endParaRPr sz="2400"/>
          </a:p>
          <a:p>
            <a:pPr algn="ctr">
              <a:defRPr/>
            </a:pPr>
            <a:r>
              <a:rPr sz="2800" b="1">
                <a:solidFill>
                  <a:srgbClr val="C00000"/>
                </a:solidFill>
              </a:rPr>
              <a:t>Tem uma solução com valor maior que 13?</a:t>
            </a:r>
            <a:endParaRPr sz="2400"/>
          </a:p>
          <a:p>
            <a:pPr marL="239819" indent="-239819">
              <a:buAutoNum type="arabicPeriod"/>
              <a:defRPr/>
            </a:pP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ONLYOFFICE/6.1.0.90</Application>
  <DocSecurity>0</DocSecurity>
  <PresentationFormat>On-screen Show (4:3)</PresentationFormat>
  <Paragraphs>0</Paragraphs>
  <Slides>24</Slides>
  <Notes>24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Igor Montagner</dc:creator>
  <cp:keywords/>
  <dc:description/>
  <dc:identifier/>
  <dc:language/>
  <cp:lastModifiedBy/>
  <cp:revision>182</cp:revision>
  <dcterms:created xsi:type="dcterms:W3CDTF">2014-04-17T20:05:08Z</dcterms:created>
  <dcterms:modified xsi:type="dcterms:W3CDTF">2021-03-09T11:58:12Z</dcterms:modified>
  <cp:category/>
  <cp:contentStatus/>
  <cp:version/>
</cp:coreProperties>
</file>